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handoutMasterIdLst>
    <p:handoutMasterId r:id="rId112"/>
  </p:handoutMasterIdLst>
  <p:sldIdLst>
    <p:sldId id="311" r:id="rId2"/>
    <p:sldId id="312" r:id="rId3"/>
    <p:sldId id="313" r:id="rId4"/>
    <p:sldId id="314" r:id="rId5"/>
    <p:sldId id="315" r:id="rId6"/>
    <p:sldId id="316" r:id="rId7"/>
    <p:sldId id="317" r:id="rId8"/>
    <p:sldId id="318" r:id="rId9"/>
    <p:sldId id="414" r:id="rId10"/>
    <p:sldId id="428" r:id="rId11"/>
    <p:sldId id="430"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44" r:id="rId37"/>
    <p:sldId id="345" r:id="rId38"/>
    <p:sldId id="415" r:id="rId39"/>
    <p:sldId id="346" r:id="rId40"/>
    <p:sldId id="347"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417" r:id="rId58"/>
    <p:sldId id="416" r:id="rId59"/>
    <p:sldId id="418" r:id="rId60"/>
    <p:sldId id="420" r:id="rId61"/>
    <p:sldId id="419" r:id="rId62"/>
    <p:sldId id="421" r:id="rId63"/>
    <p:sldId id="422" r:id="rId64"/>
    <p:sldId id="369" r:id="rId65"/>
    <p:sldId id="370" r:id="rId66"/>
    <p:sldId id="371" r:id="rId67"/>
    <p:sldId id="372" r:id="rId68"/>
    <p:sldId id="373" r:id="rId69"/>
    <p:sldId id="374" r:id="rId70"/>
    <p:sldId id="375" r:id="rId71"/>
    <p:sldId id="376" r:id="rId72"/>
    <p:sldId id="377" r:id="rId73"/>
    <p:sldId id="378" r:id="rId74"/>
    <p:sldId id="379" r:id="rId75"/>
    <p:sldId id="380" r:id="rId76"/>
    <p:sldId id="381" r:id="rId77"/>
    <p:sldId id="382" r:id="rId78"/>
    <p:sldId id="383" r:id="rId79"/>
    <p:sldId id="384" r:id="rId80"/>
    <p:sldId id="385" r:id="rId81"/>
    <p:sldId id="424" r:id="rId82"/>
    <p:sldId id="386" r:id="rId83"/>
    <p:sldId id="423" r:id="rId84"/>
    <p:sldId id="387" r:id="rId85"/>
    <p:sldId id="388" r:id="rId86"/>
    <p:sldId id="389" r:id="rId87"/>
    <p:sldId id="390" r:id="rId88"/>
    <p:sldId id="391" r:id="rId89"/>
    <p:sldId id="392" r:id="rId90"/>
    <p:sldId id="393" r:id="rId91"/>
    <p:sldId id="394" r:id="rId92"/>
    <p:sldId id="395" r:id="rId93"/>
    <p:sldId id="396" r:id="rId94"/>
    <p:sldId id="397" r:id="rId95"/>
    <p:sldId id="425" r:id="rId96"/>
    <p:sldId id="426" r:id="rId97"/>
    <p:sldId id="427" r:id="rId98"/>
    <p:sldId id="401" r:id="rId99"/>
    <p:sldId id="402" r:id="rId100"/>
    <p:sldId id="403" r:id="rId101"/>
    <p:sldId id="404" r:id="rId102"/>
    <p:sldId id="405" r:id="rId103"/>
    <p:sldId id="406" r:id="rId104"/>
    <p:sldId id="407" r:id="rId105"/>
    <p:sldId id="408" r:id="rId106"/>
    <p:sldId id="409" r:id="rId107"/>
    <p:sldId id="429" r:id="rId108"/>
    <p:sldId id="411" r:id="rId109"/>
    <p:sldId id="412" r:id="rId11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C84633-0342-794B-B62E-0E8D48226169}">
          <p14:sldIdLst>
            <p14:sldId id="311"/>
            <p14:sldId id="312"/>
            <p14:sldId id="313"/>
            <p14:sldId id="314"/>
            <p14:sldId id="315"/>
            <p14:sldId id="316"/>
            <p14:sldId id="317"/>
            <p14:sldId id="318"/>
            <p14:sldId id="414"/>
            <p14:sldId id="428"/>
            <p14:sldId id="430"/>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41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417"/>
            <p14:sldId id="416"/>
            <p14:sldId id="418"/>
            <p14:sldId id="420"/>
            <p14:sldId id="419"/>
            <p14:sldId id="421"/>
            <p14:sldId id="422"/>
            <p14:sldId id="369"/>
            <p14:sldId id="370"/>
            <p14:sldId id="371"/>
            <p14:sldId id="372"/>
            <p14:sldId id="373"/>
            <p14:sldId id="374"/>
            <p14:sldId id="375"/>
            <p14:sldId id="376"/>
            <p14:sldId id="377"/>
            <p14:sldId id="378"/>
            <p14:sldId id="379"/>
            <p14:sldId id="380"/>
            <p14:sldId id="381"/>
            <p14:sldId id="382"/>
            <p14:sldId id="383"/>
            <p14:sldId id="384"/>
            <p14:sldId id="385"/>
            <p14:sldId id="424"/>
            <p14:sldId id="386"/>
            <p14:sldId id="423"/>
            <p14:sldId id="387"/>
            <p14:sldId id="388"/>
            <p14:sldId id="389"/>
            <p14:sldId id="390"/>
            <p14:sldId id="391"/>
            <p14:sldId id="392"/>
            <p14:sldId id="393"/>
            <p14:sldId id="394"/>
            <p14:sldId id="395"/>
            <p14:sldId id="396"/>
            <p14:sldId id="397"/>
            <p14:sldId id="425"/>
            <p14:sldId id="426"/>
            <p14:sldId id="427"/>
            <p14:sldId id="401"/>
            <p14:sldId id="402"/>
            <p14:sldId id="403"/>
            <p14:sldId id="404"/>
            <p14:sldId id="405"/>
            <p14:sldId id="406"/>
            <p14:sldId id="407"/>
            <p14:sldId id="408"/>
            <p14:sldId id="409"/>
            <p14:sldId id="429"/>
            <p14:sldId id="411"/>
            <p14:sldId id="4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Marsters" initials="HM" lastIdx="21" clrIdx="0">
    <p:extLst>
      <p:ext uri="{19B8F6BF-5375-455C-9EA6-DF929625EA0E}">
        <p15:presenceInfo xmlns:p15="http://schemas.microsoft.com/office/powerpoint/2012/main" userId="S-1-5-21-1782209914-1057281116-498542523-274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1868"/>
    <a:srgbClr val="FFFFCC"/>
    <a:srgbClr val="4F6228"/>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88351" autoAdjust="0"/>
  </p:normalViewPr>
  <p:slideViewPr>
    <p:cSldViewPr snapToGrid="0" snapToObjects="1">
      <p:cViewPr>
        <p:scale>
          <a:sx n="60" d="100"/>
          <a:sy n="60" d="100"/>
        </p:scale>
        <p:origin x="756" y="60"/>
      </p:cViewPr>
      <p:guideLst>
        <p:guide orient="horz" pos="2160"/>
        <p:guide pos="2880"/>
      </p:guideLst>
    </p:cSldViewPr>
  </p:slideViewPr>
  <p:notesTextViewPr>
    <p:cViewPr>
      <p:scale>
        <a:sx n="110" d="100"/>
        <a:sy n="110" d="100"/>
      </p:scale>
      <p:origin x="0" y="0"/>
    </p:cViewPr>
  </p:notesTextViewPr>
  <p:notesViewPr>
    <p:cSldViewPr snapToGrid="0" snapToObjects="1">
      <p:cViewPr varScale="1">
        <p:scale>
          <a:sx n="87" d="100"/>
          <a:sy n="87" d="100"/>
        </p:scale>
        <p:origin x="-378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_rels/data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eg"/><Relationship Id="rId2" Type="http://schemas.openxmlformats.org/officeDocument/2006/relationships/image" Target="../media/image39.jpg"/><Relationship Id="rId1" Type="http://schemas.openxmlformats.org/officeDocument/2006/relationships/image" Target="../media/image38.jpeg"/><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diagrams/_rels/drawing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eg"/><Relationship Id="rId2" Type="http://schemas.openxmlformats.org/officeDocument/2006/relationships/image" Target="../media/image39.jpg"/><Relationship Id="rId1" Type="http://schemas.openxmlformats.org/officeDocument/2006/relationships/image" Target="../media/image38.jpeg"/><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0356A1-3287-4379-8767-52DB46162A4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B077971-D57F-49C8-BA71-BE275A3B7D80}">
      <dgm:prSet custT="1"/>
      <dgm:spPr>
        <a:solidFill>
          <a:srgbClr val="6E267B"/>
        </a:solidFill>
        <a:ln>
          <a:noFill/>
        </a:ln>
      </dgm:spPr>
      <dgm:t>
        <a:bodyPr/>
        <a:lstStyle/>
        <a:p>
          <a:pPr rtl="0"/>
          <a:r>
            <a:rPr lang="en-US" sz="2000" dirty="0" smtClean="0">
              <a:latin typeface="Verdana" panose="020B0604030504040204" pitchFamily="34" charset="0"/>
              <a:ea typeface="Verdana" panose="020B0604030504040204" pitchFamily="34" charset="0"/>
            </a:rPr>
            <a:t>Name, Role</a:t>
          </a:r>
          <a:endParaRPr lang="en-US" sz="2000" dirty="0">
            <a:latin typeface="Verdana" panose="020B0604030504040204" pitchFamily="34" charset="0"/>
            <a:ea typeface="Verdana" panose="020B0604030504040204" pitchFamily="34" charset="0"/>
          </a:endParaRPr>
        </a:p>
      </dgm:t>
    </dgm:pt>
    <dgm:pt modelId="{6FE63DC4-786B-4F4D-929A-622F4DC269F9}" type="parTrans" cxnId="{9CF3A69D-9F7D-45D5-B69F-C9F59692F68E}">
      <dgm:prSet/>
      <dgm:spPr/>
      <dgm:t>
        <a:bodyPr/>
        <a:lstStyle/>
        <a:p>
          <a:endParaRPr lang="en-US"/>
        </a:p>
      </dgm:t>
    </dgm:pt>
    <dgm:pt modelId="{20CF3CE7-3B3C-4094-AC42-D299531052DB}" type="sibTrans" cxnId="{9CF3A69D-9F7D-45D5-B69F-C9F59692F68E}">
      <dgm:prSet/>
      <dgm:spPr/>
      <dgm:t>
        <a:bodyPr/>
        <a:lstStyle/>
        <a:p>
          <a:endParaRPr lang="en-US"/>
        </a:p>
      </dgm:t>
    </dgm:pt>
    <dgm:pt modelId="{CB4DF5C4-660A-4A43-8761-F7FA309BF546}">
      <dgm:prSet/>
      <dgm:spPr>
        <a:solidFill>
          <a:srgbClr val="AF77B4">
            <a:alpha val="90000"/>
          </a:srgbClr>
        </a:solidFill>
      </dgm:spPr>
      <dgm:t>
        <a:bodyPr/>
        <a:lstStyle/>
        <a:p>
          <a:pPr rtl="0"/>
          <a:r>
            <a:rPr lang="en-US" dirty="0" smtClean="0">
              <a:latin typeface="Verdana" panose="020B0604030504040204" pitchFamily="34" charset="0"/>
              <a:ea typeface="Verdana" panose="020B0604030504040204" pitchFamily="34" charset="0"/>
            </a:rPr>
            <a:t>Bullet points about relevant experience</a:t>
          </a:r>
          <a:endParaRPr lang="en-US" dirty="0">
            <a:latin typeface="Verdana" panose="020B0604030504040204" pitchFamily="34" charset="0"/>
            <a:ea typeface="Verdana" panose="020B0604030504040204" pitchFamily="34" charset="0"/>
          </a:endParaRPr>
        </a:p>
      </dgm:t>
    </dgm:pt>
    <dgm:pt modelId="{F437B9D5-9991-4318-B811-65BD68ADC497}" type="parTrans" cxnId="{993F6410-5B10-4B14-8132-209AFCA27DB1}">
      <dgm:prSet/>
      <dgm:spPr/>
      <dgm:t>
        <a:bodyPr/>
        <a:lstStyle/>
        <a:p>
          <a:endParaRPr lang="en-US"/>
        </a:p>
      </dgm:t>
    </dgm:pt>
    <dgm:pt modelId="{FE638553-B0CB-4A0C-B762-56C1FD31E2CA}" type="sibTrans" cxnId="{993F6410-5B10-4B14-8132-209AFCA27DB1}">
      <dgm:prSet/>
      <dgm:spPr/>
      <dgm:t>
        <a:bodyPr/>
        <a:lstStyle/>
        <a:p>
          <a:endParaRPr lang="en-US"/>
        </a:p>
      </dgm:t>
    </dgm:pt>
    <dgm:pt modelId="{CB85D208-FBCE-4F99-B30A-5FA4B3CA60F9}" type="pres">
      <dgm:prSet presAssocID="{130356A1-3287-4379-8767-52DB46162A46}" presName="Name0" presStyleCnt="0">
        <dgm:presLayoutVars>
          <dgm:dir/>
          <dgm:animLvl val="lvl"/>
          <dgm:resizeHandles val="exact"/>
        </dgm:presLayoutVars>
      </dgm:prSet>
      <dgm:spPr/>
      <dgm:t>
        <a:bodyPr/>
        <a:lstStyle/>
        <a:p>
          <a:endParaRPr lang="en-US"/>
        </a:p>
      </dgm:t>
    </dgm:pt>
    <dgm:pt modelId="{72D4EDC4-1BCE-4F1C-92EF-45037A025BE5}" type="pres">
      <dgm:prSet presAssocID="{3B077971-D57F-49C8-BA71-BE275A3B7D80}" presName="linNode" presStyleCnt="0"/>
      <dgm:spPr/>
    </dgm:pt>
    <dgm:pt modelId="{9F3C89AB-471E-43AF-BDE6-E01B4E9C4CA6}" type="pres">
      <dgm:prSet presAssocID="{3B077971-D57F-49C8-BA71-BE275A3B7D80}" presName="parentText" presStyleLbl="node1" presStyleIdx="0" presStyleCnt="1">
        <dgm:presLayoutVars>
          <dgm:chMax val="1"/>
          <dgm:bulletEnabled val="1"/>
        </dgm:presLayoutVars>
      </dgm:prSet>
      <dgm:spPr/>
      <dgm:t>
        <a:bodyPr/>
        <a:lstStyle/>
        <a:p>
          <a:endParaRPr lang="en-US"/>
        </a:p>
      </dgm:t>
    </dgm:pt>
    <dgm:pt modelId="{11D7A25D-A80A-4737-91FD-889F6B4C8E73}" type="pres">
      <dgm:prSet presAssocID="{3B077971-D57F-49C8-BA71-BE275A3B7D80}" presName="descendantText" presStyleLbl="alignAccFollowNode1" presStyleIdx="0" presStyleCnt="1">
        <dgm:presLayoutVars>
          <dgm:bulletEnabled val="1"/>
        </dgm:presLayoutVars>
      </dgm:prSet>
      <dgm:spPr/>
      <dgm:t>
        <a:bodyPr/>
        <a:lstStyle/>
        <a:p>
          <a:endParaRPr lang="en-US"/>
        </a:p>
      </dgm:t>
    </dgm:pt>
  </dgm:ptLst>
  <dgm:cxnLst>
    <dgm:cxn modelId="{9CF3A69D-9F7D-45D5-B69F-C9F59692F68E}" srcId="{130356A1-3287-4379-8767-52DB46162A46}" destId="{3B077971-D57F-49C8-BA71-BE275A3B7D80}" srcOrd="0" destOrd="0" parTransId="{6FE63DC4-786B-4F4D-929A-622F4DC269F9}" sibTransId="{20CF3CE7-3B3C-4094-AC42-D299531052DB}"/>
    <dgm:cxn modelId="{9FB18399-F44B-4A93-AC9C-4F87E65BEF45}" type="presOf" srcId="{CB4DF5C4-660A-4A43-8761-F7FA309BF546}" destId="{11D7A25D-A80A-4737-91FD-889F6B4C8E73}" srcOrd="0" destOrd="0" presId="urn:microsoft.com/office/officeart/2005/8/layout/vList5"/>
    <dgm:cxn modelId="{993F6410-5B10-4B14-8132-209AFCA27DB1}" srcId="{3B077971-D57F-49C8-BA71-BE275A3B7D80}" destId="{CB4DF5C4-660A-4A43-8761-F7FA309BF546}" srcOrd="0" destOrd="0" parTransId="{F437B9D5-9991-4318-B811-65BD68ADC497}" sibTransId="{FE638553-B0CB-4A0C-B762-56C1FD31E2CA}"/>
    <dgm:cxn modelId="{0D63BF86-CCD2-4D4B-9626-447E7557044C}" type="presOf" srcId="{130356A1-3287-4379-8767-52DB46162A46}" destId="{CB85D208-FBCE-4F99-B30A-5FA4B3CA60F9}" srcOrd="0" destOrd="0" presId="urn:microsoft.com/office/officeart/2005/8/layout/vList5"/>
    <dgm:cxn modelId="{3FB25F7B-C030-4043-B2BD-8E9591EC58F1}" type="presOf" srcId="{3B077971-D57F-49C8-BA71-BE275A3B7D80}" destId="{9F3C89AB-471E-43AF-BDE6-E01B4E9C4CA6}" srcOrd="0" destOrd="0" presId="urn:microsoft.com/office/officeart/2005/8/layout/vList5"/>
    <dgm:cxn modelId="{A7C27174-2D8D-4A60-A87D-03A49FD32618}" type="presParOf" srcId="{CB85D208-FBCE-4F99-B30A-5FA4B3CA60F9}" destId="{72D4EDC4-1BCE-4F1C-92EF-45037A025BE5}" srcOrd="0" destOrd="0" presId="urn:microsoft.com/office/officeart/2005/8/layout/vList5"/>
    <dgm:cxn modelId="{47419689-2734-471C-9463-8C5D7FBDFCBF}" type="presParOf" srcId="{72D4EDC4-1BCE-4F1C-92EF-45037A025BE5}" destId="{9F3C89AB-471E-43AF-BDE6-E01B4E9C4CA6}" srcOrd="0" destOrd="0" presId="urn:microsoft.com/office/officeart/2005/8/layout/vList5"/>
    <dgm:cxn modelId="{CEA41BFB-A579-44D8-9E4B-F86C4302A7D1}" type="presParOf" srcId="{72D4EDC4-1BCE-4F1C-92EF-45037A025BE5}" destId="{11D7A25D-A80A-4737-91FD-889F6B4C8E7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6B0F15-22F8-407E-8FF9-33AB11B0CBB7}" type="doc">
      <dgm:prSet loTypeId="urn:microsoft.com/office/officeart/2005/8/layout/cycle1" loCatId="cycle" qsTypeId="urn:microsoft.com/office/officeart/2005/8/quickstyle/simple1" qsCatId="simple" csTypeId="urn:microsoft.com/office/officeart/2005/8/colors/accent3_4" csCatId="accent3" phldr="1"/>
      <dgm:spPr/>
      <dgm:t>
        <a:bodyPr/>
        <a:lstStyle/>
        <a:p>
          <a:endParaRPr lang="en-US"/>
        </a:p>
      </dgm:t>
    </dgm:pt>
    <dgm:pt modelId="{3354C4FF-70DE-4652-A05A-92676629161E}">
      <dgm:prSet phldrT="[Text]" custT="1"/>
      <dgm:spPr/>
      <dgm:t>
        <a:bodyPr/>
        <a:lstStyle/>
        <a:p>
          <a:pPr>
            <a:lnSpc>
              <a:spcPct val="100000"/>
            </a:lnSpc>
            <a:spcAft>
              <a:spcPts val="0"/>
            </a:spcAft>
          </a:pPr>
          <a:r>
            <a:rPr lang="en-US" sz="2000" dirty="0" smtClean="0"/>
            <a:t>I</a:t>
          </a:r>
          <a:r>
            <a:rPr lang="en-US" sz="2000" b="0" dirty="0" smtClean="0"/>
            <a:t>nteractions with the child:</a:t>
          </a:r>
        </a:p>
        <a:p>
          <a:pPr>
            <a:lnSpc>
              <a:spcPct val="100000"/>
            </a:lnSpc>
            <a:spcAft>
              <a:spcPts val="0"/>
            </a:spcAft>
          </a:pPr>
          <a:r>
            <a:rPr lang="en-US" sz="2000" b="0" i="1" dirty="0" smtClean="0"/>
            <a:t>Cautious, keep a safe distance</a:t>
          </a:r>
          <a:r>
            <a:rPr lang="en-US" sz="2000" b="1" i="1" dirty="0" smtClean="0"/>
            <a:t>.</a:t>
          </a:r>
          <a:endParaRPr lang="en-US" sz="2000" b="0" i="1" dirty="0"/>
        </a:p>
      </dgm:t>
    </dgm:pt>
    <dgm:pt modelId="{E58759CD-399B-484B-A162-41956F0DC573}" type="parTrans" cxnId="{AA1B948C-FD72-41BC-A3BD-6380031AF48E}">
      <dgm:prSet/>
      <dgm:spPr/>
      <dgm:t>
        <a:bodyPr/>
        <a:lstStyle/>
        <a:p>
          <a:endParaRPr lang="en-US"/>
        </a:p>
      </dgm:t>
    </dgm:pt>
    <dgm:pt modelId="{12574AED-6102-4BCC-BDA0-4EAE096F53BA}" type="sibTrans" cxnId="{AA1B948C-FD72-41BC-A3BD-6380031AF48E}">
      <dgm:prSet/>
      <dgm:spPr/>
      <dgm:t>
        <a:bodyPr/>
        <a:lstStyle/>
        <a:p>
          <a:endParaRPr lang="en-US"/>
        </a:p>
      </dgm:t>
    </dgm:pt>
    <dgm:pt modelId="{4EAFC89A-044B-4AEE-AA10-C601415974E3}">
      <dgm:prSet phldrT="[Text]" custT="1"/>
      <dgm:spPr/>
      <dgm:t>
        <a:bodyPr/>
        <a:lstStyle/>
        <a:p>
          <a:pPr>
            <a:lnSpc>
              <a:spcPct val="100000"/>
            </a:lnSpc>
            <a:spcAft>
              <a:spcPts val="0"/>
            </a:spcAft>
          </a:pPr>
          <a:r>
            <a:rPr lang="en-US" sz="2000" b="0" dirty="0" smtClean="0"/>
            <a:t>Beliefs </a:t>
          </a:r>
          <a:r>
            <a:rPr lang="en-US" sz="2000" b="0" dirty="0"/>
            <a:t>about </a:t>
          </a:r>
          <a:r>
            <a:rPr lang="en-US" sz="2000" b="0" dirty="0" smtClean="0"/>
            <a:t>self:</a:t>
          </a:r>
        </a:p>
        <a:p>
          <a:pPr>
            <a:lnSpc>
              <a:spcPct val="100000"/>
            </a:lnSpc>
            <a:spcAft>
              <a:spcPts val="0"/>
            </a:spcAft>
          </a:pPr>
          <a:r>
            <a:rPr lang="en-US" sz="2000" b="0" i="1" dirty="0" smtClean="0"/>
            <a:t>I’m bad, I’m dangerous, people don’t like me.</a:t>
          </a:r>
          <a:endParaRPr lang="en-US" sz="2000" b="0" dirty="0"/>
        </a:p>
      </dgm:t>
    </dgm:pt>
    <dgm:pt modelId="{77D40F2E-FC4B-4C13-BB9D-99EC2301AFD1}" type="parTrans" cxnId="{3F6C3D0E-78F6-4D08-B26E-4BAA78C18EA7}">
      <dgm:prSet/>
      <dgm:spPr/>
      <dgm:t>
        <a:bodyPr/>
        <a:lstStyle/>
        <a:p>
          <a:endParaRPr lang="en-US"/>
        </a:p>
      </dgm:t>
    </dgm:pt>
    <dgm:pt modelId="{42DDE37C-1895-4791-9EFB-9FD43B0BF528}" type="sibTrans" cxnId="{3F6C3D0E-78F6-4D08-B26E-4BAA78C18EA7}">
      <dgm:prSet/>
      <dgm:spPr/>
      <dgm:t>
        <a:bodyPr/>
        <a:lstStyle/>
        <a:p>
          <a:endParaRPr lang="en-US"/>
        </a:p>
      </dgm:t>
    </dgm:pt>
    <dgm:pt modelId="{6BE0328A-E814-4866-A9D6-CA3ABA6D3EF5}">
      <dgm:prSet phldrT="[Text]" custT="1"/>
      <dgm:spPr/>
      <dgm:t>
        <a:bodyPr/>
        <a:lstStyle/>
        <a:p>
          <a:pPr>
            <a:lnSpc>
              <a:spcPct val="100000"/>
            </a:lnSpc>
            <a:spcAft>
              <a:spcPts val="0"/>
            </a:spcAft>
          </a:pPr>
          <a:r>
            <a:rPr lang="en-US" sz="2000" dirty="0" smtClean="0"/>
            <a:t>Child’s actions:</a:t>
          </a:r>
        </a:p>
        <a:p>
          <a:pPr>
            <a:lnSpc>
              <a:spcPct val="100000"/>
            </a:lnSpc>
            <a:spcAft>
              <a:spcPts val="0"/>
            </a:spcAft>
          </a:pPr>
          <a:r>
            <a:rPr lang="en-US" sz="2000" b="1" i="1" dirty="0" smtClean="0"/>
            <a:t>Aggressive</a:t>
          </a:r>
          <a:endParaRPr lang="en-US" sz="2000" b="1" i="1" dirty="0"/>
        </a:p>
      </dgm:t>
    </dgm:pt>
    <dgm:pt modelId="{B49F84F6-ADBD-4427-8DBB-87BF11A59F20}" type="parTrans" cxnId="{A9A56E22-811A-4B0B-B07C-B4931CD53A84}">
      <dgm:prSet/>
      <dgm:spPr/>
      <dgm:t>
        <a:bodyPr/>
        <a:lstStyle/>
        <a:p>
          <a:endParaRPr lang="en-US"/>
        </a:p>
      </dgm:t>
    </dgm:pt>
    <dgm:pt modelId="{B3F441B1-AE62-43DE-8808-EB7D28EF525E}" type="sibTrans" cxnId="{A9A56E22-811A-4B0B-B07C-B4931CD53A84}">
      <dgm:prSet/>
      <dgm:spPr/>
      <dgm:t>
        <a:bodyPr/>
        <a:lstStyle/>
        <a:p>
          <a:endParaRPr lang="en-US"/>
        </a:p>
      </dgm:t>
    </dgm:pt>
    <dgm:pt modelId="{CE87D8CE-77E8-44DA-B035-0360FC17D95E}">
      <dgm:prSet phldrT="[Text]" custT="1"/>
      <dgm:spPr/>
      <dgm:t>
        <a:bodyPr/>
        <a:lstStyle/>
        <a:p>
          <a:pPr>
            <a:lnSpc>
              <a:spcPct val="100000"/>
            </a:lnSpc>
            <a:spcAft>
              <a:spcPts val="0"/>
            </a:spcAft>
          </a:pPr>
          <a:r>
            <a:rPr lang="en-US" sz="2000" dirty="0" smtClean="0"/>
            <a:t>Beliefs:</a:t>
          </a:r>
        </a:p>
        <a:p>
          <a:pPr>
            <a:lnSpc>
              <a:spcPct val="100000"/>
            </a:lnSpc>
            <a:spcAft>
              <a:spcPts val="0"/>
            </a:spcAft>
          </a:pPr>
          <a:r>
            <a:rPr lang="en-US" sz="2000" b="0" i="1" dirty="0" smtClean="0"/>
            <a:t>Max is dangerous; Max could hurt me.</a:t>
          </a:r>
          <a:endParaRPr lang="en-US" sz="2000" b="0" i="1" dirty="0"/>
        </a:p>
      </dgm:t>
    </dgm:pt>
    <dgm:pt modelId="{0924EFBD-0A4B-4FEE-824F-C4CA4811470A}" type="parTrans" cxnId="{D5AD2CFF-D7CD-48F6-BACA-1EAF913B3B89}">
      <dgm:prSet/>
      <dgm:spPr/>
      <dgm:t>
        <a:bodyPr/>
        <a:lstStyle/>
        <a:p>
          <a:endParaRPr lang="en-US"/>
        </a:p>
      </dgm:t>
    </dgm:pt>
    <dgm:pt modelId="{D9D806D1-2001-41C1-8F18-F0B55020F289}" type="sibTrans" cxnId="{D5AD2CFF-D7CD-48F6-BACA-1EAF913B3B89}">
      <dgm:prSet/>
      <dgm:spPr/>
      <dgm:t>
        <a:bodyPr/>
        <a:lstStyle/>
        <a:p>
          <a:endParaRPr lang="en-US"/>
        </a:p>
      </dgm:t>
    </dgm:pt>
    <dgm:pt modelId="{10FE4496-4891-47DC-95D8-D2769115D26D}" type="pres">
      <dgm:prSet presAssocID="{EF6B0F15-22F8-407E-8FF9-33AB11B0CBB7}" presName="cycle" presStyleCnt="0">
        <dgm:presLayoutVars>
          <dgm:dir/>
          <dgm:resizeHandles val="exact"/>
        </dgm:presLayoutVars>
      </dgm:prSet>
      <dgm:spPr/>
      <dgm:t>
        <a:bodyPr/>
        <a:lstStyle/>
        <a:p>
          <a:endParaRPr lang="en-US"/>
        </a:p>
      </dgm:t>
    </dgm:pt>
    <dgm:pt modelId="{30AA559A-62BF-4D68-941D-1C55D89548D6}" type="pres">
      <dgm:prSet presAssocID="{3354C4FF-70DE-4652-A05A-92676629161E}" presName="dummy" presStyleCnt="0"/>
      <dgm:spPr/>
      <dgm:t>
        <a:bodyPr/>
        <a:lstStyle/>
        <a:p>
          <a:endParaRPr lang="en-US"/>
        </a:p>
      </dgm:t>
    </dgm:pt>
    <dgm:pt modelId="{02A5865B-C21D-455B-9AFC-5A9C43F0968B}" type="pres">
      <dgm:prSet presAssocID="{3354C4FF-70DE-4652-A05A-92676629161E}" presName="node" presStyleLbl="revTx" presStyleIdx="0" presStyleCnt="4">
        <dgm:presLayoutVars>
          <dgm:bulletEnabled val="1"/>
        </dgm:presLayoutVars>
      </dgm:prSet>
      <dgm:spPr/>
      <dgm:t>
        <a:bodyPr/>
        <a:lstStyle/>
        <a:p>
          <a:endParaRPr lang="en-US"/>
        </a:p>
      </dgm:t>
    </dgm:pt>
    <dgm:pt modelId="{62492DE7-77C8-4F9A-BD2F-780B5150DAA4}" type="pres">
      <dgm:prSet presAssocID="{12574AED-6102-4BCC-BDA0-4EAE096F53BA}" presName="sibTrans" presStyleLbl="node1" presStyleIdx="0" presStyleCnt="4"/>
      <dgm:spPr/>
      <dgm:t>
        <a:bodyPr/>
        <a:lstStyle/>
        <a:p>
          <a:endParaRPr lang="en-US"/>
        </a:p>
      </dgm:t>
    </dgm:pt>
    <dgm:pt modelId="{EC6ADEB6-28B0-4B4F-A26A-95863DAEB030}" type="pres">
      <dgm:prSet presAssocID="{4EAFC89A-044B-4AEE-AA10-C601415974E3}" presName="dummy" presStyleCnt="0"/>
      <dgm:spPr/>
      <dgm:t>
        <a:bodyPr/>
        <a:lstStyle/>
        <a:p>
          <a:endParaRPr lang="en-US"/>
        </a:p>
      </dgm:t>
    </dgm:pt>
    <dgm:pt modelId="{96D58200-EA7B-469D-BE08-ABBE0C8D6808}" type="pres">
      <dgm:prSet presAssocID="{4EAFC89A-044B-4AEE-AA10-C601415974E3}" presName="node" presStyleLbl="revTx" presStyleIdx="1" presStyleCnt="4" custScaleX="109713">
        <dgm:presLayoutVars>
          <dgm:bulletEnabled val="1"/>
        </dgm:presLayoutVars>
      </dgm:prSet>
      <dgm:spPr/>
      <dgm:t>
        <a:bodyPr/>
        <a:lstStyle/>
        <a:p>
          <a:endParaRPr lang="en-US"/>
        </a:p>
      </dgm:t>
    </dgm:pt>
    <dgm:pt modelId="{3024E05E-1DA1-4109-BCB2-9C0CDAE8C20E}" type="pres">
      <dgm:prSet presAssocID="{42DDE37C-1895-4791-9EFB-9FD43B0BF528}" presName="sibTrans" presStyleLbl="node1" presStyleIdx="1" presStyleCnt="4"/>
      <dgm:spPr/>
      <dgm:t>
        <a:bodyPr/>
        <a:lstStyle/>
        <a:p>
          <a:endParaRPr lang="en-US"/>
        </a:p>
      </dgm:t>
    </dgm:pt>
    <dgm:pt modelId="{2BCCF46B-54F6-42D9-924F-B922B929BAF9}" type="pres">
      <dgm:prSet presAssocID="{6BE0328A-E814-4866-A9D6-CA3ABA6D3EF5}" presName="dummy" presStyleCnt="0"/>
      <dgm:spPr/>
      <dgm:t>
        <a:bodyPr/>
        <a:lstStyle/>
        <a:p>
          <a:endParaRPr lang="en-US"/>
        </a:p>
      </dgm:t>
    </dgm:pt>
    <dgm:pt modelId="{61F80E1F-F2A3-48AA-9345-8F825EAEA52A}" type="pres">
      <dgm:prSet presAssocID="{6BE0328A-E814-4866-A9D6-CA3ABA6D3EF5}" presName="node" presStyleLbl="revTx" presStyleIdx="2" presStyleCnt="4">
        <dgm:presLayoutVars>
          <dgm:bulletEnabled val="1"/>
        </dgm:presLayoutVars>
      </dgm:prSet>
      <dgm:spPr/>
      <dgm:t>
        <a:bodyPr/>
        <a:lstStyle/>
        <a:p>
          <a:endParaRPr lang="en-US"/>
        </a:p>
      </dgm:t>
    </dgm:pt>
    <dgm:pt modelId="{B4D382E9-0AB7-4937-889E-7B5C7A36C49D}" type="pres">
      <dgm:prSet presAssocID="{B3F441B1-AE62-43DE-8808-EB7D28EF525E}" presName="sibTrans" presStyleLbl="node1" presStyleIdx="2" presStyleCnt="4"/>
      <dgm:spPr/>
      <dgm:t>
        <a:bodyPr/>
        <a:lstStyle/>
        <a:p>
          <a:endParaRPr lang="en-US"/>
        </a:p>
      </dgm:t>
    </dgm:pt>
    <dgm:pt modelId="{76CC1519-8F46-4032-9E88-6BE826290F0E}" type="pres">
      <dgm:prSet presAssocID="{CE87D8CE-77E8-44DA-B035-0360FC17D95E}" presName="dummy" presStyleCnt="0"/>
      <dgm:spPr/>
      <dgm:t>
        <a:bodyPr/>
        <a:lstStyle/>
        <a:p>
          <a:endParaRPr lang="en-US"/>
        </a:p>
      </dgm:t>
    </dgm:pt>
    <dgm:pt modelId="{8256BCF3-00AA-4273-827F-CE5020B2C410}" type="pres">
      <dgm:prSet presAssocID="{CE87D8CE-77E8-44DA-B035-0360FC17D95E}" presName="node" presStyleLbl="revTx" presStyleIdx="3" presStyleCnt="4">
        <dgm:presLayoutVars>
          <dgm:bulletEnabled val="1"/>
        </dgm:presLayoutVars>
      </dgm:prSet>
      <dgm:spPr/>
      <dgm:t>
        <a:bodyPr/>
        <a:lstStyle/>
        <a:p>
          <a:endParaRPr lang="en-US"/>
        </a:p>
      </dgm:t>
    </dgm:pt>
    <dgm:pt modelId="{2E78E16B-791F-41FF-8C4E-D78D4FC0A7CC}" type="pres">
      <dgm:prSet presAssocID="{D9D806D1-2001-41C1-8F18-F0B55020F289}" presName="sibTrans" presStyleLbl="node1" presStyleIdx="3" presStyleCnt="4"/>
      <dgm:spPr/>
      <dgm:t>
        <a:bodyPr/>
        <a:lstStyle/>
        <a:p>
          <a:endParaRPr lang="en-US"/>
        </a:p>
      </dgm:t>
    </dgm:pt>
  </dgm:ptLst>
  <dgm:cxnLst>
    <dgm:cxn modelId="{BA95ABA6-E79C-4BEC-A02E-4A75A2FF4476}" type="presOf" srcId="{42DDE37C-1895-4791-9EFB-9FD43B0BF528}" destId="{3024E05E-1DA1-4109-BCB2-9C0CDAE8C20E}" srcOrd="0" destOrd="0" presId="urn:microsoft.com/office/officeart/2005/8/layout/cycle1"/>
    <dgm:cxn modelId="{C0B98DE2-DB25-4EA2-A54A-D05AEAE637F5}" type="presOf" srcId="{4EAFC89A-044B-4AEE-AA10-C601415974E3}" destId="{96D58200-EA7B-469D-BE08-ABBE0C8D6808}" srcOrd="0" destOrd="0" presId="urn:microsoft.com/office/officeart/2005/8/layout/cycle1"/>
    <dgm:cxn modelId="{1E417E71-F493-4D89-9000-DD00492BBF23}" type="presOf" srcId="{12574AED-6102-4BCC-BDA0-4EAE096F53BA}" destId="{62492DE7-77C8-4F9A-BD2F-780B5150DAA4}" srcOrd="0" destOrd="0" presId="urn:microsoft.com/office/officeart/2005/8/layout/cycle1"/>
    <dgm:cxn modelId="{AA1B948C-FD72-41BC-A3BD-6380031AF48E}" srcId="{EF6B0F15-22F8-407E-8FF9-33AB11B0CBB7}" destId="{3354C4FF-70DE-4652-A05A-92676629161E}" srcOrd="0" destOrd="0" parTransId="{E58759CD-399B-484B-A162-41956F0DC573}" sibTransId="{12574AED-6102-4BCC-BDA0-4EAE096F53BA}"/>
    <dgm:cxn modelId="{D5AD2CFF-D7CD-48F6-BACA-1EAF913B3B89}" srcId="{EF6B0F15-22F8-407E-8FF9-33AB11B0CBB7}" destId="{CE87D8CE-77E8-44DA-B035-0360FC17D95E}" srcOrd="3" destOrd="0" parTransId="{0924EFBD-0A4B-4FEE-824F-C4CA4811470A}" sibTransId="{D9D806D1-2001-41C1-8F18-F0B55020F289}"/>
    <dgm:cxn modelId="{4CC7D6D8-D624-4BD9-81D3-EF47D958A278}" type="presOf" srcId="{6BE0328A-E814-4866-A9D6-CA3ABA6D3EF5}" destId="{61F80E1F-F2A3-48AA-9345-8F825EAEA52A}" srcOrd="0" destOrd="0" presId="urn:microsoft.com/office/officeart/2005/8/layout/cycle1"/>
    <dgm:cxn modelId="{5A54CAA2-752D-4778-9CAF-53DF9951EE2F}" type="presOf" srcId="{B3F441B1-AE62-43DE-8808-EB7D28EF525E}" destId="{B4D382E9-0AB7-4937-889E-7B5C7A36C49D}" srcOrd="0" destOrd="0" presId="urn:microsoft.com/office/officeart/2005/8/layout/cycle1"/>
    <dgm:cxn modelId="{A9A56E22-811A-4B0B-B07C-B4931CD53A84}" srcId="{EF6B0F15-22F8-407E-8FF9-33AB11B0CBB7}" destId="{6BE0328A-E814-4866-A9D6-CA3ABA6D3EF5}" srcOrd="2" destOrd="0" parTransId="{B49F84F6-ADBD-4427-8DBB-87BF11A59F20}" sibTransId="{B3F441B1-AE62-43DE-8808-EB7D28EF525E}"/>
    <dgm:cxn modelId="{0C43E9C0-F2B5-4E31-B46C-CA9C88480BD8}" type="presOf" srcId="{CE87D8CE-77E8-44DA-B035-0360FC17D95E}" destId="{8256BCF3-00AA-4273-827F-CE5020B2C410}" srcOrd="0" destOrd="0" presId="urn:microsoft.com/office/officeart/2005/8/layout/cycle1"/>
    <dgm:cxn modelId="{3F6C3D0E-78F6-4D08-B26E-4BAA78C18EA7}" srcId="{EF6B0F15-22F8-407E-8FF9-33AB11B0CBB7}" destId="{4EAFC89A-044B-4AEE-AA10-C601415974E3}" srcOrd="1" destOrd="0" parTransId="{77D40F2E-FC4B-4C13-BB9D-99EC2301AFD1}" sibTransId="{42DDE37C-1895-4791-9EFB-9FD43B0BF528}"/>
    <dgm:cxn modelId="{465A81C2-7C31-4594-8485-48BA9313420A}" type="presOf" srcId="{EF6B0F15-22F8-407E-8FF9-33AB11B0CBB7}" destId="{10FE4496-4891-47DC-95D8-D2769115D26D}" srcOrd="0" destOrd="0" presId="urn:microsoft.com/office/officeart/2005/8/layout/cycle1"/>
    <dgm:cxn modelId="{D093CF9A-71D6-43E8-BC17-492DDBD35E4B}" type="presOf" srcId="{D9D806D1-2001-41C1-8F18-F0B55020F289}" destId="{2E78E16B-791F-41FF-8C4E-D78D4FC0A7CC}" srcOrd="0" destOrd="0" presId="urn:microsoft.com/office/officeart/2005/8/layout/cycle1"/>
    <dgm:cxn modelId="{666FBE13-18F1-4190-983C-1DF571842BB9}" type="presOf" srcId="{3354C4FF-70DE-4652-A05A-92676629161E}" destId="{02A5865B-C21D-455B-9AFC-5A9C43F0968B}" srcOrd="0" destOrd="0" presId="urn:microsoft.com/office/officeart/2005/8/layout/cycle1"/>
    <dgm:cxn modelId="{5D782538-CBD4-42F5-A2FC-196147D55498}" type="presParOf" srcId="{10FE4496-4891-47DC-95D8-D2769115D26D}" destId="{30AA559A-62BF-4D68-941D-1C55D89548D6}" srcOrd="0" destOrd="0" presId="urn:microsoft.com/office/officeart/2005/8/layout/cycle1"/>
    <dgm:cxn modelId="{83A0BC58-A8E1-4077-A407-A0577066AD05}" type="presParOf" srcId="{10FE4496-4891-47DC-95D8-D2769115D26D}" destId="{02A5865B-C21D-455B-9AFC-5A9C43F0968B}" srcOrd="1" destOrd="0" presId="urn:microsoft.com/office/officeart/2005/8/layout/cycle1"/>
    <dgm:cxn modelId="{B4561DE7-78C1-4623-A7BD-F353003479EC}" type="presParOf" srcId="{10FE4496-4891-47DC-95D8-D2769115D26D}" destId="{62492DE7-77C8-4F9A-BD2F-780B5150DAA4}" srcOrd="2" destOrd="0" presId="urn:microsoft.com/office/officeart/2005/8/layout/cycle1"/>
    <dgm:cxn modelId="{35041BC5-B11D-42F5-8CEE-4CF6B547D470}" type="presParOf" srcId="{10FE4496-4891-47DC-95D8-D2769115D26D}" destId="{EC6ADEB6-28B0-4B4F-A26A-95863DAEB030}" srcOrd="3" destOrd="0" presId="urn:microsoft.com/office/officeart/2005/8/layout/cycle1"/>
    <dgm:cxn modelId="{C640C4BC-EEE7-4C19-9DB5-0EDFFDF5A2F5}" type="presParOf" srcId="{10FE4496-4891-47DC-95D8-D2769115D26D}" destId="{96D58200-EA7B-469D-BE08-ABBE0C8D6808}" srcOrd="4" destOrd="0" presId="urn:microsoft.com/office/officeart/2005/8/layout/cycle1"/>
    <dgm:cxn modelId="{F1D1CD2D-5324-43FF-BA6A-FAFFA7209A34}" type="presParOf" srcId="{10FE4496-4891-47DC-95D8-D2769115D26D}" destId="{3024E05E-1DA1-4109-BCB2-9C0CDAE8C20E}" srcOrd="5" destOrd="0" presId="urn:microsoft.com/office/officeart/2005/8/layout/cycle1"/>
    <dgm:cxn modelId="{8CBD8A88-65FA-45E6-B809-B895F427B1BA}" type="presParOf" srcId="{10FE4496-4891-47DC-95D8-D2769115D26D}" destId="{2BCCF46B-54F6-42D9-924F-B922B929BAF9}" srcOrd="6" destOrd="0" presId="urn:microsoft.com/office/officeart/2005/8/layout/cycle1"/>
    <dgm:cxn modelId="{027E4CA9-F669-47D5-A06A-17261D9195BC}" type="presParOf" srcId="{10FE4496-4891-47DC-95D8-D2769115D26D}" destId="{61F80E1F-F2A3-48AA-9345-8F825EAEA52A}" srcOrd="7" destOrd="0" presId="urn:microsoft.com/office/officeart/2005/8/layout/cycle1"/>
    <dgm:cxn modelId="{11F6016E-BA9D-42E1-8F06-A4206DCF2CA8}" type="presParOf" srcId="{10FE4496-4891-47DC-95D8-D2769115D26D}" destId="{B4D382E9-0AB7-4937-889E-7B5C7A36C49D}" srcOrd="8" destOrd="0" presId="urn:microsoft.com/office/officeart/2005/8/layout/cycle1"/>
    <dgm:cxn modelId="{23754644-05B3-4EDD-BD66-9F9952F3A288}" type="presParOf" srcId="{10FE4496-4891-47DC-95D8-D2769115D26D}" destId="{76CC1519-8F46-4032-9E88-6BE826290F0E}" srcOrd="9" destOrd="0" presId="urn:microsoft.com/office/officeart/2005/8/layout/cycle1"/>
    <dgm:cxn modelId="{6F881D00-3B82-40F4-9A76-C103D04E12AD}" type="presParOf" srcId="{10FE4496-4891-47DC-95D8-D2769115D26D}" destId="{8256BCF3-00AA-4273-827F-CE5020B2C410}" srcOrd="10" destOrd="0" presId="urn:microsoft.com/office/officeart/2005/8/layout/cycle1"/>
    <dgm:cxn modelId="{DBD2FE9D-497E-4DCA-97CE-E16E2965A693}" type="presParOf" srcId="{10FE4496-4891-47DC-95D8-D2769115D26D}" destId="{2E78E16B-791F-41FF-8C4E-D78D4FC0A7CC}"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6B0F15-22F8-407E-8FF9-33AB11B0CBB7}" type="doc">
      <dgm:prSet loTypeId="urn:microsoft.com/office/officeart/2005/8/layout/cycle1" loCatId="cycle" qsTypeId="urn:microsoft.com/office/officeart/2005/8/quickstyle/simple1" qsCatId="simple" csTypeId="urn:microsoft.com/office/officeart/2005/8/colors/accent3_4" csCatId="accent3" phldr="1"/>
      <dgm:spPr/>
      <dgm:t>
        <a:bodyPr/>
        <a:lstStyle/>
        <a:p>
          <a:endParaRPr lang="en-US"/>
        </a:p>
      </dgm:t>
    </dgm:pt>
    <dgm:pt modelId="{3354C4FF-70DE-4652-A05A-92676629161E}">
      <dgm:prSet phldrT="[Text]" custT="1"/>
      <dgm:spPr/>
      <dgm:t>
        <a:bodyPr/>
        <a:lstStyle/>
        <a:p>
          <a:pPr>
            <a:lnSpc>
              <a:spcPct val="100000"/>
            </a:lnSpc>
            <a:spcAft>
              <a:spcPts val="0"/>
            </a:spcAft>
          </a:pPr>
          <a:r>
            <a:rPr lang="en-US" sz="2000" dirty="0" smtClean="0"/>
            <a:t>I</a:t>
          </a:r>
          <a:r>
            <a:rPr lang="en-US" sz="2000" b="0" dirty="0" smtClean="0"/>
            <a:t>nteractions with the child:</a:t>
          </a:r>
        </a:p>
        <a:p>
          <a:pPr>
            <a:lnSpc>
              <a:spcPct val="100000"/>
            </a:lnSpc>
            <a:spcAft>
              <a:spcPts val="0"/>
            </a:spcAft>
          </a:pPr>
          <a:r>
            <a:rPr lang="en-US" sz="2000" b="0" i="1" dirty="0" smtClean="0"/>
            <a:t>Cautious, keep a safe distance</a:t>
          </a:r>
          <a:r>
            <a:rPr lang="en-US" sz="2000" b="1" i="1" dirty="0" smtClean="0"/>
            <a:t>.</a:t>
          </a:r>
          <a:endParaRPr lang="en-US" sz="2000" b="0" i="1" dirty="0"/>
        </a:p>
      </dgm:t>
    </dgm:pt>
    <dgm:pt modelId="{E58759CD-399B-484B-A162-41956F0DC573}" type="parTrans" cxnId="{AA1B948C-FD72-41BC-A3BD-6380031AF48E}">
      <dgm:prSet/>
      <dgm:spPr/>
      <dgm:t>
        <a:bodyPr/>
        <a:lstStyle/>
        <a:p>
          <a:endParaRPr lang="en-US"/>
        </a:p>
      </dgm:t>
    </dgm:pt>
    <dgm:pt modelId="{12574AED-6102-4BCC-BDA0-4EAE096F53BA}" type="sibTrans" cxnId="{AA1B948C-FD72-41BC-A3BD-6380031AF48E}">
      <dgm:prSet/>
      <dgm:spPr/>
      <dgm:t>
        <a:bodyPr/>
        <a:lstStyle/>
        <a:p>
          <a:endParaRPr lang="en-US"/>
        </a:p>
      </dgm:t>
    </dgm:pt>
    <dgm:pt modelId="{4EAFC89A-044B-4AEE-AA10-C601415974E3}">
      <dgm:prSet phldrT="[Text]" custT="1"/>
      <dgm:spPr/>
      <dgm:t>
        <a:bodyPr/>
        <a:lstStyle/>
        <a:p>
          <a:pPr>
            <a:lnSpc>
              <a:spcPct val="100000"/>
            </a:lnSpc>
            <a:spcAft>
              <a:spcPts val="0"/>
            </a:spcAft>
          </a:pPr>
          <a:r>
            <a:rPr lang="en-US" sz="2000" b="0" dirty="0" smtClean="0"/>
            <a:t>Beliefs </a:t>
          </a:r>
          <a:r>
            <a:rPr lang="en-US" sz="2000" b="0" dirty="0"/>
            <a:t>about </a:t>
          </a:r>
          <a:r>
            <a:rPr lang="en-US" sz="2000" b="0" dirty="0" smtClean="0"/>
            <a:t>self:</a:t>
          </a:r>
        </a:p>
        <a:p>
          <a:pPr>
            <a:lnSpc>
              <a:spcPct val="100000"/>
            </a:lnSpc>
            <a:spcAft>
              <a:spcPts val="0"/>
            </a:spcAft>
          </a:pPr>
          <a:r>
            <a:rPr lang="en-US" sz="2000" b="0" i="1" dirty="0" smtClean="0"/>
            <a:t>I’m bad, I’m dangerous, people don’t like me.</a:t>
          </a:r>
          <a:endParaRPr lang="en-US" sz="2000" b="0" dirty="0"/>
        </a:p>
      </dgm:t>
    </dgm:pt>
    <dgm:pt modelId="{77D40F2E-FC4B-4C13-BB9D-99EC2301AFD1}" type="parTrans" cxnId="{3F6C3D0E-78F6-4D08-B26E-4BAA78C18EA7}">
      <dgm:prSet/>
      <dgm:spPr/>
      <dgm:t>
        <a:bodyPr/>
        <a:lstStyle/>
        <a:p>
          <a:endParaRPr lang="en-US"/>
        </a:p>
      </dgm:t>
    </dgm:pt>
    <dgm:pt modelId="{42DDE37C-1895-4791-9EFB-9FD43B0BF528}" type="sibTrans" cxnId="{3F6C3D0E-78F6-4D08-B26E-4BAA78C18EA7}">
      <dgm:prSet/>
      <dgm:spPr/>
      <dgm:t>
        <a:bodyPr/>
        <a:lstStyle/>
        <a:p>
          <a:endParaRPr lang="en-US"/>
        </a:p>
      </dgm:t>
    </dgm:pt>
    <dgm:pt modelId="{6BE0328A-E814-4866-A9D6-CA3ABA6D3EF5}">
      <dgm:prSet phldrT="[Text]" custT="1"/>
      <dgm:spPr/>
      <dgm:t>
        <a:bodyPr/>
        <a:lstStyle/>
        <a:p>
          <a:pPr>
            <a:lnSpc>
              <a:spcPct val="100000"/>
            </a:lnSpc>
            <a:spcAft>
              <a:spcPts val="0"/>
            </a:spcAft>
          </a:pPr>
          <a:r>
            <a:rPr lang="en-US" sz="2000" b="0" dirty="0" smtClean="0"/>
            <a:t>Child’s actions:</a:t>
          </a:r>
        </a:p>
        <a:p>
          <a:pPr>
            <a:lnSpc>
              <a:spcPct val="100000"/>
            </a:lnSpc>
            <a:spcAft>
              <a:spcPts val="0"/>
            </a:spcAft>
          </a:pPr>
          <a:r>
            <a:rPr lang="en-US" sz="2000" b="0" i="1" dirty="0" smtClean="0"/>
            <a:t>Aggressive</a:t>
          </a:r>
          <a:endParaRPr lang="en-US" sz="2000" b="0" i="1" dirty="0"/>
        </a:p>
      </dgm:t>
    </dgm:pt>
    <dgm:pt modelId="{B49F84F6-ADBD-4427-8DBB-87BF11A59F20}" type="parTrans" cxnId="{A9A56E22-811A-4B0B-B07C-B4931CD53A84}">
      <dgm:prSet/>
      <dgm:spPr/>
      <dgm:t>
        <a:bodyPr/>
        <a:lstStyle/>
        <a:p>
          <a:endParaRPr lang="en-US"/>
        </a:p>
      </dgm:t>
    </dgm:pt>
    <dgm:pt modelId="{B3F441B1-AE62-43DE-8808-EB7D28EF525E}" type="sibTrans" cxnId="{A9A56E22-811A-4B0B-B07C-B4931CD53A84}">
      <dgm:prSet/>
      <dgm:spPr/>
      <dgm:t>
        <a:bodyPr/>
        <a:lstStyle/>
        <a:p>
          <a:endParaRPr lang="en-US"/>
        </a:p>
      </dgm:t>
    </dgm:pt>
    <dgm:pt modelId="{CE87D8CE-77E8-44DA-B035-0360FC17D95E}">
      <dgm:prSet phldrT="[Text]" custT="1"/>
      <dgm:spPr/>
      <dgm:t>
        <a:bodyPr/>
        <a:lstStyle/>
        <a:p>
          <a:pPr>
            <a:lnSpc>
              <a:spcPct val="100000"/>
            </a:lnSpc>
            <a:spcAft>
              <a:spcPts val="0"/>
            </a:spcAft>
          </a:pPr>
          <a:r>
            <a:rPr lang="en-US" sz="2000" dirty="0" smtClean="0"/>
            <a:t>Beliefs:</a:t>
          </a:r>
        </a:p>
        <a:p>
          <a:pPr>
            <a:lnSpc>
              <a:spcPct val="100000"/>
            </a:lnSpc>
            <a:spcAft>
              <a:spcPts val="0"/>
            </a:spcAft>
          </a:pPr>
          <a:r>
            <a:rPr lang="en-US" sz="2000" b="1" i="1" dirty="0" smtClean="0"/>
            <a:t>Max is dangerous; Max could hurt me.</a:t>
          </a:r>
          <a:endParaRPr lang="en-US" sz="2000" b="1" i="1" dirty="0"/>
        </a:p>
      </dgm:t>
    </dgm:pt>
    <dgm:pt modelId="{0924EFBD-0A4B-4FEE-824F-C4CA4811470A}" type="parTrans" cxnId="{D5AD2CFF-D7CD-48F6-BACA-1EAF913B3B89}">
      <dgm:prSet/>
      <dgm:spPr/>
      <dgm:t>
        <a:bodyPr/>
        <a:lstStyle/>
        <a:p>
          <a:endParaRPr lang="en-US"/>
        </a:p>
      </dgm:t>
    </dgm:pt>
    <dgm:pt modelId="{D9D806D1-2001-41C1-8F18-F0B55020F289}" type="sibTrans" cxnId="{D5AD2CFF-D7CD-48F6-BACA-1EAF913B3B89}">
      <dgm:prSet/>
      <dgm:spPr/>
      <dgm:t>
        <a:bodyPr/>
        <a:lstStyle/>
        <a:p>
          <a:endParaRPr lang="en-US"/>
        </a:p>
      </dgm:t>
    </dgm:pt>
    <dgm:pt modelId="{10FE4496-4891-47DC-95D8-D2769115D26D}" type="pres">
      <dgm:prSet presAssocID="{EF6B0F15-22F8-407E-8FF9-33AB11B0CBB7}" presName="cycle" presStyleCnt="0">
        <dgm:presLayoutVars>
          <dgm:dir/>
          <dgm:resizeHandles val="exact"/>
        </dgm:presLayoutVars>
      </dgm:prSet>
      <dgm:spPr/>
      <dgm:t>
        <a:bodyPr/>
        <a:lstStyle/>
        <a:p>
          <a:endParaRPr lang="en-US"/>
        </a:p>
      </dgm:t>
    </dgm:pt>
    <dgm:pt modelId="{30AA559A-62BF-4D68-941D-1C55D89548D6}" type="pres">
      <dgm:prSet presAssocID="{3354C4FF-70DE-4652-A05A-92676629161E}" presName="dummy" presStyleCnt="0"/>
      <dgm:spPr/>
      <dgm:t>
        <a:bodyPr/>
        <a:lstStyle/>
        <a:p>
          <a:endParaRPr lang="en-US"/>
        </a:p>
      </dgm:t>
    </dgm:pt>
    <dgm:pt modelId="{02A5865B-C21D-455B-9AFC-5A9C43F0968B}" type="pres">
      <dgm:prSet presAssocID="{3354C4FF-70DE-4652-A05A-92676629161E}" presName="node" presStyleLbl="revTx" presStyleIdx="0" presStyleCnt="4">
        <dgm:presLayoutVars>
          <dgm:bulletEnabled val="1"/>
        </dgm:presLayoutVars>
      </dgm:prSet>
      <dgm:spPr/>
      <dgm:t>
        <a:bodyPr/>
        <a:lstStyle/>
        <a:p>
          <a:endParaRPr lang="en-US"/>
        </a:p>
      </dgm:t>
    </dgm:pt>
    <dgm:pt modelId="{62492DE7-77C8-4F9A-BD2F-780B5150DAA4}" type="pres">
      <dgm:prSet presAssocID="{12574AED-6102-4BCC-BDA0-4EAE096F53BA}" presName="sibTrans" presStyleLbl="node1" presStyleIdx="0" presStyleCnt="4"/>
      <dgm:spPr/>
      <dgm:t>
        <a:bodyPr/>
        <a:lstStyle/>
        <a:p>
          <a:endParaRPr lang="en-US"/>
        </a:p>
      </dgm:t>
    </dgm:pt>
    <dgm:pt modelId="{EC6ADEB6-28B0-4B4F-A26A-95863DAEB030}" type="pres">
      <dgm:prSet presAssocID="{4EAFC89A-044B-4AEE-AA10-C601415974E3}" presName="dummy" presStyleCnt="0"/>
      <dgm:spPr/>
      <dgm:t>
        <a:bodyPr/>
        <a:lstStyle/>
        <a:p>
          <a:endParaRPr lang="en-US"/>
        </a:p>
      </dgm:t>
    </dgm:pt>
    <dgm:pt modelId="{96D58200-EA7B-469D-BE08-ABBE0C8D6808}" type="pres">
      <dgm:prSet presAssocID="{4EAFC89A-044B-4AEE-AA10-C601415974E3}" presName="node" presStyleLbl="revTx" presStyleIdx="1" presStyleCnt="4" custScaleX="109713">
        <dgm:presLayoutVars>
          <dgm:bulletEnabled val="1"/>
        </dgm:presLayoutVars>
      </dgm:prSet>
      <dgm:spPr/>
      <dgm:t>
        <a:bodyPr/>
        <a:lstStyle/>
        <a:p>
          <a:endParaRPr lang="en-US"/>
        </a:p>
      </dgm:t>
    </dgm:pt>
    <dgm:pt modelId="{3024E05E-1DA1-4109-BCB2-9C0CDAE8C20E}" type="pres">
      <dgm:prSet presAssocID="{42DDE37C-1895-4791-9EFB-9FD43B0BF528}" presName="sibTrans" presStyleLbl="node1" presStyleIdx="1" presStyleCnt="4"/>
      <dgm:spPr/>
      <dgm:t>
        <a:bodyPr/>
        <a:lstStyle/>
        <a:p>
          <a:endParaRPr lang="en-US"/>
        </a:p>
      </dgm:t>
    </dgm:pt>
    <dgm:pt modelId="{2BCCF46B-54F6-42D9-924F-B922B929BAF9}" type="pres">
      <dgm:prSet presAssocID="{6BE0328A-E814-4866-A9D6-CA3ABA6D3EF5}" presName="dummy" presStyleCnt="0"/>
      <dgm:spPr/>
      <dgm:t>
        <a:bodyPr/>
        <a:lstStyle/>
        <a:p>
          <a:endParaRPr lang="en-US"/>
        </a:p>
      </dgm:t>
    </dgm:pt>
    <dgm:pt modelId="{61F80E1F-F2A3-48AA-9345-8F825EAEA52A}" type="pres">
      <dgm:prSet presAssocID="{6BE0328A-E814-4866-A9D6-CA3ABA6D3EF5}" presName="node" presStyleLbl="revTx" presStyleIdx="2" presStyleCnt="4">
        <dgm:presLayoutVars>
          <dgm:bulletEnabled val="1"/>
        </dgm:presLayoutVars>
      </dgm:prSet>
      <dgm:spPr/>
      <dgm:t>
        <a:bodyPr/>
        <a:lstStyle/>
        <a:p>
          <a:endParaRPr lang="en-US"/>
        </a:p>
      </dgm:t>
    </dgm:pt>
    <dgm:pt modelId="{B4D382E9-0AB7-4937-889E-7B5C7A36C49D}" type="pres">
      <dgm:prSet presAssocID="{B3F441B1-AE62-43DE-8808-EB7D28EF525E}" presName="sibTrans" presStyleLbl="node1" presStyleIdx="2" presStyleCnt="4"/>
      <dgm:spPr/>
      <dgm:t>
        <a:bodyPr/>
        <a:lstStyle/>
        <a:p>
          <a:endParaRPr lang="en-US"/>
        </a:p>
      </dgm:t>
    </dgm:pt>
    <dgm:pt modelId="{76CC1519-8F46-4032-9E88-6BE826290F0E}" type="pres">
      <dgm:prSet presAssocID="{CE87D8CE-77E8-44DA-B035-0360FC17D95E}" presName="dummy" presStyleCnt="0"/>
      <dgm:spPr/>
      <dgm:t>
        <a:bodyPr/>
        <a:lstStyle/>
        <a:p>
          <a:endParaRPr lang="en-US"/>
        </a:p>
      </dgm:t>
    </dgm:pt>
    <dgm:pt modelId="{8256BCF3-00AA-4273-827F-CE5020B2C410}" type="pres">
      <dgm:prSet presAssocID="{CE87D8CE-77E8-44DA-B035-0360FC17D95E}" presName="node" presStyleLbl="revTx" presStyleIdx="3" presStyleCnt="4">
        <dgm:presLayoutVars>
          <dgm:bulletEnabled val="1"/>
        </dgm:presLayoutVars>
      </dgm:prSet>
      <dgm:spPr/>
      <dgm:t>
        <a:bodyPr/>
        <a:lstStyle/>
        <a:p>
          <a:endParaRPr lang="en-US"/>
        </a:p>
      </dgm:t>
    </dgm:pt>
    <dgm:pt modelId="{2E78E16B-791F-41FF-8C4E-D78D4FC0A7CC}" type="pres">
      <dgm:prSet presAssocID="{D9D806D1-2001-41C1-8F18-F0B55020F289}" presName="sibTrans" presStyleLbl="node1" presStyleIdx="3" presStyleCnt="4"/>
      <dgm:spPr/>
      <dgm:t>
        <a:bodyPr/>
        <a:lstStyle/>
        <a:p>
          <a:endParaRPr lang="en-US"/>
        </a:p>
      </dgm:t>
    </dgm:pt>
  </dgm:ptLst>
  <dgm:cxnLst>
    <dgm:cxn modelId="{5E6BF78B-8ABB-4204-90C3-6129BFF5E980}" type="presOf" srcId="{CE87D8CE-77E8-44DA-B035-0360FC17D95E}" destId="{8256BCF3-00AA-4273-827F-CE5020B2C410}" srcOrd="0" destOrd="0" presId="urn:microsoft.com/office/officeart/2005/8/layout/cycle1"/>
    <dgm:cxn modelId="{7AD3FAD4-4965-4E87-A9FB-925EE14350EE}" type="presOf" srcId="{6BE0328A-E814-4866-A9D6-CA3ABA6D3EF5}" destId="{61F80E1F-F2A3-48AA-9345-8F825EAEA52A}" srcOrd="0" destOrd="0" presId="urn:microsoft.com/office/officeart/2005/8/layout/cycle1"/>
    <dgm:cxn modelId="{AA1B948C-FD72-41BC-A3BD-6380031AF48E}" srcId="{EF6B0F15-22F8-407E-8FF9-33AB11B0CBB7}" destId="{3354C4FF-70DE-4652-A05A-92676629161E}" srcOrd="0" destOrd="0" parTransId="{E58759CD-399B-484B-A162-41956F0DC573}" sibTransId="{12574AED-6102-4BCC-BDA0-4EAE096F53BA}"/>
    <dgm:cxn modelId="{D5AD2CFF-D7CD-48F6-BACA-1EAF913B3B89}" srcId="{EF6B0F15-22F8-407E-8FF9-33AB11B0CBB7}" destId="{CE87D8CE-77E8-44DA-B035-0360FC17D95E}" srcOrd="3" destOrd="0" parTransId="{0924EFBD-0A4B-4FEE-824F-C4CA4811470A}" sibTransId="{D9D806D1-2001-41C1-8F18-F0B55020F289}"/>
    <dgm:cxn modelId="{F2F3DA2D-C973-4143-B5C0-480479B842EB}" type="presOf" srcId="{12574AED-6102-4BCC-BDA0-4EAE096F53BA}" destId="{62492DE7-77C8-4F9A-BD2F-780B5150DAA4}" srcOrd="0" destOrd="0" presId="urn:microsoft.com/office/officeart/2005/8/layout/cycle1"/>
    <dgm:cxn modelId="{A9A56E22-811A-4B0B-B07C-B4931CD53A84}" srcId="{EF6B0F15-22F8-407E-8FF9-33AB11B0CBB7}" destId="{6BE0328A-E814-4866-A9D6-CA3ABA6D3EF5}" srcOrd="2" destOrd="0" parTransId="{B49F84F6-ADBD-4427-8DBB-87BF11A59F20}" sibTransId="{B3F441B1-AE62-43DE-8808-EB7D28EF525E}"/>
    <dgm:cxn modelId="{FE7EDF42-161B-4A70-80F1-1AC039B4E851}" type="presOf" srcId="{EF6B0F15-22F8-407E-8FF9-33AB11B0CBB7}" destId="{10FE4496-4891-47DC-95D8-D2769115D26D}" srcOrd="0" destOrd="0" presId="urn:microsoft.com/office/officeart/2005/8/layout/cycle1"/>
    <dgm:cxn modelId="{6F62056D-7396-491D-80E2-413D686F5471}" type="presOf" srcId="{3354C4FF-70DE-4652-A05A-92676629161E}" destId="{02A5865B-C21D-455B-9AFC-5A9C43F0968B}" srcOrd="0" destOrd="0" presId="urn:microsoft.com/office/officeart/2005/8/layout/cycle1"/>
    <dgm:cxn modelId="{963ED44D-FD7D-4F09-A7AC-1E8AE0F48924}" type="presOf" srcId="{D9D806D1-2001-41C1-8F18-F0B55020F289}" destId="{2E78E16B-791F-41FF-8C4E-D78D4FC0A7CC}" srcOrd="0" destOrd="0" presId="urn:microsoft.com/office/officeart/2005/8/layout/cycle1"/>
    <dgm:cxn modelId="{6C15B815-9DD5-4077-9C1A-C910B8E6B1FC}" type="presOf" srcId="{4EAFC89A-044B-4AEE-AA10-C601415974E3}" destId="{96D58200-EA7B-469D-BE08-ABBE0C8D6808}" srcOrd="0" destOrd="0" presId="urn:microsoft.com/office/officeart/2005/8/layout/cycle1"/>
    <dgm:cxn modelId="{3F6C3D0E-78F6-4D08-B26E-4BAA78C18EA7}" srcId="{EF6B0F15-22F8-407E-8FF9-33AB11B0CBB7}" destId="{4EAFC89A-044B-4AEE-AA10-C601415974E3}" srcOrd="1" destOrd="0" parTransId="{77D40F2E-FC4B-4C13-BB9D-99EC2301AFD1}" sibTransId="{42DDE37C-1895-4791-9EFB-9FD43B0BF528}"/>
    <dgm:cxn modelId="{8532E0BD-CF9A-4225-90CE-DE59BFEB32E9}" type="presOf" srcId="{42DDE37C-1895-4791-9EFB-9FD43B0BF528}" destId="{3024E05E-1DA1-4109-BCB2-9C0CDAE8C20E}" srcOrd="0" destOrd="0" presId="urn:microsoft.com/office/officeart/2005/8/layout/cycle1"/>
    <dgm:cxn modelId="{E4F3A465-3DDC-48E7-A393-DF30D1D17DB4}" type="presOf" srcId="{B3F441B1-AE62-43DE-8808-EB7D28EF525E}" destId="{B4D382E9-0AB7-4937-889E-7B5C7A36C49D}" srcOrd="0" destOrd="0" presId="urn:microsoft.com/office/officeart/2005/8/layout/cycle1"/>
    <dgm:cxn modelId="{B5764952-BF3B-4FCF-9B89-86CE0F3AA295}" type="presParOf" srcId="{10FE4496-4891-47DC-95D8-D2769115D26D}" destId="{30AA559A-62BF-4D68-941D-1C55D89548D6}" srcOrd="0" destOrd="0" presId="urn:microsoft.com/office/officeart/2005/8/layout/cycle1"/>
    <dgm:cxn modelId="{5703E628-4F49-496A-BA0A-037C1A3781E9}" type="presParOf" srcId="{10FE4496-4891-47DC-95D8-D2769115D26D}" destId="{02A5865B-C21D-455B-9AFC-5A9C43F0968B}" srcOrd="1" destOrd="0" presId="urn:microsoft.com/office/officeart/2005/8/layout/cycle1"/>
    <dgm:cxn modelId="{BD833ECD-B914-4F59-8E90-3FE3C54587C9}" type="presParOf" srcId="{10FE4496-4891-47DC-95D8-D2769115D26D}" destId="{62492DE7-77C8-4F9A-BD2F-780B5150DAA4}" srcOrd="2" destOrd="0" presId="urn:microsoft.com/office/officeart/2005/8/layout/cycle1"/>
    <dgm:cxn modelId="{EF790C12-0F02-4607-9C94-1B6967E90675}" type="presParOf" srcId="{10FE4496-4891-47DC-95D8-D2769115D26D}" destId="{EC6ADEB6-28B0-4B4F-A26A-95863DAEB030}" srcOrd="3" destOrd="0" presId="urn:microsoft.com/office/officeart/2005/8/layout/cycle1"/>
    <dgm:cxn modelId="{D92DE5BC-C540-463A-AF5C-35C610BB6BF7}" type="presParOf" srcId="{10FE4496-4891-47DC-95D8-D2769115D26D}" destId="{96D58200-EA7B-469D-BE08-ABBE0C8D6808}" srcOrd="4" destOrd="0" presId="urn:microsoft.com/office/officeart/2005/8/layout/cycle1"/>
    <dgm:cxn modelId="{320E7708-BFDC-4B23-A885-52E5FEFA3E8B}" type="presParOf" srcId="{10FE4496-4891-47DC-95D8-D2769115D26D}" destId="{3024E05E-1DA1-4109-BCB2-9C0CDAE8C20E}" srcOrd="5" destOrd="0" presId="urn:microsoft.com/office/officeart/2005/8/layout/cycle1"/>
    <dgm:cxn modelId="{5C8F4203-97B4-4913-83A0-E526018D49B9}" type="presParOf" srcId="{10FE4496-4891-47DC-95D8-D2769115D26D}" destId="{2BCCF46B-54F6-42D9-924F-B922B929BAF9}" srcOrd="6" destOrd="0" presId="urn:microsoft.com/office/officeart/2005/8/layout/cycle1"/>
    <dgm:cxn modelId="{53B3C983-AE82-40D7-A185-0DD236E20247}" type="presParOf" srcId="{10FE4496-4891-47DC-95D8-D2769115D26D}" destId="{61F80E1F-F2A3-48AA-9345-8F825EAEA52A}" srcOrd="7" destOrd="0" presId="urn:microsoft.com/office/officeart/2005/8/layout/cycle1"/>
    <dgm:cxn modelId="{CA4A8764-9FBA-4CCE-8E4F-F3EAEDA1D186}" type="presParOf" srcId="{10FE4496-4891-47DC-95D8-D2769115D26D}" destId="{B4D382E9-0AB7-4937-889E-7B5C7A36C49D}" srcOrd="8" destOrd="0" presId="urn:microsoft.com/office/officeart/2005/8/layout/cycle1"/>
    <dgm:cxn modelId="{C1DAF2F1-36CB-4583-A3CD-47982BF6E420}" type="presParOf" srcId="{10FE4496-4891-47DC-95D8-D2769115D26D}" destId="{76CC1519-8F46-4032-9E88-6BE826290F0E}" srcOrd="9" destOrd="0" presId="urn:microsoft.com/office/officeart/2005/8/layout/cycle1"/>
    <dgm:cxn modelId="{1F361B52-1025-4366-BE16-0A1314E96603}" type="presParOf" srcId="{10FE4496-4891-47DC-95D8-D2769115D26D}" destId="{8256BCF3-00AA-4273-827F-CE5020B2C410}" srcOrd="10" destOrd="0" presId="urn:microsoft.com/office/officeart/2005/8/layout/cycle1"/>
    <dgm:cxn modelId="{1712A191-F023-44E0-9295-81ADC0ACCB44}" type="presParOf" srcId="{10FE4496-4891-47DC-95D8-D2769115D26D}" destId="{2E78E16B-791F-41FF-8C4E-D78D4FC0A7CC}"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6B0F15-22F8-407E-8FF9-33AB11B0CBB7}" type="doc">
      <dgm:prSet loTypeId="urn:microsoft.com/office/officeart/2005/8/layout/cycle1" loCatId="cycle" qsTypeId="urn:microsoft.com/office/officeart/2005/8/quickstyle/simple1" qsCatId="simple" csTypeId="urn:microsoft.com/office/officeart/2005/8/colors/accent3_4" csCatId="accent3" phldr="1"/>
      <dgm:spPr/>
      <dgm:t>
        <a:bodyPr/>
        <a:lstStyle/>
        <a:p>
          <a:endParaRPr lang="en-US"/>
        </a:p>
      </dgm:t>
    </dgm:pt>
    <dgm:pt modelId="{3354C4FF-70DE-4652-A05A-92676629161E}">
      <dgm:prSet phldrT="[Text]" custT="1"/>
      <dgm:spPr/>
      <dgm:t>
        <a:bodyPr/>
        <a:lstStyle/>
        <a:p>
          <a:pPr>
            <a:lnSpc>
              <a:spcPct val="100000"/>
            </a:lnSpc>
            <a:spcAft>
              <a:spcPts val="0"/>
            </a:spcAft>
          </a:pPr>
          <a:r>
            <a:rPr lang="en-US" sz="2000" dirty="0" smtClean="0"/>
            <a:t>I</a:t>
          </a:r>
          <a:r>
            <a:rPr lang="en-US" sz="2000" b="0" dirty="0" smtClean="0"/>
            <a:t>nteractions with Max:</a:t>
          </a:r>
        </a:p>
      </dgm:t>
    </dgm:pt>
    <dgm:pt modelId="{E58759CD-399B-484B-A162-41956F0DC573}" type="parTrans" cxnId="{AA1B948C-FD72-41BC-A3BD-6380031AF48E}">
      <dgm:prSet/>
      <dgm:spPr/>
      <dgm:t>
        <a:bodyPr/>
        <a:lstStyle/>
        <a:p>
          <a:endParaRPr lang="en-US"/>
        </a:p>
      </dgm:t>
    </dgm:pt>
    <dgm:pt modelId="{12574AED-6102-4BCC-BDA0-4EAE096F53BA}" type="sibTrans" cxnId="{AA1B948C-FD72-41BC-A3BD-6380031AF48E}">
      <dgm:prSet/>
      <dgm:spPr/>
      <dgm:t>
        <a:bodyPr/>
        <a:lstStyle/>
        <a:p>
          <a:endParaRPr lang="en-US"/>
        </a:p>
      </dgm:t>
    </dgm:pt>
    <dgm:pt modelId="{4EAFC89A-044B-4AEE-AA10-C601415974E3}">
      <dgm:prSet phldrT="[Text]" custT="1"/>
      <dgm:spPr/>
      <dgm:t>
        <a:bodyPr/>
        <a:lstStyle/>
        <a:p>
          <a:pPr>
            <a:lnSpc>
              <a:spcPct val="100000"/>
            </a:lnSpc>
            <a:spcAft>
              <a:spcPts val="0"/>
            </a:spcAft>
          </a:pPr>
          <a:r>
            <a:rPr lang="en-US" sz="2000" b="0" dirty="0" smtClean="0"/>
            <a:t>Max’s beliefs </a:t>
          </a:r>
          <a:r>
            <a:rPr lang="en-US" sz="2000" b="0" dirty="0"/>
            <a:t>about </a:t>
          </a:r>
          <a:r>
            <a:rPr lang="en-US" sz="2000" b="0" dirty="0" smtClean="0"/>
            <a:t>himself:</a:t>
          </a:r>
        </a:p>
      </dgm:t>
    </dgm:pt>
    <dgm:pt modelId="{77D40F2E-FC4B-4C13-BB9D-99EC2301AFD1}" type="parTrans" cxnId="{3F6C3D0E-78F6-4D08-B26E-4BAA78C18EA7}">
      <dgm:prSet/>
      <dgm:spPr/>
      <dgm:t>
        <a:bodyPr/>
        <a:lstStyle/>
        <a:p>
          <a:endParaRPr lang="en-US"/>
        </a:p>
      </dgm:t>
    </dgm:pt>
    <dgm:pt modelId="{42DDE37C-1895-4791-9EFB-9FD43B0BF528}" type="sibTrans" cxnId="{3F6C3D0E-78F6-4D08-B26E-4BAA78C18EA7}">
      <dgm:prSet/>
      <dgm:spPr/>
      <dgm:t>
        <a:bodyPr/>
        <a:lstStyle/>
        <a:p>
          <a:endParaRPr lang="en-US"/>
        </a:p>
      </dgm:t>
    </dgm:pt>
    <dgm:pt modelId="{6BE0328A-E814-4866-A9D6-CA3ABA6D3EF5}">
      <dgm:prSet phldrT="[Text]" custT="1"/>
      <dgm:spPr/>
      <dgm:t>
        <a:bodyPr/>
        <a:lstStyle/>
        <a:p>
          <a:pPr>
            <a:lnSpc>
              <a:spcPct val="100000"/>
            </a:lnSpc>
            <a:spcAft>
              <a:spcPts val="0"/>
            </a:spcAft>
          </a:pPr>
          <a:r>
            <a:rPr lang="en-US" sz="2000" b="0" dirty="0" smtClean="0"/>
            <a:t>Max’s actions:</a:t>
          </a:r>
        </a:p>
      </dgm:t>
    </dgm:pt>
    <dgm:pt modelId="{B49F84F6-ADBD-4427-8DBB-87BF11A59F20}" type="parTrans" cxnId="{A9A56E22-811A-4B0B-B07C-B4931CD53A84}">
      <dgm:prSet/>
      <dgm:spPr/>
      <dgm:t>
        <a:bodyPr/>
        <a:lstStyle/>
        <a:p>
          <a:endParaRPr lang="en-US"/>
        </a:p>
      </dgm:t>
    </dgm:pt>
    <dgm:pt modelId="{B3F441B1-AE62-43DE-8808-EB7D28EF525E}" type="sibTrans" cxnId="{A9A56E22-811A-4B0B-B07C-B4931CD53A84}">
      <dgm:prSet/>
      <dgm:spPr/>
      <dgm:t>
        <a:bodyPr/>
        <a:lstStyle/>
        <a:p>
          <a:endParaRPr lang="en-US"/>
        </a:p>
      </dgm:t>
    </dgm:pt>
    <dgm:pt modelId="{CE87D8CE-77E8-44DA-B035-0360FC17D95E}">
      <dgm:prSet phldrT="[Text]" custT="1"/>
      <dgm:spPr/>
      <dgm:t>
        <a:bodyPr/>
        <a:lstStyle/>
        <a:p>
          <a:pPr>
            <a:lnSpc>
              <a:spcPct val="100000"/>
            </a:lnSpc>
            <a:spcAft>
              <a:spcPts val="0"/>
            </a:spcAft>
          </a:pPr>
          <a:r>
            <a:rPr lang="en-US" sz="2000" dirty="0" smtClean="0"/>
            <a:t>Beliefs:</a:t>
          </a:r>
        </a:p>
        <a:p>
          <a:pPr>
            <a:lnSpc>
              <a:spcPct val="100000"/>
            </a:lnSpc>
            <a:spcAft>
              <a:spcPts val="0"/>
            </a:spcAft>
          </a:pPr>
          <a:r>
            <a:rPr lang="en-US" sz="2000" b="1" i="1" dirty="0" smtClean="0"/>
            <a:t>Max has strengths and can learn effective behaviors</a:t>
          </a:r>
          <a:endParaRPr lang="en-US" sz="2000" b="1" i="1" dirty="0"/>
        </a:p>
      </dgm:t>
    </dgm:pt>
    <dgm:pt modelId="{0924EFBD-0A4B-4FEE-824F-C4CA4811470A}" type="parTrans" cxnId="{D5AD2CFF-D7CD-48F6-BACA-1EAF913B3B89}">
      <dgm:prSet/>
      <dgm:spPr/>
      <dgm:t>
        <a:bodyPr/>
        <a:lstStyle/>
        <a:p>
          <a:endParaRPr lang="en-US"/>
        </a:p>
      </dgm:t>
    </dgm:pt>
    <dgm:pt modelId="{D9D806D1-2001-41C1-8F18-F0B55020F289}" type="sibTrans" cxnId="{D5AD2CFF-D7CD-48F6-BACA-1EAF913B3B89}">
      <dgm:prSet/>
      <dgm:spPr/>
      <dgm:t>
        <a:bodyPr/>
        <a:lstStyle/>
        <a:p>
          <a:endParaRPr lang="en-US"/>
        </a:p>
      </dgm:t>
    </dgm:pt>
    <dgm:pt modelId="{10FE4496-4891-47DC-95D8-D2769115D26D}" type="pres">
      <dgm:prSet presAssocID="{EF6B0F15-22F8-407E-8FF9-33AB11B0CBB7}" presName="cycle" presStyleCnt="0">
        <dgm:presLayoutVars>
          <dgm:dir/>
          <dgm:resizeHandles val="exact"/>
        </dgm:presLayoutVars>
      </dgm:prSet>
      <dgm:spPr/>
      <dgm:t>
        <a:bodyPr/>
        <a:lstStyle/>
        <a:p>
          <a:endParaRPr lang="en-US"/>
        </a:p>
      </dgm:t>
    </dgm:pt>
    <dgm:pt modelId="{30AA559A-62BF-4D68-941D-1C55D89548D6}" type="pres">
      <dgm:prSet presAssocID="{3354C4FF-70DE-4652-A05A-92676629161E}" presName="dummy" presStyleCnt="0"/>
      <dgm:spPr/>
      <dgm:t>
        <a:bodyPr/>
        <a:lstStyle/>
        <a:p>
          <a:endParaRPr lang="en-US"/>
        </a:p>
      </dgm:t>
    </dgm:pt>
    <dgm:pt modelId="{02A5865B-C21D-455B-9AFC-5A9C43F0968B}" type="pres">
      <dgm:prSet presAssocID="{3354C4FF-70DE-4652-A05A-92676629161E}" presName="node" presStyleLbl="revTx" presStyleIdx="0" presStyleCnt="4">
        <dgm:presLayoutVars>
          <dgm:bulletEnabled val="1"/>
        </dgm:presLayoutVars>
      </dgm:prSet>
      <dgm:spPr/>
      <dgm:t>
        <a:bodyPr/>
        <a:lstStyle/>
        <a:p>
          <a:endParaRPr lang="en-US"/>
        </a:p>
      </dgm:t>
    </dgm:pt>
    <dgm:pt modelId="{62492DE7-77C8-4F9A-BD2F-780B5150DAA4}" type="pres">
      <dgm:prSet presAssocID="{12574AED-6102-4BCC-BDA0-4EAE096F53BA}" presName="sibTrans" presStyleLbl="node1" presStyleIdx="0" presStyleCnt="4"/>
      <dgm:spPr/>
      <dgm:t>
        <a:bodyPr/>
        <a:lstStyle/>
        <a:p>
          <a:endParaRPr lang="en-US"/>
        </a:p>
      </dgm:t>
    </dgm:pt>
    <dgm:pt modelId="{EC6ADEB6-28B0-4B4F-A26A-95863DAEB030}" type="pres">
      <dgm:prSet presAssocID="{4EAFC89A-044B-4AEE-AA10-C601415974E3}" presName="dummy" presStyleCnt="0"/>
      <dgm:spPr/>
      <dgm:t>
        <a:bodyPr/>
        <a:lstStyle/>
        <a:p>
          <a:endParaRPr lang="en-US"/>
        </a:p>
      </dgm:t>
    </dgm:pt>
    <dgm:pt modelId="{96D58200-EA7B-469D-BE08-ABBE0C8D6808}" type="pres">
      <dgm:prSet presAssocID="{4EAFC89A-044B-4AEE-AA10-C601415974E3}" presName="node" presStyleLbl="revTx" presStyleIdx="1" presStyleCnt="4" custScaleX="87245">
        <dgm:presLayoutVars>
          <dgm:bulletEnabled val="1"/>
        </dgm:presLayoutVars>
      </dgm:prSet>
      <dgm:spPr/>
      <dgm:t>
        <a:bodyPr/>
        <a:lstStyle/>
        <a:p>
          <a:endParaRPr lang="en-US"/>
        </a:p>
      </dgm:t>
    </dgm:pt>
    <dgm:pt modelId="{3024E05E-1DA1-4109-BCB2-9C0CDAE8C20E}" type="pres">
      <dgm:prSet presAssocID="{42DDE37C-1895-4791-9EFB-9FD43B0BF528}" presName="sibTrans" presStyleLbl="node1" presStyleIdx="1" presStyleCnt="4"/>
      <dgm:spPr/>
      <dgm:t>
        <a:bodyPr/>
        <a:lstStyle/>
        <a:p>
          <a:endParaRPr lang="en-US"/>
        </a:p>
      </dgm:t>
    </dgm:pt>
    <dgm:pt modelId="{2BCCF46B-54F6-42D9-924F-B922B929BAF9}" type="pres">
      <dgm:prSet presAssocID="{6BE0328A-E814-4866-A9D6-CA3ABA6D3EF5}" presName="dummy" presStyleCnt="0"/>
      <dgm:spPr/>
      <dgm:t>
        <a:bodyPr/>
        <a:lstStyle/>
        <a:p>
          <a:endParaRPr lang="en-US"/>
        </a:p>
      </dgm:t>
    </dgm:pt>
    <dgm:pt modelId="{61F80E1F-F2A3-48AA-9345-8F825EAEA52A}" type="pres">
      <dgm:prSet presAssocID="{6BE0328A-E814-4866-A9D6-CA3ABA6D3EF5}" presName="node" presStyleLbl="revTx" presStyleIdx="2" presStyleCnt="4">
        <dgm:presLayoutVars>
          <dgm:bulletEnabled val="1"/>
        </dgm:presLayoutVars>
      </dgm:prSet>
      <dgm:spPr/>
      <dgm:t>
        <a:bodyPr/>
        <a:lstStyle/>
        <a:p>
          <a:endParaRPr lang="en-US"/>
        </a:p>
      </dgm:t>
    </dgm:pt>
    <dgm:pt modelId="{B4D382E9-0AB7-4937-889E-7B5C7A36C49D}" type="pres">
      <dgm:prSet presAssocID="{B3F441B1-AE62-43DE-8808-EB7D28EF525E}" presName="sibTrans" presStyleLbl="node1" presStyleIdx="2" presStyleCnt="4"/>
      <dgm:spPr/>
      <dgm:t>
        <a:bodyPr/>
        <a:lstStyle/>
        <a:p>
          <a:endParaRPr lang="en-US"/>
        </a:p>
      </dgm:t>
    </dgm:pt>
    <dgm:pt modelId="{76CC1519-8F46-4032-9E88-6BE826290F0E}" type="pres">
      <dgm:prSet presAssocID="{CE87D8CE-77E8-44DA-B035-0360FC17D95E}" presName="dummy" presStyleCnt="0"/>
      <dgm:spPr/>
      <dgm:t>
        <a:bodyPr/>
        <a:lstStyle/>
        <a:p>
          <a:endParaRPr lang="en-US"/>
        </a:p>
      </dgm:t>
    </dgm:pt>
    <dgm:pt modelId="{8256BCF3-00AA-4273-827F-CE5020B2C410}" type="pres">
      <dgm:prSet presAssocID="{CE87D8CE-77E8-44DA-B035-0360FC17D95E}" presName="node" presStyleLbl="revTx" presStyleIdx="3" presStyleCnt="4" custScaleX="121883" custScaleY="114134" custRadScaleRad="100950" custRadScaleInc="-1788">
        <dgm:presLayoutVars>
          <dgm:bulletEnabled val="1"/>
        </dgm:presLayoutVars>
      </dgm:prSet>
      <dgm:spPr/>
      <dgm:t>
        <a:bodyPr/>
        <a:lstStyle/>
        <a:p>
          <a:endParaRPr lang="en-US"/>
        </a:p>
      </dgm:t>
    </dgm:pt>
    <dgm:pt modelId="{2E78E16B-791F-41FF-8C4E-D78D4FC0A7CC}" type="pres">
      <dgm:prSet presAssocID="{D9D806D1-2001-41C1-8F18-F0B55020F289}" presName="sibTrans" presStyleLbl="node1" presStyleIdx="3" presStyleCnt="4"/>
      <dgm:spPr/>
      <dgm:t>
        <a:bodyPr/>
        <a:lstStyle/>
        <a:p>
          <a:endParaRPr lang="en-US"/>
        </a:p>
      </dgm:t>
    </dgm:pt>
  </dgm:ptLst>
  <dgm:cxnLst>
    <dgm:cxn modelId="{96FC5008-25B1-4458-8E43-80868E05FD2D}" type="presOf" srcId="{6BE0328A-E814-4866-A9D6-CA3ABA6D3EF5}" destId="{61F80E1F-F2A3-48AA-9345-8F825EAEA52A}" srcOrd="0" destOrd="0" presId="urn:microsoft.com/office/officeart/2005/8/layout/cycle1"/>
    <dgm:cxn modelId="{14091276-9C47-4530-B9C0-C71CAB542446}" type="presOf" srcId="{EF6B0F15-22F8-407E-8FF9-33AB11B0CBB7}" destId="{10FE4496-4891-47DC-95D8-D2769115D26D}" srcOrd="0" destOrd="0" presId="urn:microsoft.com/office/officeart/2005/8/layout/cycle1"/>
    <dgm:cxn modelId="{D623B2AB-1D6A-42A6-A7F4-A4647BEAFB84}" type="presOf" srcId="{4EAFC89A-044B-4AEE-AA10-C601415974E3}" destId="{96D58200-EA7B-469D-BE08-ABBE0C8D6808}" srcOrd="0" destOrd="0" presId="urn:microsoft.com/office/officeart/2005/8/layout/cycle1"/>
    <dgm:cxn modelId="{DA2625FF-4580-4FC1-B970-0623B16BB5AA}" type="presOf" srcId="{CE87D8CE-77E8-44DA-B035-0360FC17D95E}" destId="{8256BCF3-00AA-4273-827F-CE5020B2C410}" srcOrd="0" destOrd="0" presId="urn:microsoft.com/office/officeart/2005/8/layout/cycle1"/>
    <dgm:cxn modelId="{AA1B948C-FD72-41BC-A3BD-6380031AF48E}" srcId="{EF6B0F15-22F8-407E-8FF9-33AB11B0CBB7}" destId="{3354C4FF-70DE-4652-A05A-92676629161E}" srcOrd="0" destOrd="0" parTransId="{E58759CD-399B-484B-A162-41956F0DC573}" sibTransId="{12574AED-6102-4BCC-BDA0-4EAE096F53BA}"/>
    <dgm:cxn modelId="{D5AD2CFF-D7CD-48F6-BACA-1EAF913B3B89}" srcId="{EF6B0F15-22F8-407E-8FF9-33AB11B0CBB7}" destId="{CE87D8CE-77E8-44DA-B035-0360FC17D95E}" srcOrd="3" destOrd="0" parTransId="{0924EFBD-0A4B-4FEE-824F-C4CA4811470A}" sibTransId="{D9D806D1-2001-41C1-8F18-F0B55020F289}"/>
    <dgm:cxn modelId="{A9A56E22-811A-4B0B-B07C-B4931CD53A84}" srcId="{EF6B0F15-22F8-407E-8FF9-33AB11B0CBB7}" destId="{6BE0328A-E814-4866-A9D6-CA3ABA6D3EF5}" srcOrd="2" destOrd="0" parTransId="{B49F84F6-ADBD-4427-8DBB-87BF11A59F20}" sibTransId="{B3F441B1-AE62-43DE-8808-EB7D28EF525E}"/>
    <dgm:cxn modelId="{3F6C3D0E-78F6-4D08-B26E-4BAA78C18EA7}" srcId="{EF6B0F15-22F8-407E-8FF9-33AB11B0CBB7}" destId="{4EAFC89A-044B-4AEE-AA10-C601415974E3}" srcOrd="1" destOrd="0" parTransId="{77D40F2E-FC4B-4C13-BB9D-99EC2301AFD1}" sibTransId="{42DDE37C-1895-4791-9EFB-9FD43B0BF528}"/>
    <dgm:cxn modelId="{DB799F21-AAA8-408C-BF86-F1A21E0E8121}" type="presOf" srcId="{12574AED-6102-4BCC-BDA0-4EAE096F53BA}" destId="{62492DE7-77C8-4F9A-BD2F-780B5150DAA4}" srcOrd="0" destOrd="0" presId="urn:microsoft.com/office/officeart/2005/8/layout/cycle1"/>
    <dgm:cxn modelId="{5782572C-A2D3-40A8-B501-12ED8B207EDD}" type="presOf" srcId="{42DDE37C-1895-4791-9EFB-9FD43B0BF528}" destId="{3024E05E-1DA1-4109-BCB2-9C0CDAE8C20E}" srcOrd="0" destOrd="0" presId="urn:microsoft.com/office/officeart/2005/8/layout/cycle1"/>
    <dgm:cxn modelId="{358BD7A6-CB9C-4FE7-8277-EAAF89E2EBCF}" type="presOf" srcId="{B3F441B1-AE62-43DE-8808-EB7D28EF525E}" destId="{B4D382E9-0AB7-4937-889E-7B5C7A36C49D}" srcOrd="0" destOrd="0" presId="urn:microsoft.com/office/officeart/2005/8/layout/cycle1"/>
    <dgm:cxn modelId="{4D029557-1DEF-4CDF-A88C-85E2CD954B41}" type="presOf" srcId="{3354C4FF-70DE-4652-A05A-92676629161E}" destId="{02A5865B-C21D-455B-9AFC-5A9C43F0968B}" srcOrd="0" destOrd="0" presId="urn:microsoft.com/office/officeart/2005/8/layout/cycle1"/>
    <dgm:cxn modelId="{C4BF526B-31D5-4C0E-9643-B46C0161D87D}" type="presOf" srcId="{D9D806D1-2001-41C1-8F18-F0B55020F289}" destId="{2E78E16B-791F-41FF-8C4E-D78D4FC0A7CC}" srcOrd="0" destOrd="0" presId="urn:microsoft.com/office/officeart/2005/8/layout/cycle1"/>
    <dgm:cxn modelId="{D806E5FE-805B-4475-A41D-DF91025C0AC3}" type="presParOf" srcId="{10FE4496-4891-47DC-95D8-D2769115D26D}" destId="{30AA559A-62BF-4D68-941D-1C55D89548D6}" srcOrd="0" destOrd="0" presId="urn:microsoft.com/office/officeart/2005/8/layout/cycle1"/>
    <dgm:cxn modelId="{27C13B36-41EB-4FE9-A150-5087213224CC}" type="presParOf" srcId="{10FE4496-4891-47DC-95D8-D2769115D26D}" destId="{02A5865B-C21D-455B-9AFC-5A9C43F0968B}" srcOrd="1" destOrd="0" presId="urn:microsoft.com/office/officeart/2005/8/layout/cycle1"/>
    <dgm:cxn modelId="{DB6CA67B-149F-4103-95DD-25684EB44808}" type="presParOf" srcId="{10FE4496-4891-47DC-95D8-D2769115D26D}" destId="{62492DE7-77C8-4F9A-BD2F-780B5150DAA4}" srcOrd="2" destOrd="0" presId="urn:microsoft.com/office/officeart/2005/8/layout/cycle1"/>
    <dgm:cxn modelId="{87367605-E79B-4DD8-BB46-B7A14E9DAA65}" type="presParOf" srcId="{10FE4496-4891-47DC-95D8-D2769115D26D}" destId="{EC6ADEB6-28B0-4B4F-A26A-95863DAEB030}" srcOrd="3" destOrd="0" presId="urn:microsoft.com/office/officeart/2005/8/layout/cycle1"/>
    <dgm:cxn modelId="{C98BEE89-5EAC-4C39-AD6A-7A017FD30C50}" type="presParOf" srcId="{10FE4496-4891-47DC-95D8-D2769115D26D}" destId="{96D58200-EA7B-469D-BE08-ABBE0C8D6808}" srcOrd="4" destOrd="0" presId="urn:microsoft.com/office/officeart/2005/8/layout/cycle1"/>
    <dgm:cxn modelId="{4AE94F3F-4B62-4F5B-8181-FE41A27A5B4F}" type="presParOf" srcId="{10FE4496-4891-47DC-95D8-D2769115D26D}" destId="{3024E05E-1DA1-4109-BCB2-9C0CDAE8C20E}" srcOrd="5" destOrd="0" presId="urn:microsoft.com/office/officeart/2005/8/layout/cycle1"/>
    <dgm:cxn modelId="{1077E9FB-90AC-480C-810B-130062C532C0}" type="presParOf" srcId="{10FE4496-4891-47DC-95D8-D2769115D26D}" destId="{2BCCF46B-54F6-42D9-924F-B922B929BAF9}" srcOrd="6" destOrd="0" presId="urn:microsoft.com/office/officeart/2005/8/layout/cycle1"/>
    <dgm:cxn modelId="{57CB4444-506B-44ED-A6B8-0C70584715E9}" type="presParOf" srcId="{10FE4496-4891-47DC-95D8-D2769115D26D}" destId="{61F80E1F-F2A3-48AA-9345-8F825EAEA52A}" srcOrd="7" destOrd="0" presId="urn:microsoft.com/office/officeart/2005/8/layout/cycle1"/>
    <dgm:cxn modelId="{BBB561FB-5760-421D-9006-BD74D67AA49C}" type="presParOf" srcId="{10FE4496-4891-47DC-95D8-D2769115D26D}" destId="{B4D382E9-0AB7-4937-889E-7B5C7A36C49D}" srcOrd="8" destOrd="0" presId="urn:microsoft.com/office/officeart/2005/8/layout/cycle1"/>
    <dgm:cxn modelId="{F2A9033F-C453-4D93-947B-14B9855EBA55}" type="presParOf" srcId="{10FE4496-4891-47DC-95D8-D2769115D26D}" destId="{76CC1519-8F46-4032-9E88-6BE826290F0E}" srcOrd="9" destOrd="0" presId="urn:microsoft.com/office/officeart/2005/8/layout/cycle1"/>
    <dgm:cxn modelId="{7078980D-D712-4798-87FF-DEF50382A47F}" type="presParOf" srcId="{10FE4496-4891-47DC-95D8-D2769115D26D}" destId="{8256BCF3-00AA-4273-827F-CE5020B2C410}" srcOrd="10" destOrd="0" presId="urn:microsoft.com/office/officeart/2005/8/layout/cycle1"/>
    <dgm:cxn modelId="{F318E8DD-00B0-48CA-B9F3-B5DBF891528B}" type="presParOf" srcId="{10FE4496-4891-47DC-95D8-D2769115D26D}" destId="{2E78E16B-791F-41FF-8C4E-D78D4FC0A7CC}"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6B0F15-22F8-407E-8FF9-33AB11B0CBB7}" type="doc">
      <dgm:prSet loTypeId="urn:microsoft.com/office/officeart/2005/8/layout/cycle1" loCatId="cycle" qsTypeId="urn:microsoft.com/office/officeart/2005/8/quickstyle/simple1" qsCatId="simple" csTypeId="urn:microsoft.com/office/officeart/2005/8/colors/accent3_4" csCatId="accent3" phldr="1"/>
      <dgm:spPr/>
      <dgm:t>
        <a:bodyPr/>
        <a:lstStyle/>
        <a:p>
          <a:endParaRPr lang="en-US"/>
        </a:p>
      </dgm:t>
    </dgm:pt>
    <dgm:pt modelId="{3354C4FF-70DE-4652-A05A-92676629161E}">
      <dgm:prSet phldrT="[Text]" custT="1"/>
      <dgm:spPr/>
      <dgm:t>
        <a:bodyPr/>
        <a:lstStyle/>
        <a:p>
          <a:pPr>
            <a:lnSpc>
              <a:spcPct val="100000"/>
            </a:lnSpc>
            <a:spcAft>
              <a:spcPts val="0"/>
            </a:spcAft>
          </a:pPr>
          <a:r>
            <a:rPr lang="en-US" sz="2000" dirty="0" smtClean="0"/>
            <a:t>I</a:t>
          </a:r>
          <a:r>
            <a:rPr lang="en-US" sz="2000" b="0" dirty="0" smtClean="0"/>
            <a:t>nteractions:</a:t>
          </a:r>
        </a:p>
        <a:p>
          <a:pPr>
            <a:lnSpc>
              <a:spcPct val="100000"/>
            </a:lnSpc>
            <a:spcAft>
              <a:spcPts val="0"/>
            </a:spcAft>
          </a:pPr>
          <a:r>
            <a:rPr lang="en-US" sz="2000" b="1" i="1" dirty="0" smtClean="0"/>
            <a:t>Hopeful, encouraging, expecting the best</a:t>
          </a:r>
        </a:p>
      </dgm:t>
    </dgm:pt>
    <dgm:pt modelId="{E58759CD-399B-484B-A162-41956F0DC573}" type="parTrans" cxnId="{AA1B948C-FD72-41BC-A3BD-6380031AF48E}">
      <dgm:prSet/>
      <dgm:spPr/>
      <dgm:t>
        <a:bodyPr/>
        <a:lstStyle/>
        <a:p>
          <a:endParaRPr lang="en-US"/>
        </a:p>
      </dgm:t>
    </dgm:pt>
    <dgm:pt modelId="{12574AED-6102-4BCC-BDA0-4EAE096F53BA}" type="sibTrans" cxnId="{AA1B948C-FD72-41BC-A3BD-6380031AF48E}">
      <dgm:prSet/>
      <dgm:spPr/>
      <dgm:t>
        <a:bodyPr/>
        <a:lstStyle/>
        <a:p>
          <a:endParaRPr lang="en-US"/>
        </a:p>
      </dgm:t>
    </dgm:pt>
    <dgm:pt modelId="{4EAFC89A-044B-4AEE-AA10-C601415974E3}">
      <dgm:prSet phldrT="[Text]" custT="1"/>
      <dgm:spPr/>
      <dgm:t>
        <a:bodyPr/>
        <a:lstStyle/>
        <a:p>
          <a:pPr>
            <a:lnSpc>
              <a:spcPct val="100000"/>
            </a:lnSpc>
            <a:spcAft>
              <a:spcPts val="0"/>
            </a:spcAft>
          </a:pPr>
          <a:r>
            <a:rPr lang="en-US" sz="2000" b="0" dirty="0" smtClean="0"/>
            <a:t>Max’s beliefs </a:t>
          </a:r>
          <a:r>
            <a:rPr lang="en-US" sz="2000" b="0" dirty="0"/>
            <a:t>about </a:t>
          </a:r>
          <a:r>
            <a:rPr lang="en-US" sz="2000" b="0" dirty="0" smtClean="0"/>
            <a:t>himself:</a:t>
          </a:r>
        </a:p>
        <a:p>
          <a:pPr>
            <a:lnSpc>
              <a:spcPct val="100000"/>
            </a:lnSpc>
            <a:spcAft>
              <a:spcPts val="0"/>
            </a:spcAft>
          </a:pPr>
          <a:r>
            <a:rPr lang="en-US" sz="2000" b="1" i="1" dirty="0" smtClean="0"/>
            <a:t>“I’m likable, I’m smart, I can do this.”</a:t>
          </a:r>
        </a:p>
      </dgm:t>
    </dgm:pt>
    <dgm:pt modelId="{77D40F2E-FC4B-4C13-BB9D-99EC2301AFD1}" type="parTrans" cxnId="{3F6C3D0E-78F6-4D08-B26E-4BAA78C18EA7}">
      <dgm:prSet/>
      <dgm:spPr/>
      <dgm:t>
        <a:bodyPr/>
        <a:lstStyle/>
        <a:p>
          <a:endParaRPr lang="en-US"/>
        </a:p>
      </dgm:t>
    </dgm:pt>
    <dgm:pt modelId="{42DDE37C-1895-4791-9EFB-9FD43B0BF528}" type="sibTrans" cxnId="{3F6C3D0E-78F6-4D08-B26E-4BAA78C18EA7}">
      <dgm:prSet/>
      <dgm:spPr/>
      <dgm:t>
        <a:bodyPr/>
        <a:lstStyle/>
        <a:p>
          <a:endParaRPr lang="en-US"/>
        </a:p>
      </dgm:t>
    </dgm:pt>
    <dgm:pt modelId="{6BE0328A-E814-4866-A9D6-CA3ABA6D3EF5}">
      <dgm:prSet phldrT="[Text]" custT="1"/>
      <dgm:spPr/>
      <dgm:t>
        <a:bodyPr/>
        <a:lstStyle/>
        <a:p>
          <a:pPr>
            <a:lnSpc>
              <a:spcPct val="100000"/>
            </a:lnSpc>
            <a:spcAft>
              <a:spcPts val="0"/>
            </a:spcAft>
          </a:pPr>
          <a:r>
            <a:rPr lang="en-US" sz="2000" b="0" dirty="0" smtClean="0"/>
            <a:t>Max’s actions:</a:t>
          </a:r>
        </a:p>
        <a:p>
          <a:pPr>
            <a:lnSpc>
              <a:spcPct val="100000"/>
            </a:lnSpc>
            <a:spcAft>
              <a:spcPts val="0"/>
            </a:spcAft>
          </a:pPr>
          <a:r>
            <a:rPr lang="en-US" sz="2000" b="1" i="1" dirty="0" smtClean="0"/>
            <a:t>Makes an effort, engages</a:t>
          </a:r>
        </a:p>
      </dgm:t>
    </dgm:pt>
    <dgm:pt modelId="{B49F84F6-ADBD-4427-8DBB-87BF11A59F20}" type="parTrans" cxnId="{A9A56E22-811A-4B0B-B07C-B4931CD53A84}">
      <dgm:prSet/>
      <dgm:spPr/>
      <dgm:t>
        <a:bodyPr/>
        <a:lstStyle/>
        <a:p>
          <a:endParaRPr lang="en-US"/>
        </a:p>
      </dgm:t>
    </dgm:pt>
    <dgm:pt modelId="{B3F441B1-AE62-43DE-8808-EB7D28EF525E}" type="sibTrans" cxnId="{A9A56E22-811A-4B0B-B07C-B4931CD53A84}">
      <dgm:prSet/>
      <dgm:spPr/>
      <dgm:t>
        <a:bodyPr/>
        <a:lstStyle/>
        <a:p>
          <a:endParaRPr lang="en-US"/>
        </a:p>
      </dgm:t>
    </dgm:pt>
    <dgm:pt modelId="{CE87D8CE-77E8-44DA-B035-0360FC17D95E}">
      <dgm:prSet phldrT="[Text]" custT="1"/>
      <dgm:spPr/>
      <dgm:t>
        <a:bodyPr/>
        <a:lstStyle/>
        <a:p>
          <a:pPr>
            <a:lnSpc>
              <a:spcPct val="100000"/>
            </a:lnSpc>
            <a:spcAft>
              <a:spcPts val="0"/>
            </a:spcAft>
          </a:pPr>
          <a:r>
            <a:rPr lang="en-US" sz="2000" dirty="0" smtClean="0"/>
            <a:t>Beliefs:</a:t>
          </a:r>
        </a:p>
        <a:p>
          <a:pPr>
            <a:lnSpc>
              <a:spcPct val="100000"/>
            </a:lnSpc>
            <a:spcAft>
              <a:spcPts val="0"/>
            </a:spcAft>
          </a:pPr>
          <a:r>
            <a:rPr lang="en-US" sz="2000" b="1" i="1" dirty="0" smtClean="0"/>
            <a:t>Max has strengths and can learn effective behaviors</a:t>
          </a:r>
          <a:endParaRPr lang="en-US" sz="2000" b="1" i="1" dirty="0"/>
        </a:p>
      </dgm:t>
    </dgm:pt>
    <dgm:pt modelId="{0924EFBD-0A4B-4FEE-824F-C4CA4811470A}" type="parTrans" cxnId="{D5AD2CFF-D7CD-48F6-BACA-1EAF913B3B89}">
      <dgm:prSet/>
      <dgm:spPr/>
      <dgm:t>
        <a:bodyPr/>
        <a:lstStyle/>
        <a:p>
          <a:endParaRPr lang="en-US"/>
        </a:p>
      </dgm:t>
    </dgm:pt>
    <dgm:pt modelId="{D9D806D1-2001-41C1-8F18-F0B55020F289}" type="sibTrans" cxnId="{D5AD2CFF-D7CD-48F6-BACA-1EAF913B3B89}">
      <dgm:prSet/>
      <dgm:spPr/>
      <dgm:t>
        <a:bodyPr/>
        <a:lstStyle/>
        <a:p>
          <a:endParaRPr lang="en-US"/>
        </a:p>
      </dgm:t>
    </dgm:pt>
    <dgm:pt modelId="{10FE4496-4891-47DC-95D8-D2769115D26D}" type="pres">
      <dgm:prSet presAssocID="{EF6B0F15-22F8-407E-8FF9-33AB11B0CBB7}" presName="cycle" presStyleCnt="0">
        <dgm:presLayoutVars>
          <dgm:dir/>
          <dgm:resizeHandles val="exact"/>
        </dgm:presLayoutVars>
      </dgm:prSet>
      <dgm:spPr/>
      <dgm:t>
        <a:bodyPr/>
        <a:lstStyle/>
        <a:p>
          <a:endParaRPr lang="en-US"/>
        </a:p>
      </dgm:t>
    </dgm:pt>
    <dgm:pt modelId="{30AA559A-62BF-4D68-941D-1C55D89548D6}" type="pres">
      <dgm:prSet presAssocID="{3354C4FF-70DE-4652-A05A-92676629161E}" presName="dummy" presStyleCnt="0"/>
      <dgm:spPr/>
      <dgm:t>
        <a:bodyPr/>
        <a:lstStyle/>
        <a:p>
          <a:endParaRPr lang="en-US"/>
        </a:p>
      </dgm:t>
    </dgm:pt>
    <dgm:pt modelId="{02A5865B-C21D-455B-9AFC-5A9C43F0968B}" type="pres">
      <dgm:prSet presAssocID="{3354C4FF-70DE-4652-A05A-92676629161E}" presName="node" presStyleLbl="revTx" presStyleIdx="0" presStyleCnt="4">
        <dgm:presLayoutVars>
          <dgm:bulletEnabled val="1"/>
        </dgm:presLayoutVars>
      </dgm:prSet>
      <dgm:spPr/>
      <dgm:t>
        <a:bodyPr/>
        <a:lstStyle/>
        <a:p>
          <a:endParaRPr lang="en-US"/>
        </a:p>
      </dgm:t>
    </dgm:pt>
    <dgm:pt modelId="{62492DE7-77C8-4F9A-BD2F-780B5150DAA4}" type="pres">
      <dgm:prSet presAssocID="{12574AED-6102-4BCC-BDA0-4EAE096F53BA}" presName="sibTrans" presStyleLbl="node1" presStyleIdx="0" presStyleCnt="4"/>
      <dgm:spPr/>
      <dgm:t>
        <a:bodyPr/>
        <a:lstStyle/>
        <a:p>
          <a:endParaRPr lang="en-US"/>
        </a:p>
      </dgm:t>
    </dgm:pt>
    <dgm:pt modelId="{EC6ADEB6-28B0-4B4F-A26A-95863DAEB030}" type="pres">
      <dgm:prSet presAssocID="{4EAFC89A-044B-4AEE-AA10-C601415974E3}" presName="dummy" presStyleCnt="0"/>
      <dgm:spPr/>
      <dgm:t>
        <a:bodyPr/>
        <a:lstStyle/>
        <a:p>
          <a:endParaRPr lang="en-US"/>
        </a:p>
      </dgm:t>
    </dgm:pt>
    <dgm:pt modelId="{96D58200-EA7B-469D-BE08-ABBE0C8D6808}" type="pres">
      <dgm:prSet presAssocID="{4EAFC89A-044B-4AEE-AA10-C601415974E3}" presName="node" presStyleLbl="revTx" presStyleIdx="1" presStyleCnt="4" custScaleX="114582">
        <dgm:presLayoutVars>
          <dgm:bulletEnabled val="1"/>
        </dgm:presLayoutVars>
      </dgm:prSet>
      <dgm:spPr/>
      <dgm:t>
        <a:bodyPr/>
        <a:lstStyle/>
        <a:p>
          <a:endParaRPr lang="en-US"/>
        </a:p>
      </dgm:t>
    </dgm:pt>
    <dgm:pt modelId="{3024E05E-1DA1-4109-BCB2-9C0CDAE8C20E}" type="pres">
      <dgm:prSet presAssocID="{42DDE37C-1895-4791-9EFB-9FD43B0BF528}" presName="sibTrans" presStyleLbl="node1" presStyleIdx="1" presStyleCnt="4"/>
      <dgm:spPr/>
      <dgm:t>
        <a:bodyPr/>
        <a:lstStyle/>
        <a:p>
          <a:endParaRPr lang="en-US"/>
        </a:p>
      </dgm:t>
    </dgm:pt>
    <dgm:pt modelId="{2BCCF46B-54F6-42D9-924F-B922B929BAF9}" type="pres">
      <dgm:prSet presAssocID="{6BE0328A-E814-4866-A9D6-CA3ABA6D3EF5}" presName="dummy" presStyleCnt="0"/>
      <dgm:spPr/>
      <dgm:t>
        <a:bodyPr/>
        <a:lstStyle/>
        <a:p>
          <a:endParaRPr lang="en-US"/>
        </a:p>
      </dgm:t>
    </dgm:pt>
    <dgm:pt modelId="{61F80E1F-F2A3-48AA-9345-8F825EAEA52A}" type="pres">
      <dgm:prSet presAssocID="{6BE0328A-E814-4866-A9D6-CA3ABA6D3EF5}" presName="node" presStyleLbl="revTx" presStyleIdx="2" presStyleCnt="4">
        <dgm:presLayoutVars>
          <dgm:bulletEnabled val="1"/>
        </dgm:presLayoutVars>
      </dgm:prSet>
      <dgm:spPr/>
      <dgm:t>
        <a:bodyPr/>
        <a:lstStyle/>
        <a:p>
          <a:endParaRPr lang="en-US"/>
        </a:p>
      </dgm:t>
    </dgm:pt>
    <dgm:pt modelId="{B4D382E9-0AB7-4937-889E-7B5C7A36C49D}" type="pres">
      <dgm:prSet presAssocID="{B3F441B1-AE62-43DE-8808-EB7D28EF525E}" presName="sibTrans" presStyleLbl="node1" presStyleIdx="2" presStyleCnt="4"/>
      <dgm:spPr/>
      <dgm:t>
        <a:bodyPr/>
        <a:lstStyle/>
        <a:p>
          <a:endParaRPr lang="en-US"/>
        </a:p>
      </dgm:t>
    </dgm:pt>
    <dgm:pt modelId="{76CC1519-8F46-4032-9E88-6BE826290F0E}" type="pres">
      <dgm:prSet presAssocID="{CE87D8CE-77E8-44DA-B035-0360FC17D95E}" presName="dummy" presStyleCnt="0"/>
      <dgm:spPr/>
      <dgm:t>
        <a:bodyPr/>
        <a:lstStyle/>
        <a:p>
          <a:endParaRPr lang="en-US"/>
        </a:p>
      </dgm:t>
    </dgm:pt>
    <dgm:pt modelId="{8256BCF3-00AA-4273-827F-CE5020B2C410}" type="pres">
      <dgm:prSet presAssocID="{CE87D8CE-77E8-44DA-B035-0360FC17D95E}" presName="node" presStyleLbl="revTx" presStyleIdx="3" presStyleCnt="4" custScaleX="121883" custScaleY="114134" custRadScaleRad="100950" custRadScaleInc="-1788">
        <dgm:presLayoutVars>
          <dgm:bulletEnabled val="1"/>
        </dgm:presLayoutVars>
      </dgm:prSet>
      <dgm:spPr/>
      <dgm:t>
        <a:bodyPr/>
        <a:lstStyle/>
        <a:p>
          <a:endParaRPr lang="en-US"/>
        </a:p>
      </dgm:t>
    </dgm:pt>
    <dgm:pt modelId="{2E78E16B-791F-41FF-8C4E-D78D4FC0A7CC}" type="pres">
      <dgm:prSet presAssocID="{D9D806D1-2001-41C1-8F18-F0B55020F289}" presName="sibTrans" presStyleLbl="node1" presStyleIdx="3" presStyleCnt="4"/>
      <dgm:spPr/>
      <dgm:t>
        <a:bodyPr/>
        <a:lstStyle/>
        <a:p>
          <a:endParaRPr lang="en-US"/>
        </a:p>
      </dgm:t>
    </dgm:pt>
  </dgm:ptLst>
  <dgm:cxnLst>
    <dgm:cxn modelId="{DDE841C5-6537-43EE-B84B-77DA1603BFC3}" type="presOf" srcId="{CE87D8CE-77E8-44DA-B035-0360FC17D95E}" destId="{8256BCF3-00AA-4273-827F-CE5020B2C410}" srcOrd="0" destOrd="0" presId="urn:microsoft.com/office/officeart/2005/8/layout/cycle1"/>
    <dgm:cxn modelId="{7B5577EE-CADC-4CDE-ADF8-E7B37A73E29D}" type="presOf" srcId="{42DDE37C-1895-4791-9EFB-9FD43B0BF528}" destId="{3024E05E-1DA1-4109-BCB2-9C0CDAE8C20E}" srcOrd="0" destOrd="0" presId="urn:microsoft.com/office/officeart/2005/8/layout/cycle1"/>
    <dgm:cxn modelId="{EADB2450-C579-4FEE-A545-A892308EBD12}" type="presOf" srcId="{D9D806D1-2001-41C1-8F18-F0B55020F289}" destId="{2E78E16B-791F-41FF-8C4E-D78D4FC0A7CC}" srcOrd="0" destOrd="0" presId="urn:microsoft.com/office/officeart/2005/8/layout/cycle1"/>
    <dgm:cxn modelId="{AA1B948C-FD72-41BC-A3BD-6380031AF48E}" srcId="{EF6B0F15-22F8-407E-8FF9-33AB11B0CBB7}" destId="{3354C4FF-70DE-4652-A05A-92676629161E}" srcOrd="0" destOrd="0" parTransId="{E58759CD-399B-484B-A162-41956F0DC573}" sibTransId="{12574AED-6102-4BCC-BDA0-4EAE096F53BA}"/>
    <dgm:cxn modelId="{D5AD2CFF-D7CD-48F6-BACA-1EAF913B3B89}" srcId="{EF6B0F15-22F8-407E-8FF9-33AB11B0CBB7}" destId="{CE87D8CE-77E8-44DA-B035-0360FC17D95E}" srcOrd="3" destOrd="0" parTransId="{0924EFBD-0A4B-4FEE-824F-C4CA4811470A}" sibTransId="{D9D806D1-2001-41C1-8F18-F0B55020F289}"/>
    <dgm:cxn modelId="{D67DF6B2-6ACA-4C8D-8A6C-C0A8D40FDA75}" type="presOf" srcId="{EF6B0F15-22F8-407E-8FF9-33AB11B0CBB7}" destId="{10FE4496-4891-47DC-95D8-D2769115D26D}" srcOrd="0" destOrd="0" presId="urn:microsoft.com/office/officeart/2005/8/layout/cycle1"/>
    <dgm:cxn modelId="{1935DD16-62F1-4346-8F9E-81D6725ADC59}" type="presOf" srcId="{6BE0328A-E814-4866-A9D6-CA3ABA6D3EF5}" destId="{61F80E1F-F2A3-48AA-9345-8F825EAEA52A}" srcOrd="0" destOrd="0" presId="urn:microsoft.com/office/officeart/2005/8/layout/cycle1"/>
    <dgm:cxn modelId="{A9A56E22-811A-4B0B-B07C-B4931CD53A84}" srcId="{EF6B0F15-22F8-407E-8FF9-33AB11B0CBB7}" destId="{6BE0328A-E814-4866-A9D6-CA3ABA6D3EF5}" srcOrd="2" destOrd="0" parTransId="{B49F84F6-ADBD-4427-8DBB-87BF11A59F20}" sibTransId="{B3F441B1-AE62-43DE-8808-EB7D28EF525E}"/>
    <dgm:cxn modelId="{AEA17AA1-CD1D-48C9-9843-2D3810417471}" type="presOf" srcId="{B3F441B1-AE62-43DE-8808-EB7D28EF525E}" destId="{B4D382E9-0AB7-4937-889E-7B5C7A36C49D}" srcOrd="0" destOrd="0" presId="urn:microsoft.com/office/officeart/2005/8/layout/cycle1"/>
    <dgm:cxn modelId="{9686CEF8-587D-4077-BC1F-B3574789B454}" type="presOf" srcId="{12574AED-6102-4BCC-BDA0-4EAE096F53BA}" destId="{62492DE7-77C8-4F9A-BD2F-780B5150DAA4}" srcOrd="0" destOrd="0" presId="urn:microsoft.com/office/officeart/2005/8/layout/cycle1"/>
    <dgm:cxn modelId="{C3A4F93B-D9FA-457F-B3F6-D91BA6CEB292}" type="presOf" srcId="{4EAFC89A-044B-4AEE-AA10-C601415974E3}" destId="{96D58200-EA7B-469D-BE08-ABBE0C8D6808}" srcOrd="0" destOrd="0" presId="urn:microsoft.com/office/officeart/2005/8/layout/cycle1"/>
    <dgm:cxn modelId="{3F6C3D0E-78F6-4D08-B26E-4BAA78C18EA7}" srcId="{EF6B0F15-22F8-407E-8FF9-33AB11B0CBB7}" destId="{4EAFC89A-044B-4AEE-AA10-C601415974E3}" srcOrd="1" destOrd="0" parTransId="{77D40F2E-FC4B-4C13-BB9D-99EC2301AFD1}" sibTransId="{42DDE37C-1895-4791-9EFB-9FD43B0BF528}"/>
    <dgm:cxn modelId="{9E23D98A-2FF4-4ABB-A923-738781B46335}" type="presOf" srcId="{3354C4FF-70DE-4652-A05A-92676629161E}" destId="{02A5865B-C21D-455B-9AFC-5A9C43F0968B}" srcOrd="0" destOrd="0" presId="urn:microsoft.com/office/officeart/2005/8/layout/cycle1"/>
    <dgm:cxn modelId="{41364628-3D97-480E-81D9-C2975113D477}" type="presParOf" srcId="{10FE4496-4891-47DC-95D8-D2769115D26D}" destId="{30AA559A-62BF-4D68-941D-1C55D89548D6}" srcOrd="0" destOrd="0" presId="urn:microsoft.com/office/officeart/2005/8/layout/cycle1"/>
    <dgm:cxn modelId="{4E1AFBB0-6840-4A02-98F5-0835CC039A37}" type="presParOf" srcId="{10FE4496-4891-47DC-95D8-D2769115D26D}" destId="{02A5865B-C21D-455B-9AFC-5A9C43F0968B}" srcOrd="1" destOrd="0" presId="urn:microsoft.com/office/officeart/2005/8/layout/cycle1"/>
    <dgm:cxn modelId="{ED74E33E-0693-49A6-97E4-76247A63B11C}" type="presParOf" srcId="{10FE4496-4891-47DC-95D8-D2769115D26D}" destId="{62492DE7-77C8-4F9A-BD2F-780B5150DAA4}" srcOrd="2" destOrd="0" presId="urn:microsoft.com/office/officeart/2005/8/layout/cycle1"/>
    <dgm:cxn modelId="{73C3D1E5-AFF0-4391-9E92-5FAD7688202F}" type="presParOf" srcId="{10FE4496-4891-47DC-95D8-D2769115D26D}" destId="{EC6ADEB6-28B0-4B4F-A26A-95863DAEB030}" srcOrd="3" destOrd="0" presId="urn:microsoft.com/office/officeart/2005/8/layout/cycle1"/>
    <dgm:cxn modelId="{A3D938ED-E896-4158-AEC2-4C75E6FC25EA}" type="presParOf" srcId="{10FE4496-4891-47DC-95D8-D2769115D26D}" destId="{96D58200-EA7B-469D-BE08-ABBE0C8D6808}" srcOrd="4" destOrd="0" presId="urn:microsoft.com/office/officeart/2005/8/layout/cycle1"/>
    <dgm:cxn modelId="{F351991E-0CDE-4203-AE8F-DBB236AEDD32}" type="presParOf" srcId="{10FE4496-4891-47DC-95D8-D2769115D26D}" destId="{3024E05E-1DA1-4109-BCB2-9C0CDAE8C20E}" srcOrd="5" destOrd="0" presId="urn:microsoft.com/office/officeart/2005/8/layout/cycle1"/>
    <dgm:cxn modelId="{59D8F1A0-FBF4-461D-A2E6-FC0F17B00E36}" type="presParOf" srcId="{10FE4496-4891-47DC-95D8-D2769115D26D}" destId="{2BCCF46B-54F6-42D9-924F-B922B929BAF9}" srcOrd="6" destOrd="0" presId="urn:microsoft.com/office/officeart/2005/8/layout/cycle1"/>
    <dgm:cxn modelId="{961BB0AA-DB51-49ED-BD9B-5D6FAFCD7710}" type="presParOf" srcId="{10FE4496-4891-47DC-95D8-D2769115D26D}" destId="{61F80E1F-F2A3-48AA-9345-8F825EAEA52A}" srcOrd="7" destOrd="0" presId="urn:microsoft.com/office/officeart/2005/8/layout/cycle1"/>
    <dgm:cxn modelId="{A6B851F9-4E06-490B-B6A3-1977D6B115F8}" type="presParOf" srcId="{10FE4496-4891-47DC-95D8-D2769115D26D}" destId="{B4D382E9-0AB7-4937-889E-7B5C7A36C49D}" srcOrd="8" destOrd="0" presId="urn:microsoft.com/office/officeart/2005/8/layout/cycle1"/>
    <dgm:cxn modelId="{5C7F8785-A812-4D7A-A68C-8FC9090A72CE}" type="presParOf" srcId="{10FE4496-4891-47DC-95D8-D2769115D26D}" destId="{76CC1519-8F46-4032-9E88-6BE826290F0E}" srcOrd="9" destOrd="0" presId="urn:microsoft.com/office/officeart/2005/8/layout/cycle1"/>
    <dgm:cxn modelId="{B6977343-C356-489E-B2EA-9899C8C1A758}" type="presParOf" srcId="{10FE4496-4891-47DC-95D8-D2769115D26D}" destId="{8256BCF3-00AA-4273-827F-CE5020B2C410}" srcOrd="10" destOrd="0" presId="urn:microsoft.com/office/officeart/2005/8/layout/cycle1"/>
    <dgm:cxn modelId="{6230D2D4-F001-4A87-B383-B72B263E94E6}" type="presParOf" srcId="{10FE4496-4891-47DC-95D8-D2769115D26D}" destId="{2E78E16B-791F-41FF-8C4E-D78D4FC0A7CC}"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BC0AA16-AE7D-4A53-B679-AE8EBE4E8CEA}"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41541698-BA43-4E8B-B24C-2A852C46355C}">
      <dgm:prSet phldrT="[Text]" custT="1"/>
      <dgm:spPr/>
      <dgm:t>
        <a:bodyPr/>
        <a:lstStyle/>
        <a:p>
          <a:r>
            <a:rPr lang="en-US" sz="2000" b="0" dirty="0">
              <a:latin typeface="Avenir Roman"/>
            </a:rPr>
            <a:t>Trigger causes the child to become stressed</a:t>
          </a:r>
        </a:p>
      </dgm:t>
    </dgm:pt>
    <dgm:pt modelId="{0398259C-1276-4BDA-8DE9-149DDACD9013}" type="parTrans" cxnId="{35FDC5BB-1A93-4F96-97E7-36AC55B811B3}">
      <dgm:prSet/>
      <dgm:spPr/>
      <dgm:t>
        <a:bodyPr/>
        <a:lstStyle/>
        <a:p>
          <a:endParaRPr lang="en-US"/>
        </a:p>
      </dgm:t>
    </dgm:pt>
    <dgm:pt modelId="{7C96E3D1-B85E-4CA3-B4D3-7A1A44C470C2}" type="sibTrans" cxnId="{35FDC5BB-1A93-4F96-97E7-36AC55B811B3}">
      <dgm:prSet/>
      <dgm:spPr/>
      <dgm:t>
        <a:bodyPr/>
        <a:lstStyle/>
        <a:p>
          <a:endParaRPr lang="en-US"/>
        </a:p>
      </dgm:t>
    </dgm:pt>
    <dgm:pt modelId="{1F15DE3D-A9FB-47B4-BB28-BCC62AD356E2}">
      <dgm:prSet phldrT="[Text]" custT="1"/>
      <dgm:spPr/>
      <dgm:t>
        <a:bodyPr/>
        <a:lstStyle/>
        <a:p>
          <a:r>
            <a:rPr lang="en-US" sz="2000" dirty="0">
              <a:latin typeface="Avenir Roman"/>
            </a:rPr>
            <a:t>The child exhibits challenging behavior</a:t>
          </a:r>
        </a:p>
      </dgm:t>
    </dgm:pt>
    <dgm:pt modelId="{014BD4A1-93B4-4331-B7D5-636B199B8EE2}" type="parTrans" cxnId="{531EEF77-6CD6-4073-8D20-6DE5DFAEE440}">
      <dgm:prSet/>
      <dgm:spPr/>
      <dgm:t>
        <a:bodyPr/>
        <a:lstStyle/>
        <a:p>
          <a:endParaRPr lang="en-US"/>
        </a:p>
      </dgm:t>
    </dgm:pt>
    <dgm:pt modelId="{E5AA0533-1EB3-4455-B1CA-7727BBC505DC}" type="sibTrans" cxnId="{531EEF77-6CD6-4073-8D20-6DE5DFAEE440}">
      <dgm:prSet/>
      <dgm:spPr/>
      <dgm:t>
        <a:bodyPr/>
        <a:lstStyle/>
        <a:p>
          <a:endParaRPr lang="en-US"/>
        </a:p>
      </dgm:t>
    </dgm:pt>
    <dgm:pt modelId="{66B6CBA3-3BDB-4B9E-9651-D14978479F34}">
      <dgm:prSet phldrT="[Text]" custT="1"/>
      <dgm:spPr/>
      <dgm:t>
        <a:bodyPr/>
        <a:lstStyle/>
        <a:p>
          <a:r>
            <a:rPr lang="en-US" sz="2000" b="1" dirty="0">
              <a:latin typeface="Avenir Roman"/>
            </a:rPr>
            <a:t>Staff/Caregiver </a:t>
          </a:r>
          <a:r>
            <a:rPr lang="en-US" sz="2000" b="1" dirty="0" smtClean="0">
              <a:latin typeface="Avenir Roman"/>
            </a:rPr>
            <a:t>feels: __________ (afraid</a:t>
          </a:r>
          <a:r>
            <a:rPr lang="en-US" sz="2000" b="1" dirty="0">
              <a:latin typeface="Avenir Roman"/>
            </a:rPr>
            <a:t>, frustrated, and/or </a:t>
          </a:r>
          <a:r>
            <a:rPr lang="en-US" sz="2000" b="1" dirty="0" smtClean="0">
              <a:latin typeface="Avenir Roman"/>
            </a:rPr>
            <a:t>disrespected)</a:t>
          </a:r>
          <a:endParaRPr lang="en-US" sz="2000" b="1" dirty="0">
            <a:latin typeface="Avenir Roman"/>
          </a:endParaRPr>
        </a:p>
      </dgm:t>
    </dgm:pt>
    <dgm:pt modelId="{818FF952-9CBB-4E0B-B44A-321F61D5C2BD}" type="parTrans" cxnId="{0EA8D9EF-F9C1-4A90-980C-918FD21EA72C}">
      <dgm:prSet/>
      <dgm:spPr/>
      <dgm:t>
        <a:bodyPr/>
        <a:lstStyle/>
        <a:p>
          <a:endParaRPr lang="en-US"/>
        </a:p>
      </dgm:t>
    </dgm:pt>
    <dgm:pt modelId="{3E491C30-17E9-4C54-BBBD-B30958CF247B}" type="sibTrans" cxnId="{0EA8D9EF-F9C1-4A90-980C-918FD21EA72C}">
      <dgm:prSet/>
      <dgm:spPr/>
      <dgm:t>
        <a:bodyPr/>
        <a:lstStyle/>
        <a:p>
          <a:endParaRPr lang="en-US"/>
        </a:p>
      </dgm:t>
    </dgm:pt>
    <dgm:pt modelId="{7221F07C-D2CB-4D9D-9811-631350414527}">
      <dgm:prSet phldrT="[Text]" custT="1"/>
      <dgm:spPr/>
      <dgm:t>
        <a:bodyPr/>
        <a:lstStyle/>
        <a:p>
          <a:r>
            <a:rPr lang="en-US" sz="2000" dirty="0">
              <a:latin typeface="Avenir Roman"/>
            </a:rPr>
            <a:t>Staff/Caregiver reacts anxiously or forcefully</a:t>
          </a:r>
        </a:p>
      </dgm:t>
    </dgm:pt>
    <dgm:pt modelId="{277B15CC-0850-4E77-B645-250A231D5872}" type="parTrans" cxnId="{FA7EA5FF-729B-4B05-A157-1B2C53F16A92}">
      <dgm:prSet/>
      <dgm:spPr/>
      <dgm:t>
        <a:bodyPr/>
        <a:lstStyle/>
        <a:p>
          <a:endParaRPr lang="en-US"/>
        </a:p>
      </dgm:t>
    </dgm:pt>
    <dgm:pt modelId="{EAC07FAC-9FD9-4667-8922-74D5B8266650}" type="sibTrans" cxnId="{FA7EA5FF-729B-4B05-A157-1B2C53F16A92}">
      <dgm:prSet/>
      <dgm:spPr/>
      <dgm:t>
        <a:bodyPr/>
        <a:lstStyle/>
        <a:p>
          <a:endParaRPr lang="en-US"/>
        </a:p>
      </dgm:t>
    </dgm:pt>
    <dgm:pt modelId="{EFB4F5C9-3BBF-408B-B9CA-DCD38D424655}">
      <dgm:prSet phldrT="[Text]" custT="1"/>
      <dgm:spPr/>
      <dgm:t>
        <a:bodyPr/>
        <a:lstStyle/>
        <a:p>
          <a:r>
            <a:rPr lang="en-US" sz="2000" dirty="0">
              <a:latin typeface="Avenir Roman"/>
            </a:rPr>
            <a:t>Child escalates</a:t>
          </a:r>
        </a:p>
      </dgm:t>
    </dgm:pt>
    <dgm:pt modelId="{0D421B16-6E9C-49B7-91DB-64ECD1549932}" type="parTrans" cxnId="{98711850-BF4D-45A6-9B13-129555CF033E}">
      <dgm:prSet/>
      <dgm:spPr/>
      <dgm:t>
        <a:bodyPr/>
        <a:lstStyle/>
        <a:p>
          <a:endParaRPr lang="en-US"/>
        </a:p>
      </dgm:t>
    </dgm:pt>
    <dgm:pt modelId="{061AE36D-7DCF-43FF-A555-A5D5F2A526FE}" type="sibTrans" cxnId="{98711850-BF4D-45A6-9B13-129555CF033E}">
      <dgm:prSet/>
      <dgm:spPr/>
      <dgm:t>
        <a:bodyPr/>
        <a:lstStyle/>
        <a:p>
          <a:endParaRPr lang="en-US"/>
        </a:p>
      </dgm:t>
    </dgm:pt>
    <dgm:pt modelId="{D3B445A6-EDD4-4DC7-933F-320554773FC4}" type="pres">
      <dgm:prSet presAssocID="{1BC0AA16-AE7D-4A53-B679-AE8EBE4E8CEA}" presName="cycle" presStyleCnt="0">
        <dgm:presLayoutVars>
          <dgm:dir/>
          <dgm:resizeHandles val="exact"/>
        </dgm:presLayoutVars>
      </dgm:prSet>
      <dgm:spPr/>
      <dgm:t>
        <a:bodyPr/>
        <a:lstStyle/>
        <a:p>
          <a:endParaRPr lang="en-US"/>
        </a:p>
      </dgm:t>
    </dgm:pt>
    <dgm:pt modelId="{C8754852-044A-488B-B73D-40AA928B13E2}" type="pres">
      <dgm:prSet presAssocID="{41541698-BA43-4E8B-B24C-2A852C46355C}" presName="node" presStyleLbl="node1" presStyleIdx="0" presStyleCnt="5" custScaleX="106294" custScaleY="115124" custRadScaleRad="90799">
        <dgm:presLayoutVars>
          <dgm:bulletEnabled val="1"/>
        </dgm:presLayoutVars>
      </dgm:prSet>
      <dgm:spPr/>
      <dgm:t>
        <a:bodyPr/>
        <a:lstStyle/>
        <a:p>
          <a:endParaRPr lang="en-US"/>
        </a:p>
      </dgm:t>
    </dgm:pt>
    <dgm:pt modelId="{87D1706A-6BA7-4040-BCFA-A6197BFC4566}" type="pres">
      <dgm:prSet presAssocID="{41541698-BA43-4E8B-B24C-2A852C46355C}" presName="spNode" presStyleCnt="0"/>
      <dgm:spPr/>
    </dgm:pt>
    <dgm:pt modelId="{6E29BBF4-26E0-4C59-A85C-18B2000E7F59}" type="pres">
      <dgm:prSet presAssocID="{7C96E3D1-B85E-4CA3-B4D3-7A1A44C470C2}" presName="sibTrans" presStyleLbl="sibTrans1D1" presStyleIdx="0" presStyleCnt="5"/>
      <dgm:spPr/>
      <dgm:t>
        <a:bodyPr/>
        <a:lstStyle/>
        <a:p>
          <a:endParaRPr lang="en-US"/>
        </a:p>
      </dgm:t>
    </dgm:pt>
    <dgm:pt modelId="{36203C14-905F-4390-B850-DEF3178D69A7}" type="pres">
      <dgm:prSet presAssocID="{1F15DE3D-A9FB-47B4-BB28-BCC62AD356E2}" presName="node" presStyleLbl="node1" presStyleIdx="1" presStyleCnt="5" custRadScaleRad="99017" custRadScaleInc="15734">
        <dgm:presLayoutVars>
          <dgm:bulletEnabled val="1"/>
        </dgm:presLayoutVars>
      </dgm:prSet>
      <dgm:spPr/>
      <dgm:t>
        <a:bodyPr/>
        <a:lstStyle/>
        <a:p>
          <a:endParaRPr lang="en-US"/>
        </a:p>
      </dgm:t>
    </dgm:pt>
    <dgm:pt modelId="{AA767C10-16BF-45FF-8A13-47DCC5E8A241}" type="pres">
      <dgm:prSet presAssocID="{1F15DE3D-A9FB-47B4-BB28-BCC62AD356E2}" presName="spNode" presStyleCnt="0"/>
      <dgm:spPr/>
    </dgm:pt>
    <dgm:pt modelId="{FC36A1C2-73B4-46E1-BBBA-EA968FF701C0}" type="pres">
      <dgm:prSet presAssocID="{E5AA0533-1EB3-4455-B1CA-7727BBC505DC}" presName="sibTrans" presStyleLbl="sibTrans1D1" presStyleIdx="1" presStyleCnt="5"/>
      <dgm:spPr/>
      <dgm:t>
        <a:bodyPr/>
        <a:lstStyle/>
        <a:p>
          <a:endParaRPr lang="en-US"/>
        </a:p>
      </dgm:t>
    </dgm:pt>
    <dgm:pt modelId="{0E220CFF-0FB1-4515-B93E-2B39186EC6D2}" type="pres">
      <dgm:prSet presAssocID="{66B6CBA3-3BDB-4B9E-9651-D14978479F34}" presName="node" presStyleLbl="node1" presStyleIdx="2" presStyleCnt="5" custScaleX="115042" custScaleY="111501" custRadScaleRad="88751" custRadScaleInc="-21242">
        <dgm:presLayoutVars>
          <dgm:bulletEnabled val="1"/>
        </dgm:presLayoutVars>
      </dgm:prSet>
      <dgm:spPr/>
      <dgm:t>
        <a:bodyPr/>
        <a:lstStyle/>
        <a:p>
          <a:endParaRPr lang="en-US"/>
        </a:p>
      </dgm:t>
    </dgm:pt>
    <dgm:pt modelId="{F5B377A9-E9EA-499A-B0B9-85EEC14BE8BB}" type="pres">
      <dgm:prSet presAssocID="{66B6CBA3-3BDB-4B9E-9651-D14978479F34}" presName="spNode" presStyleCnt="0"/>
      <dgm:spPr/>
    </dgm:pt>
    <dgm:pt modelId="{8D80AA5A-1CE0-4D71-ABF4-96BD3875B2A8}" type="pres">
      <dgm:prSet presAssocID="{3E491C30-17E9-4C54-BBBD-B30958CF247B}" presName="sibTrans" presStyleLbl="sibTrans1D1" presStyleIdx="2" presStyleCnt="5"/>
      <dgm:spPr/>
      <dgm:t>
        <a:bodyPr/>
        <a:lstStyle/>
        <a:p>
          <a:endParaRPr lang="en-US"/>
        </a:p>
      </dgm:t>
    </dgm:pt>
    <dgm:pt modelId="{D94E1C94-AE6C-4FA7-8F70-7B357078265F}" type="pres">
      <dgm:prSet presAssocID="{7221F07C-D2CB-4D9D-9811-631350414527}" presName="node" presStyleLbl="node1" presStyleIdx="3" presStyleCnt="5" custRadScaleRad="90748" custRadScaleInc="16696">
        <dgm:presLayoutVars>
          <dgm:bulletEnabled val="1"/>
        </dgm:presLayoutVars>
      </dgm:prSet>
      <dgm:spPr/>
      <dgm:t>
        <a:bodyPr/>
        <a:lstStyle/>
        <a:p>
          <a:endParaRPr lang="en-US"/>
        </a:p>
      </dgm:t>
    </dgm:pt>
    <dgm:pt modelId="{B6D01E75-EC6E-4D61-B738-4915FE0E7D89}" type="pres">
      <dgm:prSet presAssocID="{7221F07C-D2CB-4D9D-9811-631350414527}" presName="spNode" presStyleCnt="0"/>
      <dgm:spPr/>
    </dgm:pt>
    <dgm:pt modelId="{F63281CA-931D-4701-8C70-44F7B3209BE2}" type="pres">
      <dgm:prSet presAssocID="{EAC07FAC-9FD9-4667-8922-74D5B8266650}" presName="sibTrans" presStyleLbl="sibTrans1D1" presStyleIdx="3" presStyleCnt="5"/>
      <dgm:spPr/>
      <dgm:t>
        <a:bodyPr/>
        <a:lstStyle/>
        <a:p>
          <a:endParaRPr lang="en-US"/>
        </a:p>
      </dgm:t>
    </dgm:pt>
    <dgm:pt modelId="{6612689A-4006-43DD-990E-47A2E775788E}" type="pres">
      <dgm:prSet presAssocID="{EFB4F5C9-3BBF-408B-B9CA-DCD38D424655}" presName="node" presStyleLbl="node1" presStyleIdx="4" presStyleCnt="5" custRadScaleRad="98278" custRadScaleInc="-14179">
        <dgm:presLayoutVars>
          <dgm:bulletEnabled val="1"/>
        </dgm:presLayoutVars>
      </dgm:prSet>
      <dgm:spPr/>
      <dgm:t>
        <a:bodyPr/>
        <a:lstStyle/>
        <a:p>
          <a:endParaRPr lang="en-US"/>
        </a:p>
      </dgm:t>
    </dgm:pt>
    <dgm:pt modelId="{20696622-1A00-4460-AEC5-796A513440AB}" type="pres">
      <dgm:prSet presAssocID="{EFB4F5C9-3BBF-408B-B9CA-DCD38D424655}" presName="spNode" presStyleCnt="0"/>
      <dgm:spPr/>
    </dgm:pt>
    <dgm:pt modelId="{7F2612FC-F6BB-41D7-A267-298E5BA8BBCF}" type="pres">
      <dgm:prSet presAssocID="{061AE36D-7DCF-43FF-A555-A5D5F2A526FE}" presName="sibTrans" presStyleLbl="sibTrans1D1" presStyleIdx="4" presStyleCnt="5"/>
      <dgm:spPr/>
      <dgm:t>
        <a:bodyPr/>
        <a:lstStyle/>
        <a:p>
          <a:endParaRPr lang="en-US"/>
        </a:p>
      </dgm:t>
    </dgm:pt>
  </dgm:ptLst>
  <dgm:cxnLst>
    <dgm:cxn modelId="{531EEF77-6CD6-4073-8D20-6DE5DFAEE440}" srcId="{1BC0AA16-AE7D-4A53-B679-AE8EBE4E8CEA}" destId="{1F15DE3D-A9FB-47B4-BB28-BCC62AD356E2}" srcOrd="1" destOrd="0" parTransId="{014BD4A1-93B4-4331-B7D5-636B199B8EE2}" sibTransId="{E5AA0533-1EB3-4455-B1CA-7727BBC505DC}"/>
    <dgm:cxn modelId="{8B25D942-9E28-40A4-AA3C-898A81C46778}" type="presOf" srcId="{7221F07C-D2CB-4D9D-9811-631350414527}" destId="{D94E1C94-AE6C-4FA7-8F70-7B357078265F}" srcOrd="0" destOrd="0" presId="urn:microsoft.com/office/officeart/2005/8/layout/cycle5"/>
    <dgm:cxn modelId="{95D31083-E0E9-424D-A221-5215795AA203}" type="presOf" srcId="{1BC0AA16-AE7D-4A53-B679-AE8EBE4E8CEA}" destId="{D3B445A6-EDD4-4DC7-933F-320554773FC4}" srcOrd="0" destOrd="0" presId="urn:microsoft.com/office/officeart/2005/8/layout/cycle5"/>
    <dgm:cxn modelId="{A4894B41-9727-4F50-BAB4-E9D3AF236BC2}" type="presOf" srcId="{EAC07FAC-9FD9-4667-8922-74D5B8266650}" destId="{F63281CA-931D-4701-8C70-44F7B3209BE2}" srcOrd="0" destOrd="0" presId="urn:microsoft.com/office/officeart/2005/8/layout/cycle5"/>
    <dgm:cxn modelId="{0CC59E6E-F1B0-421A-AC97-57F8C112CA07}" type="presOf" srcId="{41541698-BA43-4E8B-B24C-2A852C46355C}" destId="{C8754852-044A-488B-B73D-40AA928B13E2}" srcOrd="0" destOrd="0" presId="urn:microsoft.com/office/officeart/2005/8/layout/cycle5"/>
    <dgm:cxn modelId="{D796D665-8049-4F04-8CC6-EA23F285E238}" type="presOf" srcId="{66B6CBA3-3BDB-4B9E-9651-D14978479F34}" destId="{0E220CFF-0FB1-4515-B93E-2B39186EC6D2}" srcOrd="0" destOrd="0" presId="urn:microsoft.com/office/officeart/2005/8/layout/cycle5"/>
    <dgm:cxn modelId="{FA7EA5FF-729B-4B05-A157-1B2C53F16A92}" srcId="{1BC0AA16-AE7D-4A53-B679-AE8EBE4E8CEA}" destId="{7221F07C-D2CB-4D9D-9811-631350414527}" srcOrd="3" destOrd="0" parTransId="{277B15CC-0850-4E77-B645-250A231D5872}" sibTransId="{EAC07FAC-9FD9-4667-8922-74D5B8266650}"/>
    <dgm:cxn modelId="{0EA8D9EF-F9C1-4A90-980C-918FD21EA72C}" srcId="{1BC0AA16-AE7D-4A53-B679-AE8EBE4E8CEA}" destId="{66B6CBA3-3BDB-4B9E-9651-D14978479F34}" srcOrd="2" destOrd="0" parTransId="{818FF952-9CBB-4E0B-B44A-321F61D5C2BD}" sibTransId="{3E491C30-17E9-4C54-BBBD-B30958CF247B}"/>
    <dgm:cxn modelId="{6351176A-9DF7-448B-8906-84EB388EB2B4}" type="presOf" srcId="{1F15DE3D-A9FB-47B4-BB28-BCC62AD356E2}" destId="{36203C14-905F-4390-B850-DEF3178D69A7}" srcOrd="0" destOrd="0" presId="urn:microsoft.com/office/officeart/2005/8/layout/cycle5"/>
    <dgm:cxn modelId="{66958BB0-648C-4A27-85D5-901CC9E125CC}" type="presOf" srcId="{7C96E3D1-B85E-4CA3-B4D3-7A1A44C470C2}" destId="{6E29BBF4-26E0-4C59-A85C-18B2000E7F59}" srcOrd="0" destOrd="0" presId="urn:microsoft.com/office/officeart/2005/8/layout/cycle5"/>
    <dgm:cxn modelId="{36DACBA7-7825-4FD9-AAE9-8707F49281C2}" type="presOf" srcId="{061AE36D-7DCF-43FF-A555-A5D5F2A526FE}" destId="{7F2612FC-F6BB-41D7-A267-298E5BA8BBCF}" srcOrd="0" destOrd="0" presId="urn:microsoft.com/office/officeart/2005/8/layout/cycle5"/>
    <dgm:cxn modelId="{BAE02A6A-2091-453C-9BED-7C0E578631D9}" type="presOf" srcId="{E5AA0533-1EB3-4455-B1CA-7727BBC505DC}" destId="{FC36A1C2-73B4-46E1-BBBA-EA968FF701C0}" srcOrd="0" destOrd="0" presId="urn:microsoft.com/office/officeart/2005/8/layout/cycle5"/>
    <dgm:cxn modelId="{B9AE6C00-875E-4EAF-BF0D-98B730D72A8A}" type="presOf" srcId="{EFB4F5C9-3BBF-408B-B9CA-DCD38D424655}" destId="{6612689A-4006-43DD-990E-47A2E775788E}" srcOrd="0" destOrd="0" presId="urn:microsoft.com/office/officeart/2005/8/layout/cycle5"/>
    <dgm:cxn modelId="{0E166401-F49D-45A4-A4E9-8F4F108E4E8C}" type="presOf" srcId="{3E491C30-17E9-4C54-BBBD-B30958CF247B}" destId="{8D80AA5A-1CE0-4D71-ABF4-96BD3875B2A8}" srcOrd="0" destOrd="0" presId="urn:microsoft.com/office/officeart/2005/8/layout/cycle5"/>
    <dgm:cxn modelId="{35FDC5BB-1A93-4F96-97E7-36AC55B811B3}" srcId="{1BC0AA16-AE7D-4A53-B679-AE8EBE4E8CEA}" destId="{41541698-BA43-4E8B-B24C-2A852C46355C}" srcOrd="0" destOrd="0" parTransId="{0398259C-1276-4BDA-8DE9-149DDACD9013}" sibTransId="{7C96E3D1-B85E-4CA3-B4D3-7A1A44C470C2}"/>
    <dgm:cxn modelId="{98711850-BF4D-45A6-9B13-129555CF033E}" srcId="{1BC0AA16-AE7D-4A53-B679-AE8EBE4E8CEA}" destId="{EFB4F5C9-3BBF-408B-B9CA-DCD38D424655}" srcOrd="4" destOrd="0" parTransId="{0D421B16-6E9C-49B7-91DB-64ECD1549932}" sibTransId="{061AE36D-7DCF-43FF-A555-A5D5F2A526FE}"/>
    <dgm:cxn modelId="{28D96EBD-1060-45AF-A995-FFA1F922BB9D}" type="presParOf" srcId="{D3B445A6-EDD4-4DC7-933F-320554773FC4}" destId="{C8754852-044A-488B-B73D-40AA928B13E2}" srcOrd="0" destOrd="0" presId="urn:microsoft.com/office/officeart/2005/8/layout/cycle5"/>
    <dgm:cxn modelId="{77956B8C-4F63-463B-B789-012694B66683}" type="presParOf" srcId="{D3B445A6-EDD4-4DC7-933F-320554773FC4}" destId="{87D1706A-6BA7-4040-BCFA-A6197BFC4566}" srcOrd="1" destOrd="0" presId="urn:microsoft.com/office/officeart/2005/8/layout/cycle5"/>
    <dgm:cxn modelId="{89E37ADC-16D1-4AA3-AF32-FD73367051C5}" type="presParOf" srcId="{D3B445A6-EDD4-4DC7-933F-320554773FC4}" destId="{6E29BBF4-26E0-4C59-A85C-18B2000E7F59}" srcOrd="2" destOrd="0" presId="urn:microsoft.com/office/officeart/2005/8/layout/cycle5"/>
    <dgm:cxn modelId="{90C68B45-016E-4F87-806B-42B1D8025F41}" type="presParOf" srcId="{D3B445A6-EDD4-4DC7-933F-320554773FC4}" destId="{36203C14-905F-4390-B850-DEF3178D69A7}" srcOrd="3" destOrd="0" presId="urn:microsoft.com/office/officeart/2005/8/layout/cycle5"/>
    <dgm:cxn modelId="{C2FE1413-58B3-43A8-978C-575EBF635473}" type="presParOf" srcId="{D3B445A6-EDD4-4DC7-933F-320554773FC4}" destId="{AA767C10-16BF-45FF-8A13-47DCC5E8A241}" srcOrd="4" destOrd="0" presId="urn:microsoft.com/office/officeart/2005/8/layout/cycle5"/>
    <dgm:cxn modelId="{483542C0-B608-4D98-88BE-EB2BDA161EE9}" type="presParOf" srcId="{D3B445A6-EDD4-4DC7-933F-320554773FC4}" destId="{FC36A1C2-73B4-46E1-BBBA-EA968FF701C0}" srcOrd="5" destOrd="0" presId="urn:microsoft.com/office/officeart/2005/8/layout/cycle5"/>
    <dgm:cxn modelId="{9072384D-D077-4FB8-84CA-293AA0B5CCF6}" type="presParOf" srcId="{D3B445A6-EDD4-4DC7-933F-320554773FC4}" destId="{0E220CFF-0FB1-4515-B93E-2B39186EC6D2}" srcOrd="6" destOrd="0" presId="urn:microsoft.com/office/officeart/2005/8/layout/cycle5"/>
    <dgm:cxn modelId="{66A20FE9-C9BF-4342-AE8E-8095637A701C}" type="presParOf" srcId="{D3B445A6-EDD4-4DC7-933F-320554773FC4}" destId="{F5B377A9-E9EA-499A-B0B9-85EEC14BE8BB}" srcOrd="7" destOrd="0" presId="urn:microsoft.com/office/officeart/2005/8/layout/cycle5"/>
    <dgm:cxn modelId="{A5CF5EDE-4DC6-4912-92CF-1E36A8EBE3BE}" type="presParOf" srcId="{D3B445A6-EDD4-4DC7-933F-320554773FC4}" destId="{8D80AA5A-1CE0-4D71-ABF4-96BD3875B2A8}" srcOrd="8" destOrd="0" presId="urn:microsoft.com/office/officeart/2005/8/layout/cycle5"/>
    <dgm:cxn modelId="{E524C2FB-38D0-4479-9DBF-C82265F19878}" type="presParOf" srcId="{D3B445A6-EDD4-4DC7-933F-320554773FC4}" destId="{D94E1C94-AE6C-4FA7-8F70-7B357078265F}" srcOrd="9" destOrd="0" presId="urn:microsoft.com/office/officeart/2005/8/layout/cycle5"/>
    <dgm:cxn modelId="{163BB12A-AA14-49EA-B2CD-0B72045F9DBB}" type="presParOf" srcId="{D3B445A6-EDD4-4DC7-933F-320554773FC4}" destId="{B6D01E75-EC6E-4D61-B738-4915FE0E7D89}" srcOrd="10" destOrd="0" presId="urn:microsoft.com/office/officeart/2005/8/layout/cycle5"/>
    <dgm:cxn modelId="{12B508E7-2D35-4B29-96F2-898119EBCC8C}" type="presParOf" srcId="{D3B445A6-EDD4-4DC7-933F-320554773FC4}" destId="{F63281CA-931D-4701-8C70-44F7B3209BE2}" srcOrd="11" destOrd="0" presId="urn:microsoft.com/office/officeart/2005/8/layout/cycle5"/>
    <dgm:cxn modelId="{7F222A65-0767-4D7B-A09D-233107FB07F7}" type="presParOf" srcId="{D3B445A6-EDD4-4DC7-933F-320554773FC4}" destId="{6612689A-4006-43DD-990E-47A2E775788E}" srcOrd="12" destOrd="0" presId="urn:microsoft.com/office/officeart/2005/8/layout/cycle5"/>
    <dgm:cxn modelId="{7BEE7F58-5598-46DF-B003-87CE5064D96D}" type="presParOf" srcId="{D3B445A6-EDD4-4DC7-933F-320554773FC4}" destId="{20696622-1A00-4460-AEC5-796A513440AB}" srcOrd="13" destOrd="0" presId="urn:microsoft.com/office/officeart/2005/8/layout/cycle5"/>
    <dgm:cxn modelId="{6208BDE4-95CF-4E23-A521-CF6FFD4DE8D3}" type="presParOf" srcId="{D3B445A6-EDD4-4DC7-933F-320554773FC4}" destId="{7F2612FC-F6BB-41D7-A267-298E5BA8BBCF}"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27196-AEBD-4982-8D2F-C61E11351CD0}" type="doc">
      <dgm:prSet loTypeId="urn:microsoft.com/office/officeart/2005/8/layout/arrow6" loCatId="relationship" qsTypeId="urn:microsoft.com/office/officeart/2005/8/quickstyle/simple1" qsCatId="simple" csTypeId="urn:microsoft.com/office/officeart/2005/8/colors/accent0_1" csCatId="mainScheme" phldr="1"/>
      <dgm:spPr/>
      <dgm:t>
        <a:bodyPr/>
        <a:lstStyle/>
        <a:p>
          <a:endParaRPr lang="en-US"/>
        </a:p>
      </dgm:t>
    </dgm:pt>
    <dgm:pt modelId="{D43D2635-2157-4544-AAE0-C1E2A584B129}">
      <dgm:prSet phldrT="[Text]"/>
      <dgm:spPr/>
      <dgm:t>
        <a:bodyPr/>
        <a:lstStyle/>
        <a:p>
          <a:r>
            <a:rPr lang="en-US" dirty="0" smtClean="0"/>
            <a:t>Mission Statement</a:t>
          </a:r>
          <a:endParaRPr lang="en-US" dirty="0"/>
        </a:p>
      </dgm:t>
    </dgm:pt>
    <dgm:pt modelId="{27C6E6E1-5E9C-40F4-884E-5BFE46F681F1}" type="parTrans" cxnId="{104E9AAF-A7AC-4561-8885-35FB17180DDA}">
      <dgm:prSet/>
      <dgm:spPr/>
      <dgm:t>
        <a:bodyPr/>
        <a:lstStyle/>
        <a:p>
          <a:endParaRPr lang="en-US"/>
        </a:p>
      </dgm:t>
    </dgm:pt>
    <dgm:pt modelId="{F33F5222-017D-4DEE-B1FB-8EC716F1FB44}" type="sibTrans" cxnId="{104E9AAF-A7AC-4561-8885-35FB17180DDA}">
      <dgm:prSet/>
      <dgm:spPr/>
      <dgm:t>
        <a:bodyPr/>
        <a:lstStyle/>
        <a:p>
          <a:endParaRPr lang="en-US"/>
        </a:p>
      </dgm:t>
    </dgm:pt>
    <dgm:pt modelId="{75173741-AB06-4A8E-B4E3-C7C896736EA6}">
      <dgm:prSet phldrT="[Text]"/>
      <dgm:spPr/>
      <dgm:t>
        <a:bodyPr/>
        <a:lstStyle/>
        <a:p>
          <a:r>
            <a:rPr lang="en-US" dirty="0" smtClean="0"/>
            <a:t>Why it exists</a:t>
          </a:r>
          <a:endParaRPr lang="en-US" dirty="0"/>
        </a:p>
      </dgm:t>
    </dgm:pt>
    <dgm:pt modelId="{34AF0147-CD7B-4554-864E-4FE82842FF9C}" type="parTrans" cxnId="{F31E908B-4DB9-480F-A8A6-27D1347234CC}">
      <dgm:prSet/>
      <dgm:spPr/>
      <dgm:t>
        <a:bodyPr/>
        <a:lstStyle/>
        <a:p>
          <a:endParaRPr lang="en-US"/>
        </a:p>
      </dgm:t>
    </dgm:pt>
    <dgm:pt modelId="{32E25273-0261-42C8-A132-C437EC92F166}" type="sibTrans" cxnId="{F31E908B-4DB9-480F-A8A6-27D1347234CC}">
      <dgm:prSet/>
      <dgm:spPr/>
      <dgm:t>
        <a:bodyPr/>
        <a:lstStyle/>
        <a:p>
          <a:endParaRPr lang="en-US"/>
        </a:p>
      </dgm:t>
    </dgm:pt>
    <dgm:pt modelId="{0EE2DDF8-51B0-46C4-B2B2-C0DAB24B5140}" type="pres">
      <dgm:prSet presAssocID="{3F727196-AEBD-4982-8D2F-C61E11351CD0}" presName="compositeShape" presStyleCnt="0">
        <dgm:presLayoutVars>
          <dgm:chMax val="2"/>
          <dgm:dir/>
          <dgm:resizeHandles val="exact"/>
        </dgm:presLayoutVars>
      </dgm:prSet>
      <dgm:spPr/>
      <dgm:t>
        <a:bodyPr/>
        <a:lstStyle/>
        <a:p>
          <a:endParaRPr lang="en-US"/>
        </a:p>
      </dgm:t>
    </dgm:pt>
    <dgm:pt modelId="{F741D9FB-D881-4DB6-AFD0-C8DD86B0FCF1}" type="pres">
      <dgm:prSet presAssocID="{3F727196-AEBD-4982-8D2F-C61E11351CD0}" presName="ribbon" presStyleLbl="node1" presStyleIdx="0" presStyleCnt="1"/>
      <dgm:spPr/>
      <dgm:t>
        <a:bodyPr/>
        <a:lstStyle/>
        <a:p>
          <a:endParaRPr lang="en-US"/>
        </a:p>
      </dgm:t>
    </dgm:pt>
    <dgm:pt modelId="{6E54F3A7-AF42-4E50-8035-F06570A7FCF3}" type="pres">
      <dgm:prSet presAssocID="{3F727196-AEBD-4982-8D2F-C61E11351CD0}" presName="leftArrowText" presStyleLbl="node1" presStyleIdx="0" presStyleCnt="1">
        <dgm:presLayoutVars>
          <dgm:chMax val="0"/>
          <dgm:bulletEnabled val="1"/>
        </dgm:presLayoutVars>
      </dgm:prSet>
      <dgm:spPr/>
      <dgm:t>
        <a:bodyPr/>
        <a:lstStyle/>
        <a:p>
          <a:endParaRPr lang="en-US"/>
        </a:p>
      </dgm:t>
    </dgm:pt>
    <dgm:pt modelId="{9A03CAC4-93CB-48F5-937E-08DCF4FEB540}" type="pres">
      <dgm:prSet presAssocID="{3F727196-AEBD-4982-8D2F-C61E11351CD0}" presName="rightArrowText" presStyleLbl="node1" presStyleIdx="0" presStyleCnt="1">
        <dgm:presLayoutVars>
          <dgm:chMax val="0"/>
          <dgm:bulletEnabled val="1"/>
        </dgm:presLayoutVars>
      </dgm:prSet>
      <dgm:spPr/>
      <dgm:t>
        <a:bodyPr/>
        <a:lstStyle/>
        <a:p>
          <a:endParaRPr lang="en-US"/>
        </a:p>
      </dgm:t>
    </dgm:pt>
  </dgm:ptLst>
  <dgm:cxnLst>
    <dgm:cxn modelId="{1A9CA2AA-F194-4575-A19A-40AB048CA0DB}" type="presOf" srcId="{3F727196-AEBD-4982-8D2F-C61E11351CD0}" destId="{0EE2DDF8-51B0-46C4-B2B2-C0DAB24B5140}" srcOrd="0" destOrd="0" presId="urn:microsoft.com/office/officeart/2005/8/layout/arrow6"/>
    <dgm:cxn modelId="{DAB998F8-7FA5-4818-A667-3D7F96CC8559}" type="presOf" srcId="{D43D2635-2157-4544-AAE0-C1E2A584B129}" destId="{6E54F3A7-AF42-4E50-8035-F06570A7FCF3}" srcOrd="0" destOrd="0" presId="urn:microsoft.com/office/officeart/2005/8/layout/arrow6"/>
    <dgm:cxn modelId="{F31E908B-4DB9-480F-A8A6-27D1347234CC}" srcId="{3F727196-AEBD-4982-8D2F-C61E11351CD0}" destId="{75173741-AB06-4A8E-B4E3-C7C896736EA6}" srcOrd="1" destOrd="0" parTransId="{34AF0147-CD7B-4554-864E-4FE82842FF9C}" sibTransId="{32E25273-0261-42C8-A132-C437EC92F166}"/>
    <dgm:cxn modelId="{104E9AAF-A7AC-4561-8885-35FB17180DDA}" srcId="{3F727196-AEBD-4982-8D2F-C61E11351CD0}" destId="{D43D2635-2157-4544-AAE0-C1E2A584B129}" srcOrd="0" destOrd="0" parTransId="{27C6E6E1-5E9C-40F4-884E-5BFE46F681F1}" sibTransId="{F33F5222-017D-4DEE-B1FB-8EC716F1FB44}"/>
    <dgm:cxn modelId="{24E99C9F-653F-44CE-8566-D28FBE21CC00}" type="presOf" srcId="{75173741-AB06-4A8E-B4E3-C7C896736EA6}" destId="{9A03CAC4-93CB-48F5-937E-08DCF4FEB540}" srcOrd="0" destOrd="0" presId="urn:microsoft.com/office/officeart/2005/8/layout/arrow6"/>
    <dgm:cxn modelId="{7E6974C9-1866-4F51-8EDF-B8E788000320}" type="presParOf" srcId="{0EE2DDF8-51B0-46C4-B2B2-C0DAB24B5140}" destId="{F741D9FB-D881-4DB6-AFD0-C8DD86B0FCF1}" srcOrd="0" destOrd="0" presId="urn:microsoft.com/office/officeart/2005/8/layout/arrow6"/>
    <dgm:cxn modelId="{591A7E41-C81B-4B78-B043-2F8891CDB98C}" type="presParOf" srcId="{0EE2DDF8-51B0-46C4-B2B2-C0DAB24B5140}" destId="{6E54F3A7-AF42-4E50-8035-F06570A7FCF3}" srcOrd="1" destOrd="0" presId="urn:microsoft.com/office/officeart/2005/8/layout/arrow6"/>
    <dgm:cxn modelId="{8F060F3A-3BF4-4A9C-A582-C45753D67D7F}" type="presParOf" srcId="{0EE2DDF8-51B0-46C4-B2B2-C0DAB24B5140}" destId="{9A03CAC4-93CB-48F5-937E-08DCF4FEB540}"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F129C5-F74E-47A4-91EA-4AECF71E2FB4}" type="doc">
      <dgm:prSet loTypeId="urn:microsoft.com/office/officeart/2005/8/layout/cycle8" loCatId="cycle" qsTypeId="urn:microsoft.com/office/officeart/2005/8/quickstyle/simple1" qsCatId="simple" csTypeId="urn:microsoft.com/office/officeart/2005/8/colors/accent3_2" csCatId="accent3" phldr="1"/>
      <dgm:spPr/>
    </dgm:pt>
    <dgm:pt modelId="{BA79C4D5-74F0-474D-8416-BDA68AFE0544}">
      <dgm:prSet phldrT="[Text]"/>
      <dgm:spPr/>
      <dgm:t>
        <a:bodyPr/>
        <a:lstStyle/>
        <a:p>
          <a:r>
            <a:rPr lang="en-US" dirty="0" smtClean="0"/>
            <a:t>Be honest</a:t>
          </a:r>
          <a:endParaRPr lang="en-US" dirty="0"/>
        </a:p>
      </dgm:t>
    </dgm:pt>
    <dgm:pt modelId="{D7EF4992-7E4F-4F51-8219-966619092D12}" type="parTrans" cxnId="{254444D5-429B-4709-872D-7086EF1DFAB0}">
      <dgm:prSet/>
      <dgm:spPr/>
      <dgm:t>
        <a:bodyPr/>
        <a:lstStyle/>
        <a:p>
          <a:endParaRPr lang="en-US"/>
        </a:p>
      </dgm:t>
    </dgm:pt>
    <dgm:pt modelId="{59406377-1F34-411F-9C78-4973116ED57E}" type="sibTrans" cxnId="{254444D5-429B-4709-872D-7086EF1DFAB0}">
      <dgm:prSet/>
      <dgm:spPr/>
      <dgm:t>
        <a:bodyPr/>
        <a:lstStyle/>
        <a:p>
          <a:endParaRPr lang="en-US"/>
        </a:p>
      </dgm:t>
    </dgm:pt>
    <dgm:pt modelId="{BA01CE5C-62D6-46C5-8809-E2898040FA5E}">
      <dgm:prSet phldrT="[Text]"/>
      <dgm:spPr/>
      <dgm:t>
        <a:bodyPr/>
        <a:lstStyle/>
        <a:p>
          <a:r>
            <a:rPr lang="en-US" dirty="0" smtClean="0"/>
            <a:t>Consider feedback</a:t>
          </a:r>
          <a:endParaRPr lang="en-US" dirty="0"/>
        </a:p>
      </dgm:t>
    </dgm:pt>
    <dgm:pt modelId="{7C7B82E2-1BE8-4CBE-BBE2-4C02B1331228}" type="parTrans" cxnId="{60C8EE7F-00A9-40AA-9076-AA5CC19D3AD2}">
      <dgm:prSet/>
      <dgm:spPr/>
      <dgm:t>
        <a:bodyPr/>
        <a:lstStyle/>
        <a:p>
          <a:endParaRPr lang="en-US"/>
        </a:p>
      </dgm:t>
    </dgm:pt>
    <dgm:pt modelId="{4B9CB69F-1D8B-435C-AB52-1E53CE8D1D31}" type="sibTrans" cxnId="{60C8EE7F-00A9-40AA-9076-AA5CC19D3AD2}">
      <dgm:prSet/>
      <dgm:spPr/>
      <dgm:t>
        <a:bodyPr/>
        <a:lstStyle/>
        <a:p>
          <a:endParaRPr lang="en-US"/>
        </a:p>
      </dgm:t>
    </dgm:pt>
    <dgm:pt modelId="{CBAB8EC8-C873-4F26-8AB5-B2EDEE191ED1}">
      <dgm:prSet phldrT="[Text]"/>
      <dgm:spPr/>
      <dgm:t>
        <a:bodyPr/>
        <a:lstStyle/>
        <a:p>
          <a:r>
            <a:rPr lang="en-US" dirty="0" smtClean="0"/>
            <a:t>Recognize your reactions</a:t>
          </a:r>
          <a:endParaRPr lang="en-US" dirty="0"/>
        </a:p>
      </dgm:t>
    </dgm:pt>
    <dgm:pt modelId="{A286C7FD-3FF4-447B-946A-93CC14C2DC5D}" type="parTrans" cxnId="{17BD107B-ABC6-4430-B096-2C2BB98B9EC0}">
      <dgm:prSet/>
      <dgm:spPr/>
      <dgm:t>
        <a:bodyPr/>
        <a:lstStyle/>
        <a:p>
          <a:endParaRPr lang="en-US"/>
        </a:p>
      </dgm:t>
    </dgm:pt>
    <dgm:pt modelId="{C0D97DCF-E1E2-4D7D-928F-13ED55E7E3F7}" type="sibTrans" cxnId="{17BD107B-ABC6-4430-B096-2C2BB98B9EC0}">
      <dgm:prSet/>
      <dgm:spPr/>
      <dgm:t>
        <a:bodyPr/>
        <a:lstStyle/>
        <a:p>
          <a:endParaRPr lang="en-US"/>
        </a:p>
      </dgm:t>
    </dgm:pt>
    <dgm:pt modelId="{814D7024-176D-4B13-B40B-C0F39E35B71B}" type="pres">
      <dgm:prSet presAssocID="{12F129C5-F74E-47A4-91EA-4AECF71E2FB4}" presName="compositeShape" presStyleCnt="0">
        <dgm:presLayoutVars>
          <dgm:chMax val="7"/>
          <dgm:dir/>
          <dgm:resizeHandles val="exact"/>
        </dgm:presLayoutVars>
      </dgm:prSet>
      <dgm:spPr/>
    </dgm:pt>
    <dgm:pt modelId="{30A6DEFE-D5EB-41A7-9787-598A6867E87B}" type="pres">
      <dgm:prSet presAssocID="{12F129C5-F74E-47A4-91EA-4AECF71E2FB4}" presName="wedge1" presStyleLbl="node1" presStyleIdx="0" presStyleCnt="3"/>
      <dgm:spPr/>
      <dgm:t>
        <a:bodyPr/>
        <a:lstStyle/>
        <a:p>
          <a:endParaRPr lang="en-US"/>
        </a:p>
      </dgm:t>
    </dgm:pt>
    <dgm:pt modelId="{2826D78B-3698-477C-8BA0-FE59B23111CF}" type="pres">
      <dgm:prSet presAssocID="{12F129C5-F74E-47A4-91EA-4AECF71E2FB4}" presName="dummy1a" presStyleCnt="0"/>
      <dgm:spPr/>
    </dgm:pt>
    <dgm:pt modelId="{CBDEE7AA-35B6-49B5-8FDD-A356AB5B71A8}" type="pres">
      <dgm:prSet presAssocID="{12F129C5-F74E-47A4-91EA-4AECF71E2FB4}" presName="dummy1b" presStyleCnt="0"/>
      <dgm:spPr/>
    </dgm:pt>
    <dgm:pt modelId="{83E15DD4-5011-4778-81F0-5C263FC8C495}" type="pres">
      <dgm:prSet presAssocID="{12F129C5-F74E-47A4-91EA-4AECF71E2FB4}" presName="wedge1Tx" presStyleLbl="node1" presStyleIdx="0" presStyleCnt="3">
        <dgm:presLayoutVars>
          <dgm:chMax val="0"/>
          <dgm:chPref val="0"/>
          <dgm:bulletEnabled val="1"/>
        </dgm:presLayoutVars>
      </dgm:prSet>
      <dgm:spPr/>
      <dgm:t>
        <a:bodyPr/>
        <a:lstStyle/>
        <a:p>
          <a:endParaRPr lang="en-US"/>
        </a:p>
      </dgm:t>
    </dgm:pt>
    <dgm:pt modelId="{2905A476-1D29-4838-9CB3-1855479EAB15}" type="pres">
      <dgm:prSet presAssocID="{12F129C5-F74E-47A4-91EA-4AECF71E2FB4}" presName="wedge2" presStyleLbl="node1" presStyleIdx="1" presStyleCnt="3"/>
      <dgm:spPr/>
      <dgm:t>
        <a:bodyPr/>
        <a:lstStyle/>
        <a:p>
          <a:endParaRPr lang="en-US"/>
        </a:p>
      </dgm:t>
    </dgm:pt>
    <dgm:pt modelId="{B3B6F2DE-A56C-408E-9D9F-FD959866E6BA}" type="pres">
      <dgm:prSet presAssocID="{12F129C5-F74E-47A4-91EA-4AECF71E2FB4}" presName="dummy2a" presStyleCnt="0"/>
      <dgm:spPr/>
    </dgm:pt>
    <dgm:pt modelId="{F171F7EA-9D39-40BF-B173-A130A26A0CE9}" type="pres">
      <dgm:prSet presAssocID="{12F129C5-F74E-47A4-91EA-4AECF71E2FB4}" presName="dummy2b" presStyleCnt="0"/>
      <dgm:spPr/>
    </dgm:pt>
    <dgm:pt modelId="{F23F465D-CFC1-4FBD-84E5-2CF19EC29C1E}" type="pres">
      <dgm:prSet presAssocID="{12F129C5-F74E-47A4-91EA-4AECF71E2FB4}" presName="wedge2Tx" presStyleLbl="node1" presStyleIdx="1" presStyleCnt="3">
        <dgm:presLayoutVars>
          <dgm:chMax val="0"/>
          <dgm:chPref val="0"/>
          <dgm:bulletEnabled val="1"/>
        </dgm:presLayoutVars>
      </dgm:prSet>
      <dgm:spPr/>
      <dgm:t>
        <a:bodyPr/>
        <a:lstStyle/>
        <a:p>
          <a:endParaRPr lang="en-US"/>
        </a:p>
      </dgm:t>
    </dgm:pt>
    <dgm:pt modelId="{9FA3B371-36DF-4AE2-8E7D-879BEA6AC218}" type="pres">
      <dgm:prSet presAssocID="{12F129C5-F74E-47A4-91EA-4AECF71E2FB4}" presName="wedge3" presStyleLbl="node1" presStyleIdx="2" presStyleCnt="3"/>
      <dgm:spPr/>
      <dgm:t>
        <a:bodyPr/>
        <a:lstStyle/>
        <a:p>
          <a:endParaRPr lang="en-US"/>
        </a:p>
      </dgm:t>
    </dgm:pt>
    <dgm:pt modelId="{9CF7054E-DD1C-4EC3-B184-59D3221543BE}" type="pres">
      <dgm:prSet presAssocID="{12F129C5-F74E-47A4-91EA-4AECF71E2FB4}" presName="dummy3a" presStyleCnt="0"/>
      <dgm:spPr/>
    </dgm:pt>
    <dgm:pt modelId="{F54A5A2C-6464-4E2C-B1D9-C34E478C051D}" type="pres">
      <dgm:prSet presAssocID="{12F129C5-F74E-47A4-91EA-4AECF71E2FB4}" presName="dummy3b" presStyleCnt="0"/>
      <dgm:spPr/>
    </dgm:pt>
    <dgm:pt modelId="{9D000C33-889E-4126-91FE-3F0CFC0ACE15}" type="pres">
      <dgm:prSet presAssocID="{12F129C5-F74E-47A4-91EA-4AECF71E2FB4}" presName="wedge3Tx" presStyleLbl="node1" presStyleIdx="2" presStyleCnt="3">
        <dgm:presLayoutVars>
          <dgm:chMax val="0"/>
          <dgm:chPref val="0"/>
          <dgm:bulletEnabled val="1"/>
        </dgm:presLayoutVars>
      </dgm:prSet>
      <dgm:spPr/>
      <dgm:t>
        <a:bodyPr/>
        <a:lstStyle/>
        <a:p>
          <a:endParaRPr lang="en-US"/>
        </a:p>
      </dgm:t>
    </dgm:pt>
    <dgm:pt modelId="{DC3CAAB6-DB1E-4A15-9210-DA16A0B01A9B}" type="pres">
      <dgm:prSet presAssocID="{59406377-1F34-411F-9C78-4973116ED57E}" presName="arrowWedge1" presStyleLbl="fgSibTrans2D1" presStyleIdx="0" presStyleCnt="3"/>
      <dgm:spPr/>
    </dgm:pt>
    <dgm:pt modelId="{7BF0CBEC-D3EA-419B-84E7-B3E5A516E37D}" type="pres">
      <dgm:prSet presAssocID="{4B9CB69F-1D8B-435C-AB52-1E53CE8D1D31}" presName="arrowWedge2" presStyleLbl="fgSibTrans2D1" presStyleIdx="1" presStyleCnt="3"/>
      <dgm:spPr/>
    </dgm:pt>
    <dgm:pt modelId="{E4A26FE7-B5C9-4973-9240-9D1EA4B9FF57}" type="pres">
      <dgm:prSet presAssocID="{C0D97DCF-E1E2-4D7D-928F-13ED55E7E3F7}" presName="arrowWedge3" presStyleLbl="fgSibTrans2D1" presStyleIdx="2" presStyleCnt="3"/>
      <dgm:spPr/>
    </dgm:pt>
  </dgm:ptLst>
  <dgm:cxnLst>
    <dgm:cxn modelId="{17BD107B-ABC6-4430-B096-2C2BB98B9EC0}" srcId="{12F129C5-F74E-47A4-91EA-4AECF71E2FB4}" destId="{CBAB8EC8-C873-4F26-8AB5-B2EDEE191ED1}" srcOrd="2" destOrd="0" parTransId="{A286C7FD-3FF4-447B-946A-93CC14C2DC5D}" sibTransId="{C0D97DCF-E1E2-4D7D-928F-13ED55E7E3F7}"/>
    <dgm:cxn modelId="{540CF9ED-581C-45FE-889A-F7B0A10126CC}" type="presOf" srcId="{CBAB8EC8-C873-4F26-8AB5-B2EDEE191ED1}" destId="{9D000C33-889E-4126-91FE-3F0CFC0ACE15}" srcOrd="1" destOrd="0" presId="urn:microsoft.com/office/officeart/2005/8/layout/cycle8"/>
    <dgm:cxn modelId="{1D0AB309-7154-4476-8EDE-43A790ABD2D8}" type="presOf" srcId="{BA79C4D5-74F0-474D-8416-BDA68AFE0544}" destId="{30A6DEFE-D5EB-41A7-9787-598A6867E87B}" srcOrd="0" destOrd="0" presId="urn:microsoft.com/office/officeart/2005/8/layout/cycle8"/>
    <dgm:cxn modelId="{60C8EE7F-00A9-40AA-9076-AA5CC19D3AD2}" srcId="{12F129C5-F74E-47A4-91EA-4AECF71E2FB4}" destId="{BA01CE5C-62D6-46C5-8809-E2898040FA5E}" srcOrd="1" destOrd="0" parTransId="{7C7B82E2-1BE8-4CBE-BBE2-4C02B1331228}" sibTransId="{4B9CB69F-1D8B-435C-AB52-1E53CE8D1D31}"/>
    <dgm:cxn modelId="{8AA5BC72-CBAB-43B6-91D7-6671795841EB}" type="presOf" srcId="{BA01CE5C-62D6-46C5-8809-E2898040FA5E}" destId="{2905A476-1D29-4838-9CB3-1855479EAB15}" srcOrd="0" destOrd="0" presId="urn:microsoft.com/office/officeart/2005/8/layout/cycle8"/>
    <dgm:cxn modelId="{6774CD59-039B-42C5-9AD0-2E976831CDB8}" type="presOf" srcId="{BA79C4D5-74F0-474D-8416-BDA68AFE0544}" destId="{83E15DD4-5011-4778-81F0-5C263FC8C495}" srcOrd="1" destOrd="0" presId="urn:microsoft.com/office/officeart/2005/8/layout/cycle8"/>
    <dgm:cxn modelId="{254444D5-429B-4709-872D-7086EF1DFAB0}" srcId="{12F129C5-F74E-47A4-91EA-4AECF71E2FB4}" destId="{BA79C4D5-74F0-474D-8416-BDA68AFE0544}" srcOrd="0" destOrd="0" parTransId="{D7EF4992-7E4F-4F51-8219-966619092D12}" sibTransId="{59406377-1F34-411F-9C78-4973116ED57E}"/>
    <dgm:cxn modelId="{08015F08-2EFB-42CE-8A12-518222CECD01}" type="presOf" srcId="{CBAB8EC8-C873-4F26-8AB5-B2EDEE191ED1}" destId="{9FA3B371-36DF-4AE2-8E7D-879BEA6AC218}" srcOrd="0" destOrd="0" presId="urn:microsoft.com/office/officeart/2005/8/layout/cycle8"/>
    <dgm:cxn modelId="{EAB4C65D-48B5-4060-88A8-711D327C2CE3}" type="presOf" srcId="{12F129C5-F74E-47A4-91EA-4AECF71E2FB4}" destId="{814D7024-176D-4B13-B40B-C0F39E35B71B}" srcOrd="0" destOrd="0" presId="urn:microsoft.com/office/officeart/2005/8/layout/cycle8"/>
    <dgm:cxn modelId="{07CC4FC7-8AD9-4916-A8A9-AECCE80FC8BC}" type="presOf" srcId="{BA01CE5C-62D6-46C5-8809-E2898040FA5E}" destId="{F23F465D-CFC1-4FBD-84E5-2CF19EC29C1E}" srcOrd="1" destOrd="0" presId="urn:microsoft.com/office/officeart/2005/8/layout/cycle8"/>
    <dgm:cxn modelId="{37D42BD2-955B-4B28-8D14-414646203E4B}" type="presParOf" srcId="{814D7024-176D-4B13-B40B-C0F39E35B71B}" destId="{30A6DEFE-D5EB-41A7-9787-598A6867E87B}" srcOrd="0" destOrd="0" presId="urn:microsoft.com/office/officeart/2005/8/layout/cycle8"/>
    <dgm:cxn modelId="{D91AB94B-6A24-484C-B564-360B1A8DDE94}" type="presParOf" srcId="{814D7024-176D-4B13-B40B-C0F39E35B71B}" destId="{2826D78B-3698-477C-8BA0-FE59B23111CF}" srcOrd="1" destOrd="0" presId="urn:microsoft.com/office/officeart/2005/8/layout/cycle8"/>
    <dgm:cxn modelId="{B337CBF7-8A01-4920-9B8E-8C09D57B5E62}" type="presParOf" srcId="{814D7024-176D-4B13-B40B-C0F39E35B71B}" destId="{CBDEE7AA-35B6-49B5-8FDD-A356AB5B71A8}" srcOrd="2" destOrd="0" presId="urn:microsoft.com/office/officeart/2005/8/layout/cycle8"/>
    <dgm:cxn modelId="{748325DD-E5A6-40A3-AE8D-6F9923B6509D}" type="presParOf" srcId="{814D7024-176D-4B13-B40B-C0F39E35B71B}" destId="{83E15DD4-5011-4778-81F0-5C263FC8C495}" srcOrd="3" destOrd="0" presId="urn:microsoft.com/office/officeart/2005/8/layout/cycle8"/>
    <dgm:cxn modelId="{4D86CEAA-C5DD-440A-8EDA-402D7421ABD8}" type="presParOf" srcId="{814D7024-176D-4B13-B40B-C0F39E35B71B}" destId="{2905A476-1D29-4838-9CB3-1855479EAB15}" srcOrd="4" destOrd="0" presId="urn:microsoft.com/office/officeart/2005/8/layout/cycle8"/>
    <dgm:cxn modelId="{F8CED64A-FDD9-433A-8B1D-282038DAFA7B}" type="presParOf" srcId="{814D7024-176D-4B13-B40B-C0F39E35B71B}" destId="{B3B6F2DE-A56C-408E-9D9F-FD959866E6BA}" srcOrd="5" destOrd="0" presId="urn:microsoft.com/office/officeart/2005/8/layout/cycle8"/>
    <dgm:cxn modelId="{306B7B52-39C5-4BEB-93E2-FB3AD0B2F9D0}" type="presParOf" srcId="{814D7024-176D-4B13-B40B-C0F39E35B71B}" destId="{F171F7EA-9D39-40BF-B173-A130A26A0CE9}" srcOrd="6" destOrd="0" presId="urn:microsoft.com/office/officeart/2005/8/layout/cycle8"/>
    <dgm:cxn modelId="{2A9BA203-AAD8-43F5-A8F5-29573CD37B95}" type="presParOf" srcId="{814D7024-176D-4B13-B40B-C0F39E35B71B}" destId="{F23F465D-CFC1-4FBD-84E5-2CF19EC29C1E}" srcOrd="7" destOrd="0" presId="urn:microsoft.com/office/officeart/2005/8/layout/cycle8"/>
    <dgm:cxn modelId="{3AA12B02-AB4C-4E55-80E9-3A04F1591B9E}" type="presParOf" srcId="{814D7024-176D-4B13-B40B-C0F39E35B71B}" destId="{9FA3B371-36DF-4AE2-8E7D-879BEA6AC218}" srcOrd="8" destOrd="0" presId="urn:microsoft.com/office/officeart/2005/8/layout/cycle8"/>
    <dgm:cxn modelId="{78FC6341-7C7F-45DC-9DCA-0E55B209DCA0}" type="presParOf" srcId="{814D7024-176D-4B13-B40B-C0F39E35B71B}" destId="{9CF7054E-DD1C-4EC3-B184-59D3221543BE}" srcOrd="9" destOrd="0" presId="urn:microsoft.com/office/officeart/2005/8/layout/cycle8"/>
    <dgm:cxn modelId="{22E91A09-14E7-42BE-B1E9-5D4F166B1D46}" type="presParOf" srcId="{814D7024-176D-4B13-B40B-C0F39E35B71B}" destId="{F54A5A2C-6464-4E2C-B1D9-C34E478C051D}" srcOrd="10" destOrd="0" presId="urn:microsoft.com/office/officeart/2005/8/layout/cycle8"/>
    <dgm:cxn modelId="{0BF4CE69-ABFB-48C7-8139-899E8D235933}" type="presParOf" srcId="{814D7024-176D-4B13-B40B-C0F39E35B71B}" destId="{9D000C33-889E-4126-91FE-3F0CFC0ACE15}" srcOrd="11" destOrd="0" presId="urn:microsoft.com/office/officeart/2005/8/layout/cycle8"/>
    <dgm:cxn modelId="{1E4ED9AE-C3B9-4BEA-83A5-80865BB057C0}" type="presParOf" srcId="{814D7024-176D-4B13-B40B-C0F39E35B71B}" destId="{DC3CAAB6-DB1E-4A15-9210-DA16A0B01A9B}" srcOrd="12" destOrd="0" presId="urn:microsoft.com/office/officeart/2005/8/layout/cycle8"/>
    <dgm:cxn modelId="{907EB3F8-4CF9-4F0F-B66F-81CAEFA9CADF}" type="presParOf" srcId="{814D7024-176D-4B13-B40B-C0F39E35B71B}" destId="{7BF0CBEC-D3EA-419B-84E7-B3E5A516E37D}" srcOrd="13" destOrd="0" presId="urn:microsoft.com/office/officeart/2005/8/layout/cycle8"/>
    <dgm:cxn modelId="{0A4B8A3F-00A1-49AD-B57A-AE39E8733492}" type="presParOf" srcId="{814D7024-176D-4B13-B40B-C0F39E35B71B}" destId="{E4A26FE7-B5C9-4973-9240-9D1EA4B9FF5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DE8204-A20D-4BE2-8BEC-879C101C7950}"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9DB1615A-949D-4AF3-9A18-9F3238785DF9}">
      <dgm:prSet/>
      <dgm:spPr/>
      <dgm:t>
        <a:bodyPr/>
        <a:lstStyle/>
        <a:p>
          <a:pPr rtl="0"/>
          <a:r>
            <a:rPr lang="en-US" dirty="0" smtClean="0"/>
            <a:t>Think of a team that you have been a part of that was successful. What made the team successful?</a:t>
          </a:r>
          <a:endParaRPr lang="en-US" dirty="0"/>
        </a:p>
      </dgm:t>
    </dgm:pt>
    <dgm:pt modelId="{9A853B5A-0404-42E2-9776-54B29C6E0B53}" type="parTrans" cxnId="{F445B378-48CD-4622-82C2-74454329CD61}">
      <dgm:prSet/>
      <dgm:spPr/>
      <dgm:t>
        <a:bodyPr/>
        <a:lstStyle/>
        <a:p>
          <a:endParaRPr lang="en-US"/>
        </a:p>
      </dgm:t>
    </dgm:pt>
    <dgm:pt modelId="{07635E26-672E-4EE6-B724-E825F5BF6A69}" type="sibTrans" cxnId="{F445B378-48CD-4622-82C2-74454329CD61}">
      <dgm:prSet/>
      <dgm:spPr/>
      <dgm:t>
        <a:bodyPr/>
        <a:lstStyle/>
        <a:p>
          <a:endParaRPr lang="en-US"/>
        </a:p>
      </dgm:t>
    </dgm:pt>
    <dgm:pt modelId="{51C6CD39-0E1F-4A98-A8DE-20B568DE802A}">
      <dgm:prSet/>
      <dgm:spPr/>
      <dgm:t>
        <a:bodyPr/>
        <a:lstStyle/>
        <a:p>
          <a:pPr rtl="0"/>
          <a:r>
            <a:rPr lang="en-US" dirty="0" smtClean="0"/>
            <a:t>Think of a team that you have been a part of that was not successful. What prevented that team from being successful?</a:t>
          </a:r>
          <a:endParaRPr lang="en-US" dirty="0"/>
        </a:p>
      </dgm:t>
    </dgm:pt>
    <dgm:pt modelId="{E81C2660-E776-4797-8F24-01B22342006D}" type="parTrans" cxnId="{17EE4D19-4088-4496-93E3-AFE336D1A695}">
      <dgm:prSet/>
      <dgm:spPr/>
      <dgm:t>
        <a:bodyPr/>
        <a:lstStyle/>
        <a:p>
          <a:endParaRPr lang="en-US"/>
        </a:p>
      </dgm:t>
    </dgm:pt>
    <dgm:pt modelId="{0C85E2F4-8818-4924-8ABE-7F2E4B8D449D}" type="sibTrans" cxnId="{17EE4D19-4088-4496-93E3-AFE336D1A695}">
      <dgm:prSet/>
      <dgm:spPr/>
      <dgm:t>
        <a:bodyPr/>
        <a:lstStyle/>
        <a:p>
          <a:endParaRPr lang="en-US"/>
        </a:p>
      </dgm:t>
    </dgm:pt>
    <dgm:pt modelId="{63CBF026-91D7-4467-BFBF-F2C45AFC6F57}">
      <dgm:prSet/>
      <dgm:spPr/>
      <dgm:t>
        <a:bodyPr/>
        <a:lstStyle/>
        <a:p>
          <a:pPr rtl="0"/>
          <a:r>
            <a:rPr lang="en-US" dirty="0" smtClean="0"/>
            <a:t>What skills would you need to have to be an active member of a successful team?</a:t>
          </a:r>
          <a:endParaRPr lang="en-US" dirty="0"/>
        </a:p>
      </dgm:t>
    </dgm:pt>
    <dgm:pt modelId="{913EEA2B-C2CE-4E8A-A493-7F70D072DBDD}" type="parTrans" cxnId="{DE53AE8D-4505-43D4-854D-B22B3322A2E6}">
      <dgm:prSet/>
      <dgm:spPr/>
      <dgm:t>
        <a:bodyPr/>
        <a:lstStyle/>
        <a:p>
          <a:endParaRPr lang="en-US"/>
        </a:p>
      </dgm:t>
    </dgm:pt>
    <dgm:pt modelId="{589DC25A-E9EF-4E90-BA01-CE39E8315F69}" type="sibTrans" cxnId="{DE53AE8D-4505-43D4-854D-B22B3322A2E6}">
      <dgm:prSet/>
      <dgm:spPr/>
      <dgm:t>
        <a:bodyPr/>
        <a:lstStyle/>
        <a:p>
          <a:endParaRPr lang="en-US"/>
        </a:p>
      </dgm:t>
    </dgm:pt>
    <dgm:pt modelId="{46EE27A8-106A-4460-B0A6-3A13501B38FA}" type="pres">
      <dgm:prSet presAssocID="{8ADE8204-A20D-4BE2-8BEC-879C101C7950}" presName="diagram" presStyleCnt="0">
        <dgm:presLayoutVars>
          <dgm:chPref val="1"/>
          <dgm:dir/>
          <dgm:animOne val="branch"/>
          <dgm:animLvl val="lvl"/>
          <dgm:resizeHandles/>
        </dgm:presLayoutVars>
      </dgm:prSet>
      <dgm:spPr/>
      <dgm:t>
        <a:bodyPr/>
        <a:lstStyle/>
        <a:p>
          <a:endParaRPr lang="en-US"/>
        </a:p>
      </dgm:t>
    </dgm:pt>
    <dgm:pt modelId="{7D9ABAAD-206B-4F78-A61F-9883DDAEE4C0}" type="pres">
      <dgm:prSet presAssocID="{9DB1615A-949D-4AF3-9A18-9F3238785DF9}" presName="root" presStyleCnt="0"/>
      <dgm:spPr/>
      <dgm:t>
        <a:bodyPr/>
        <a:lstStyle/>
        <a:p>
          <a:endParaRPr lang="en-US"/>
        </a:p>
      </dgm:t>
    </dgm:pt>
    <dgm:pt modelId="{9BFFA863-D7E8-423A-BD8D-86BBED122543}" type="pres">
      <dgm:prSet presAssocID="{9DB1615A-949D-4AF3-9A18-9F3238785DF9}" presName="rootComposite" presStyleCnt="0"/>
      <dgm:spPr/>
      <dgm:t>
        <a:bodyPr/>
        <a:lstStyle/>
        <a:p>
          <a:endParaRPr lang="en-US"/>
        </a:p>
      </dgm:t>
    </dgm:pt>
    <dgm:pt modelId="{4880B400-3E5D-421B-B658-261F51747FCE}" type="pres">
      <dgm:prSet presAssocID="{9DB1615A-949D-4AF3-9A18-9F3238785DF9}" presName="rootText" presStyleLbl="node1" presStyleIdx="0" presStyleCnt="3" custLinFactNeighborX="28985" custLinFactNeighborY="-12559"/>
      <dgm:spPr/>
      <dgm:t>
        <a:bodyPr/>
        <a:lstStyle/>
        <a:p>
          <a:endParaRPr lang="en-US"/>
        </a:p>
      </dgm:t>
    </dgm:pt>
    <dgm:pt modelId="{0CBA092B-042B-4BD3-93A0-CC854CD09D3D}" type="pres">
      <dgm:prSet presAssocID="{9DB1615A-949D-4AF3-9A18-9F3238785DF9}" presName="rootConnector" presStyleLbl="node1" presStyleIdx="0" presStyleCnt="3"/>
      <dgm:spPr/>
      <dgm:t>
        <a:bodyPr/>
        <a:lstStyle/>
        <a:p>
          <a:endParaRPr lang="en-US"/>
        </a:p>
      </dgm:t>
    </dgm:pt>
    <dgm:pt modelId="{8292DE6A-19D9-4C52-AE2D-7BED9A9F20EA}" type="pres">
      <dgm:prSet presAssocID="{9DB1615A-949D-4AF3-9A18-9F3238785DF9}" presName="childShape" presStyleCnt="0"/>
      <dgm:spPr/>
      <dgm:t>
        <a:bodyPr/>
        <a:lstStyle/>
        <a:p>
          <a:endParaRPr lang="en-US"/>
        </a:p>
      </dgm:t>
    </dgm:pt>
    <dgm:pt modelId="{11975A37-4F6C-442C-8AA2-261290375F35}" type="pres">
      <dgm:prSet presAssocID="{51C6CD39-0E1F-4A98-A8DE-20B568DE802A}" presName="root" presStyleCnt="0"/>
      <dgm:spPr/>
      <dgm:t>
        <a:bodyPr/>
        <a:lstStyle/>
        <a:p>
          <a:endParaRPr lang="en-US"/>
        </a:p>
      </dgm:t>
    </dgm:pt>
    <dgm:pt modelId="{D81862F7-5837-4D4E-959B-C12AE227E242}" type="pres">
      <dgm:prSet presAssocID="{51C6CD39-0E1F-4A98-A8DE-20B568DE802A}" presName="rootComposite" presStyleCnt="0"/>
      <dgm:spPr/>
      <dgm:t>
        <a:bodyPr/>
        <a:lstStyle/>
        <a:p>
          <a:endParaRPr lang="en-US"/>
        </a:p>
      </dgm:t>
    </dgm:pt>
    <dgm:pt modelId="{DEA1E019-7F83-49A2-8BBC-D4C06AE4C42C}" type="pres">
      <dgm:prSet presAssocID="{51C6CD39-0E1F-4A98-A8DE-20B568DE802A}" presName="rootText" presStyleLbl="node1" presStyleIdx="1" presStyleCnt="3" custLinFactNeighborX="13509" custLinFactNeighborY="-12559"/>
      <dgm:spPr/>
      <dgm:t>
        <a:bodyPr/>
        <a:lstStyle/>
        <a:p>
          <a:endParaRPr lang="en-US"/>
        </a:p>
      </dgm:t>
    </dgm:pt>
    <dgm:pt modelId="{7BE30F01-FF1D-49A0-AE70-527DFCC5700E}" type="pres">
      <dgm:prSet presAssocID="{51C6CD39-0E1F-4A98-A8DE-20B568DE802A}" presName="rootConnector" presStyleLbl="node1" presStyleIdx="1" presStyleCnt="3"/>
      <dgm:spPr/>
      <dgm:t>
        <a:bodyPr/>
        <a:lstStyle/>
        <a:p>
          <a:endParaRPr lang="en-US"/>
        </a:p>
      </dgm:t>
    </dgm:pt>
    <dgm:pt modelId="{CC8F4483-0D40-482D-B1F5-915422018926}" type="pres">
      <dgm:prSet presAssocID="{51C6CD39-0E1F-4A98-A8DE-20B568DE802A}" presName="childShape" presStyleCnt="0"/>
      <dgm:spPr/>
      <dgm:t>
        <a:bodyPr/>
        <a:lstStyle/>
        <a:p>
          <a:endParaRPr lang="en-US"/>
        </a:p>
      </dgm:t>
    </dgm:pt>
    <dgm:pt modelId="{43E7035E-7754-4478-844F-5433716B4BEA}" type="pres">
      <dgm:prSet presAssocID="{63CBF026-91D7-4467-BFBF-F2C45AFC6F57}" presName="root" presStyleCnt="0"/>
      <dgm:spPr/>
      <dgm:t>
        <a:bodyPr/>
        <a:lstStyle/>
        <a:p>
          <a:endParaRPr lang="en-US"/>
        </a:p>
      </dgm:t>
    </dgm:pt>
    <dgm:pt modelId="{6C52C464-9BD0-416B-9E68-7BEA223004DA}" type="pres">
      <dgm:prSet presAssocID="{63CBF026-91D7-4467-BFBF-F2C45AFC6F57}" presName="rootComposite" presStyleCnt="0"/>
      <dgm:spPr/>
      <dgm:t>
        <a:bodyPr/>
        <a:lstStyle/>
        <a:p>
          <a:endParaRPr lang="en-US"/>
        </a:p>
      </dgm:t>
    </dgm:pt>
    <dgm:pt modelId="{F17CFA4B-76C8-46CD-9352-B259208283A4}" type="pres">
      <dgm:prSet presAssocID="{63CBF026-91D7-4467-BFBF-F2C45AFC6F57}" presName="rootText" presStyleLbl="node1" presStyleIdx="2" presStyleCnt="3" custLinFactNeighborX="-3868" custLinFactNeighborY="-13993"/>
      <dgm:spPr/>
      <dgm:t>
        <a:bodyPr/>
        <a:lstStyle/>
        <a:p>
          <a:endParaRPr lang="en-US"/>
        </a:p>
      </dgm:t>
    </dgm:pt>
    <dgm:pt modelId="{B613DF81-5ED5-410E-ADA9-3F3DA816F590}" type="pres">
      <dgm:prSet presAssocID="{63CBF026-91D7-4467-BFBF-F2C45AFC6F57}" presName="rootConnector" presStyleLbl="node1" presStyleIdx="2" presStyleCnt="3"/>
      <dgm:spPr/>
      <dgm:t>
        <a:bodyPr/>
        <a:lstStyle/>
        <a:p>
          <a:endParaRPr lang="en-US"/>
        </a:p>
      </dgm:t>
    </dgm:pt>
    <dgm:pt modelId="{FB242D63-4621-4BD8-BD8A-F4A94F1CA5CA}" type="pres">
      <dgm:prSet presAssocID="{63CBF026-91D7-4467-BFBF-F2C45AFC6F57}" presName="childShape" presStyleCnt="0"/>
      <dgm:spPr/>
      <dgm:t>
        <a:bodyPr/>
        <a:lstStyle/>
        <a:p>
          <a:endParaRPr lang="en-US"/>
        </a:p>
      </dgm:t>
    </dgm:pt>
  </dgm:ptLst>
  <dgm:cxnLst>
    <dgm:cxn modelId="{67D8CF49-DF33-4BCC-BDBF-85C99BB65DD8}" type="presOf" srcId="{9DB1615A-949D-4AF3-9A18-9F3238785DF9}" destId="{4880B400-3E5D-421B-B658-261F51747FCE}" srcOrd="0" destOrd="0" presId="urn:microsoft.com/office/officeart/2005/8/layout/hierarchy3"/>
    <dgm:cxn modelId="{6E265655-8B03-41CD-8CEF-25DFD1EEA9A3}" type="presOf" srcId="{9DB1615A-949D-4AF3-9A18-9F3238785DF9}" destId="{0CBA092B-042B-4BD3-93A0-CC854CD09D3D}" srcOrd="1" destOrd="0" presId="urn:microsoft.com/office/officeart/2005/8/layout/hierarchy3"/>
    <dgm:cxn modelId="{BAA8A9D3-D6CA-4E78-B981-393020F2B641}" type="presOf" srcId="{51C6CD39-0E1F-4A98-A8DE-20B568DE802A}" destId="{7BE30F01-FF1D-49A0-AE70-527DFCC5700E}" srcOrd="1" destOrd="0" presId="urn:microsoft.com/office/officeart/2005/8/layout/hierarchy3"/>
    <dgm:cxn modelId="{6E49F996-5A9B-4A5E-9438-8718FF264D57}" type="presOf" srcId="{63CBF026-91D7-4467-BFBF-F2C45AFC6F57}" destId="{F17CFA4B-76C8-46CD-9352-B259208283A4}" srcOrd="0" destOrd="0" presId="urn:microsoft.com/office/officeart/2005/8/layout/hierarchy3"/>
    <dgm:cxn modelId="{BA4168A5-B3E0-44DF-8F83-4FBF74052B72}" type="presOf" srcId="{51C6CD39-0E1F-4A98-A8DE-20B568DE802A}" destId="{DEA1E019-7F83-49A2-8BBC-D4C06AE4C42C}" srcOrd="0" destOrd="0" presId="urn:microsoft.com/office/officeart/2005/8/layout/hierarchy3"/>
    <dgm:cxn modelId="{38A46D1D-521D-4D90-BCE7-1700F6AA533B}" type="presOf" srcId="{63CBF026-91D7-4467-BFBF-F2C45AFC6F57}" destId="{B613DF81-5ED5-410E-ADA9-3F3DA816F590}" srcOrd="1" destOrd="0" presId="urn:microsoft.com/office/officeart/2005/8/layout/hierarchy3"/>
    <dgm:cxn modelId="{F445B378-48CD-4622-82C2-74454329CD61}" srcId="{8ADE8204-A20D-4BE2-8BEC-879C101C7950}" destId="{9DB1615A-949D-4AF3-9A18-9F3238785DF9}" srcOrd="0" destOrd="0" parTransId="{9A853B5A-0404-42E2-9776-54B29C6E0B53}" sibTransId="{07635E26-672E-4EE6-B724-E825F5BF6A69}"/>
    <dgm:cxn modelId="{DE53AE8D-4505-43D4-854D-B22B3322A2E6}" srcId="{8ADE8204-A20D-4BE2-8BEC-879C101C7950}" destId="{63CBF026-91D7-4467-BFBF-F2C45AFC6F57}" srcOrd="2" destOrd="0" parTransId="{913EEA2B-C2CE-4E8A-A493-7F70D072DBDD}" sibTransId="{589DC25A-E9EF-4E90-BA01-CE39E8315F69}"/>
    <dgm:cxn modelId="{17EE4D19-4088-4496-93E3-AFE336D1A695}" srcId="{8ADE8204-A20D-4BE2-8BEC-879C101C7950}" destId="{51C6CD39-0E1F-4A98-A8DE-20B568DE802A}" srcOrd="1" destOrd="0" parTransId="{E81C2660-E776-4797-8F24-01B22342006D}" sibTransId="{0C85E2F4-8818-4924-8ABE-7F2E4B8D449D}"/>
    <dgm:cxn modelId="{893FAB14-BFE4-4B3E-8F84-97FAB469216C}" type="presOf" srcId="{8ADE8204-A20D-4BE2-8BEC-879C101C7950}" destId="{46EE27A8-106A-4460-B0A6-3A13501B38FA}" srcOrd="0" destOrd="0" presId="urn:microsoft.com/office/officeart/2005/8/layout/hierarchy3"/>
    <dgm:cxn modelId="{B73B8A90-1DD2-4331-AB68-1C0F8BD19CAC}" type="presParOf" srcId="{46EE27A8-106A-4460-B0A6-3A13501B38FA}" destId="{7D9ABAAD-206B-4F78-A61F-9883DDAEE4C0}" srcOrd="0" destOrd="0" presId="urn:microsoft.com/office/officeart/2005/8/layout/hierarchy3"/>
    <dgm:cxn modelId="{5A49B442-D036-4965-ABDF-F96689675167}" type="presParOf" srcId="{7D9ABAAD-206B-4F78-A61F-9883DDAEE4C0}" destId="{9BFFA863-D7E8-423A-BD8D-86BBED122543}" srcOrd="0" destOrd="0" presId="urn:microsoft.com/office/officeart/2005/8/layout/hierarchy3"/>
    <dgm:cxn modelId="{40A33A1E-7681-422B-B1D8-41795F297DDD}" type="presParOf" srcId="{9BFFA863-D7E8-423A-BD8D-86BBED122543}" destId="{4880B400-3E5D-421B-B658-261F51747FCE}" srcOrd="0" destOrd="0" presId="urn:microsoft.com/office/officeart/2005/8/layout/hierarchy3"/>
    <dgm:cxn modelId="{DAABE9A3-E702-426A-9504-F2F2BF5F0B9B}" type="presParOf" srcId="{9BFFA863-D7E8-423A-BD8D-86BBED122543}" destId="{0CBA092B-042B-4BD3-93A0-CC854CD09D3D}" srcOrd="1" destOrd="0" presId="urn:microsoft.com/office/officeart/2005/8/layout/hierarchy3"/>
    <dgm:cxn modelId="{4D88D924-43E6-49D8-A4FC-8455C8605283}" type="presParOf" srcId="{7D9ABAAD-206B-4F78-A61F-9883DDAEE4C0}" destId="{8292DE6A-19D9-4C52-AE2D-7BED9A9F20EA}" srcOrd="1" destOrd="0" presId="urn:microsoft.com/office/officeart/2005/8/layout/hierarchy3"/>
    <dgm:cxn modelId="{CA46EEA9-C3AE-4EF1-BFD2-EEF34168B0F8}" type="presParOf" srcId="{46EE27A8-106A-4460-B0A6-3A13501B38FA}" destId="{11975A37-4F6C-442C-8AA2-261290375F35}" srcOrd="1" destOrd="0" presId="urn:microsoft.com/office/officeart/2005/8/layout/hierarchy3"/>
    <dgm:cxn modelId="{927F0C5C-E355-430D-A14E-9984687E17AB}" type="presParOf" srcId="{11975A37-4F6C-442C-8AA2-261290375F35}" destId="{D81862F7-5837-4D4E-959B-C12AE227E242}" srcOrd="0" destOrd="0" presId="urn:microsoft.com/office/officeart/2005/8/layout/hierarchy3"/>
    <dgm:cxn modelId="{4931F9AE-200F-4739-AA8B-C759C234802E}" type="presParOf" srcId="{D81862F7-5837-4D4E-959B-C12AE227E242}" destId="{DEA1E019-7F83-49A2-8BBC-D4C06AE4C42C}" srcOrd="0" destOrd="0" presId="urn:microsoft.com/office/officeart/2005/8/layout/hierarchy3"/>
    <dgm:cxn modelId="{E45DE27B-E6BE-4FB7-A72C-F5550DF14F54}" type="presParOf" srcId="{D81862F7-5837-4D4E-959B-C12AE227E242}" destId="{7BE30F01-FF1D-49A0-AE70-527DFCC5700E}" srcOrd="1" destOrd="0" presId="urn:microsoft.com/office/officeart/2005/8/layout/hierarchy3"/>
    <dgm:cxn modelId="{82B587DD-7B3F-4464-A467-A3818571DB0E}" type="presParOf" srcId="{11975A37-4F6C-442C-8AA2-261290375F35}" destId="{CC8F4483-0D40-482D-B1F5-915422018926}" srcOrd="1" destOrd="0" presId="urn:microsoft.com/office/officeart/2005/8/layout/hierarchy3"/>
    <dgm:cxn modelId="{FF2F3B81-7292-41B7-B321-70F05C4578D7}" type="presParOf" srcId="{46EE27A8-106A-4460-B0A6-3A13501B38FA}" destId="{43E7035E-7754-4478-844F-5433716B4BEA}" srcOrd="2" destOrd="0" presId="urn:microsoft.com/office/officeart/2005/8/layout/hierarchy3"/>
    <dgm:cxn modelId="{4F1B846E-CD12-42AC-B06A-4E2E1BDFA06D}" type="presParOf" srcId="{43E7035E-7754-4478-844F-5433716B4BEA}" destId="{6C52C464-9BD0-416B-9E68-7BEA223004DA}" srcOrd="0" destOrd="0" presId="urn:microsoft.com/office/officeart/2005/8/layout/hierarchy3"/>
    <dgm:cxn modelId="{8248BD7F-5D7C-4EFF-83C9-33E3C41643A6}" type="presParOf" srcId="{6C52C464-9BD0-416B-9E68-7BEA223004DA}" destId="{F17CFA4B-76C8-46CD-9352-B259208283A4}" srcOrd="0" destOrd="0" presId="urn:microsoft.com/office/officeart/2005/8/layout/hierarchy3"/>
    <dgm:cxn modelId="{3ECAA2DE-6A3D-4185-8201-143CEF19C13B}" type="presParOf" srcId="{6C52C464-9BD0-416B-9E68-7BEA223004DA}" destId="{B613DF81-5ED5-410E-ADA9-3F3DA816F590}" srcOrd="1" destOrd="0" presId="urn:microsoft.com/office/officeart/2005/8/layout/hierarchy3"/>
    <dgm:cxn modelId="{FA24953C-5026-40FB-8452-E1FC05C65EA7}" type="presParOf" srcId="{43E7035E-7754-4478-844F-5433716B4BEA}" destId="{FB242D63-4621-4BD8-BD8A-F4A94F1CA5CA}"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AAA04E-E521-4EB7-A371-7CDBA3B607A8}"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A05506A6-0A31-4F63-8BDB-4DA83C154CFD}">
      <dgm:prSet phldrT="[Text]" custT="1"/>
      <dgm:spPr/>
      <dgm:t>
        <a:bodyPr/>
        <a:lstStyle/>
        <a:p>
          <a:pPr algn="l"/>
          <a:r>
            <a:rPr lang="en-US" sz="1200" dirty="0" smtClean="0"/>
            <a:t>#1</a:t>
          </a:r>
          <a:endParaRPr lang="en-US" sz="1200" dirty="0"/>
        </a:p>
      </dgm:t>
    </dgm:pt>
    <dgm:pt modelId="{23A45BF5-6EE0-4352-AA60-51BF223A58CB}" type="parTrans" cxnId="{6557B92E-D4E8-4D9B-B62A-54D4007B6503}">
      <dgm:prSet/>
      <dgm:spPr/>
      <dgm:t>
        <a:bodyPr/>
        <a:lstStyle/>
        <a:p>
          <a:endParaRPr lang="en-US"/>
        </a:p>
      </dgm:t>
    </dgm:pt>
    <dgm:pt modelId="{F88D2C0E-285A-4B31-BC24-3F35BF2C17EC}" type="sibTrans" cxnId="{6557B92E-D4E8-4D9B-B62A-54D4007B6503}">
      <dgm:prSet/>
      <dgm:spPr/>
      <dgm:t>
        <a:bodyPr/>
        <a:lstStyle/>
        <a:p>
          <a:endParaRPr lang="en-US"/>
        </a:p>
      </dgm:t>
    </dgm:pt>
    <dgm:pt modelId="{85D593C6-EAD7-4739-AD15-69EB57BF7B7A}">
      <dgm:prSet phldrT="[Text]" custT="1"/>
      <dgm:spPr/>
      <dgm:t>
        <a:bodyPr/>
        <a:lstStyle/>
        <a:p>
          <a:pPr algn="l"/>
          <a:r>
            <a:rPr lang="en-US" sz="1200" dirty="0" smtClean="0"/>
            <a:t>#2</a:t>
          </a:r>
          <a:endParaRPr lang="en-US" sz="1200" dirty="0"/>
        </a:p>
      </dgm:t>
    </dgm:pt>
    <dgm:pt modelId="{50EA87C4-2984-4C46-A9D8-3E4864A137FB}" type="parTrans" cxnId="{0E14E52F-427F-43FE-A700-A085EEBC261A}">
      <dgm:prSet/>
      <dgm:spPr/>
      <dgm:t>
        <a:bodyPr/>
        <a:lstStyle/>
        <a:p>
          <a:endParaRPr lang="en-US"/>
        </a:p>
      </dgm:t>
    </dgm:pt>
    <dgm:pt modelId="{0DFD5B53-840A-4981-9F3B-CA7EB34B0188}" type="sibTrans" cxnId="{0E14E52F-427F-43FE-A700-A085EEBC261A}">
      <dgm:prSet/>
      <dgm:spPr/>
      <dgm:t>
        <a:bodyPr/>
        <a:lstStyle/>
        <a:p>
          <a:endParaRPr lang="en-US"/>
        </a:p>
      </dgm:t>
    </dgm:pt>
    <dgm:pt modelId="{F1A1C71B-630E-4606-B48D-8D8F645835CA}">
      <dgm:prSet phldrT="[Text]" custT="1"/>
      <dgm:spPr/>
      <dgm:t>
        <a:bodyPr/>
        <a:lstStyle/>
        <a:p>
          <a:pPr algn="l"/>
          <a:r>
            <a:rPr lang="en-US" sz="1200" dirty="0" smtClean="0"/>
            <a:t>#3</a:t>
          </a:r>
          <a:endParaRPr lang="en-US" sz="1200" dirty="0"/>
        </a:p>
      </dgm:t>
    </dgm:pt>
    <dgm:pt modelId="{6E425AF8-7FDD-4E20-92D8-CDFAC65294C8}" type="parTrans" cxnId="{2B468323-EC3C-45D8-BC43-DE9EC963A135}">
      <dgm:prSet/>
      <dgm:spPr/>
      <dgm:t>
        <a:bodyPr/>
        <a:lstStyle/>
        <a:p>
          <a:endParaRPr lang="en-US"/>
        </a:p>
      </dgm:t>
    </dgm:pt>
    <dgm:pt modelId="{E41BA8A2-7D64-4A16-B1AF-40B4CCD19D89}" type="sibTrans" cxnId="{2B468323-EC3C-45D8-BC43-DE9EC963A135}">
      <dgm:prSet/>
      <dgm:spPr/>
      <dgm:t>
        <a:bodyPr/>
        <a:lstStyle/>
        <a:p>
          <a:endParaRPr lang="en-US"/>
        </a:p>
      </dgm:t>
    </dgm:pt>
    <dgm:pt modelId="{0C5BCB64-703B-438F-9284-375481016B86}">
      <dgm:prSet phldrT="[Text]" custT="1"/>
      <dgm:spPr/>
      <dgm:t>
        <a:bodyPr/>
        <a:lstStyle/>
        <a:p>
          <a:pPr algn="l"/>
          <a:r>
            <a:rPr lang="en-US" sz="1200" dirty="0" smtClean="0"/>
            <a:t>#4</a:t>
          </a:r>
          <a:endParaRPr lang="en-US" sz="1200" dirty="0"/>
        </a:p>
      </dgm:t>
    </dgm:pt>
    <dgm:pt modelId="{073D03C3-968A-4D81-923A-67C4923CD2E5}" type="parTrans" cxnId="{EE51A504-6490-4854-8E08-36FF2128AC82}">
      <dgm:prSet/>
      <dgm:spPr/>
      <dgm:t>
        <a:bodyPr/>
        <a:lstStyle/>
        <a:p>
          <a:endParaRPr lang="en-US"/>
        </a:p>
      </dgm:t>
    </dgm:pt>
    <dgm:pt modelId="{5A9A973D-A8D3-4CA8-958A-8CE50A4040A9}" type="sibTrans" cxnId="{EE51A504-6490-4854-8E08-36FF2128AC82}">
      <dgm:prSet/>
      <dgm:spPr/>
      <dgm:t>
        <a:bodyPr/>
        <a:lstStyle/>
        <a:p>
          <a:endParaRPr lang="en-US"/>
        </a:p>
      </dgm:t>
    </dgm:pt>
    <dgm:pt modelId="{8742AD08-D6ED-4EC3-A5B3-EB48EE080236}">
      <dgm:prSet phldrT="[Text]" custT="1"/>
      <dgm:spPr/>
      <dgm:t>
        <a:bodyPr/>
        <a:lstStyle/>
        <a:p>
          <a:pPr algn="l"/>
          <a:r>
            <a:rPr lang="en-US" sz="1200" dirty="0" smtClean="0"/>
            <a:t>#5</a:t>
          </a:r>
          <a:endParaRPr lang="en-US" sz="1200" dirty="0"/>
        </a:p>
      </dgm:t>
    </dgm:pt>
    <dgm:pt modelId="{A9435978-8C66-439C-9886-8BA96B1B1255}" type="parTrans" cxnId="{78F6EF47-50D0-4B6C-8AD8-CC7806C0A903}">
      <dgm:prSet/>
      <dgm:spPr/>
      <dgm:t>
        <a:bodyPr/>
        <a:lstStyle/>
        <a:p>
          <a:endParaRPr lang="en-US"/>
        </a:p>
      </dgm:t>
    </dgm:pt>
    <dgm:pt modelId="{DB300AB2-FAE0-4587-861B-22CD8A98E63C}" type="sibTrans" cxnId="{78F6EF47-50D0-4B6C-8AD8-CC7806C0A903}">
      <dgm:prSet/>
      <dgm:spPr/>
      <dgm:t>
        <a:bodyPr/>
        <a:lstStyle/>
        <a:p>
          <a:endParaRPr lang="en-US"/>
        </a:p>
      </dgm:t>
    </dgm:pt>
    <dgm:pt modelId="{71FD9C57-7D84-4A53-829E-AAFC8EF4AD43}">
      <dgm:prSet phldrT="[Text]" custT="1"/>
      <dgm:spPr/>
      <dgm:t>
        <a:bodyPr/>
        <a:lstStyle/>
        <a:p>
          <a:pPr algn="l"/>
          <a:r>
            <a:rPr lang="en-US" sz="1200" dirty="0" smtClean="0"/>
            <a:t>#6</a:t>
          </a:r>
          <a:endParaRPr lang="en-US" sz="1200" dirty="0"/>
        </a:p>
      </dgm:t>
    </dgm:pt>
    <dgm:pt modelId="{80F5B7DB-3A1F-4312-B4E4-B0788EDD67F7}" type="parTrans" cxnId="{DAE1F5BA-D98D-4B27-A94B-86F65133534B}">
      <dgm:prSet/>
      <dgm:spPr/>
      <dgm:t>
        <a:bodyPr/>
        <a:lstStyle/>
        <a:p>
          <a:endParaRPr lang="en-US"/>
        </a:p>
      </dgm:t>
    </dgm:pt>
    <dgm:pt modelId="{BF062F2C-7EF8-4B4F-BC73-3EC4B0508134}" type="sibTrans" cxnId="{DAE1F5BA-D98D-4B27-A94B-86F65133534B}">
      <dgm:prSet/>
      <dgm:spPr/>
      <dgm:t>
        <a:bodyPr/>
        <a:lstStyle/>
        <a:p>
          <a:endParaRPr lang="en-US"/>
        </a:p>
      </dgm:t>
    </dgm:pt>
    <dgm:pt modelId="{0DF8987C-7F12-414D-AEF6-150C6D0B4960}">
      <dgm:prSet phldrT="[Text]" custT="1"/>
      <dgm:spPr/>
      <dgm:t>
        <a:bodyPr/>
        <a:lstStyle/>
        <a:p>
          <a:pPr algn="l"/>
          <a:r>
            <a:rPr lang="en-US" sz="1200" dirty="0" smtClean="0"/>
            <a:t>#7</a:t>
          </a:r>
          <a:endParaRPr lang="en-US" sz="1200" dirty="0"/>
        </a:p>
      </dgm:t>
    </dgm:pt>
    <dgm:pt modelId="{C5137505-DEA7-4AD2-8DD9-BD72899E9709}" type="parTrans" cxnId="{1B79B29D-D8C3-4305-81B1-6D86F7CCD9D7}">
      <dgm:prSet/>
      <dgm:spPr/>
      <dgm:t>
        <a:bodyPr/>
        <a:lstStyle/>
        <a:p>
          <a:endParaRPr lang="en-US"/>
        </a:p>
      </dgm:t>
    </dgm:pt>
    <dgm:pt modelId="{A467AB87-02A2-48F8-B322-6B340301F492}" type="sibTrans" cxnId="{1B79B29D-D8C3-4305-81B1-6D86F7CCD9D7}">
      <dgm:prSet/>
      <dgm:spPr/>
      <dgm:t>
        <a:bodyPr/>
        <a:lstStyle/>
        <a:p>
          <a:endParaRPr lang="en-US"/>
        </a:p>
      </dgm:t>
    </dgm:pt>
    <dgm:pt modelId="{7D65A7EC-0871-4EF4-8982-E85CF814BD97}">
      <dgm:prSet phldrT="[Text]" custT="1"/>
      <dgm:spPr/>
      <dgm:t>
        <a:bodyPr/>
        <a:lstStyle/>
        <a:p>
          <a:pPr algn="l"/>
          <a:r>
            <a:rPr lang="en-US" sz="1200" dirty="0" smtClean="0"/>
            <a:t>#8</a:t>
          </a:r>
          <a:endParaRPr lang="en-US" sz="1200" dirty="0"/>
        </a:p>
      </dgm:t>
    </dgm:pt>
    <dgm:pt modelId="{666BDA39-A17F-4F03-A0D2-78C839C39DA8}" type="parTrans" cxnId="{73976206-460B-4AAE-B8CB-CAEE551979F0}">
      <dgm:prSet/>
      <dgm:spPr/>
      <dgm:t>
        <a:bodyPr/>
        <a:lstStyle/>
        <a:p>
          <a:endParaRPr lang="en-US"/>
        </a:p>
      </dgm:t>
    </dgm:pt>
    <dgm:pt modelId="{500DCB1C-8D90-4E1E-9D0C-93D514E48F73}" type="sibTrans" cxnId="{73976206-460B-4AAE-B8CB-CAEE551979F0}">
      <dgm:prSet/>
      <dgm:spPr/>
      <dgm:t>
        <a:bodyPr/>
        <a:lstStyle/>
        <a:p>
          <a:endParaRPr lang="en-US"/>
        </a:p>
      </dgm:t>
    </dgm:pt>
    <dgm:pt modelId="{E51F0031-0475-449D-A540-8344946CCC8D}" type="pres">
      <dgm:prSet presAssocID="{81AAA04E-E521-4EB7-A371-7CDBA3B607A8}" presName="Name0" presStyleCnt="0">
        <dgm:presLayoutVars>
          <dgm:chMax/>
          <dgm:chPref/>
          <dgm:dir/>
        </dgm:presLayoutVars>
      </dgm:prSet>
      <dgm:spPr/>
    </dgm:pt>
    <dgm:pt modelId="{47B374FF-5FC5-4465-ACCC-4AD44290CF94}" type="pres">
      <dgm:prSet presAssocID="{A05506A6-0A31-4F63-8BDB-4DA83C154CFD}" presName="composite" presStyleCnt="0">
        <dgm:presLayoutVars>
          <dgm:chMax val="1"/>
          <dgm:chPref val="1"/>
        </dgm:presLayoutVars>
      </dgm:prSet>
      <dgm:spPr/>
    </dgm:pt>
    <dgm:pt modelId="{C4AF124A-1B49-403C-9335-FB79DC1507FF}" type="pres">
      <dgm:prSet presAssocID="{A05506A6-0A31-4F63-8BDB-4DA83C154CFD}" presName="Accent" presStyleLbl="trAlignAcc1" presStyleIdx="0" presStyleCnt="8">
        <dgm:presLayoutVars>
          <dgm:chMax val="0"/>
          <dgm:chPref val="0"/>
        </dgm:presLayoutVars>
      </dgm:prSet>
      <dgm:spPr/>
    </dgm:pt>
    <dgm:pt modelId="{C35D2B86-EAA9-46FC-8323-1FE7EA780CD5}" type="pres">
      <dgm:prSet presAssocID="{A05506A6-0A31-4F63-8BDB-4DA83C154CFD}" presName="Image" presStyleLbl="alignImgPlace1" presStyleIdx="0" presStyleCnt="8">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8000" b="-28000"/>
          </a:stretch>
        </a:blipFill>
      </dgm:spPr>
    </dgm:pt>
    <dgm:pt modelId="{C70FDAAC-4FE0-4564-97BD-BB7BECA73572}" type="pres">
      <dgm:prSet presAssocID="{A05506A6-0A31-4F63-8BDB-4DA83C154CFD}" presName="ChildComposite" presStyleCnt="0"/>
      <dgm:spPr/>
    </dgm:pt>
    <dgm:pt modelId="{7816576E-EC3B-400D-96DD-298BAFE11004}" type="pres">
      <dgm:prSet presAssocID="{A05506A6-0A31-4F63-8BDB-4DA83C154CFD}" presName="Child" presStyleLbl="node1" presStyleIdx="0" presStyleCnt="0">
        <dgm:presLayoutVars>
          <dgm:chMax val="0"/>
          <dgm:chPref val="0"/>
          <dgm:bulletEnabled val="1"/>
        </dgm:presLayoutVars>
      </dgm:prSet>
      <dgm:spPr/>
    </dgm:pt>
    <dgm:pt modelId="{C81BF479-8BF0-4993-9A54-037124D2BE17}" type="pres">
      <dgm:prSet presAssocID="{A05506A6-0A31-4F63-8BDB-4DA83C154CFD}" presName="Parent" presStyleLbl="revTx" presStyleIdx="0" presStyleCnt="8">
        <dgm:presLayoutVars>
          <dgm:chMax val="1"/>
          <dgm:chPref val="0"/>
          <dgm:bulletEnabled val="1"/>
        </dgm:presLayoutVars>
      </dgm:prSet>
      <dgm:spPr/>
      <dgm:t>
        <a:bodyPr/>
        <a:lstStyle/>
        <a:p>
          <a:endParaRPr lang="en-US"/>
        </a:p>
      </dgm:t>
    </dgm:pt>
    <dgm:pt modelId="{F9F668AA-105D-4BBB-B601-98B8EC73BD6F}" type="pres">
      <dgm:prSet presAssocID="{F88D2C0E-285A-4B31-BC24-3F35BF2C17EC}" presName="sibTrans" presStyleCnt="0"/>
      <dgm:spPr/>
    </dgm:pt>
    <dgm:pt modelId="{4896AE79-995B-4B28-BE10-5491E37EC972}" type="pres">
      <dgm:prSet presAssocID="{85D593C6-EAD7-4739-AD15-69EB57BF7B7A}" presName="composite" presStyleCnt="0">
        <dgm:presLayoutVars>
          <dgm:chMax val="1"/>
          <dgm:chPref val="1"/>
        </dgm:presLayoutVars>
      </dgm:prSet>
      <dgm:spPr/>
    </dgm:pt>
    <dgm:pt modelId="{34514CD0-73D2-4270-820A-55924CB247EC}" type="pres">
      <dgm:prSet presAssocID="{85D593C6-EAD7-4739-AD15-69EB57BF7B7A}" presName="Accent" presStyleLbl="trAlignAcc1" presStyleIdx="1" presStyleCnt="8">
        <dgm:presLayoutVars>
          <dgm:chMax val="0"/>
          <dgm:chPref val="0"/>
        </dgm:presLayoutVars>
      </dgm:prSet>
      <dgm:spPr/>
    </dgm:pt>
    <dgm:pt modelId="{521F12DC-D95C-48B7-BD33-DA90416B167A}" type="pres">
      <dgm:prSet presAssocID="{85D593C6-EAD7-4739-AD15-69EB57BF7B7A}" presName="Image" presStyleLbl="alignImgPlace1" presStyleIdx="1" presStyleCnt="8">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48FE288-DE19-4024-B3EE-5FC9128E752A}" type="pres">
      <dgm:prSet presAssocID="{85D593C6-EAD7-4739-AD15-69EB57BF7B7A}" presName="ChildComposite" presStyleCnt="0"/>
      <dgm:spPr/>
    </dgm:pt>
    <dgm:pt modelId="{733D70B6-1C8F-4831-9EE7-72AF6B41289D}" type="pres">
      <dgm:prSet presAssocID="{85D593C6-EAD7-4739-AD15-69EB57BF7B7A}" presName="Child" presStyleLbl="node1" presStyleIdx="0" presStyleCnt="0">
        <dgm:presLayoutVars>
          <dgm:chMax val="0"/>
          <dgm:chPref val="0"/>
          <dgm:bulletEnabled val="1"/>
        </dgm:presLayoutVars>
      </dgm:prSet>
      <dgm:spPr/>
    </dgm:pt>
    <dgm:pt modelId="{5CA2E4C0-11FC-4AE6-9920-DA91A871E634}" type="pres">
      <dgm:prSet presAssocID="{85D593C6-EAD7-4739-AD15-69EB57BF7B7A}" presName="Parent" presStyleLbl="revTx" presStyleIdx="1" presStyleCnt="8">
        <dgm:presLayoutVars>
          <dgm:chMax val="1"/>
          <dgm:chPref val="0"/>
          <dgm:bulletEnabled val="1"/>
        </dgm:presLayoutVars>
      </dgm:prSet>
      <dgm:spPr/>
      <dgm:t>
        <a:bodyPr/>
        <a:lstStyle/>
        <a:p>
          <a:endParaRPr lang="en-US"/>
        </a:p>
      </dgm:t>
    </dgm:pt>
    <dgm:pt modelId="{DBD08F80-F1EC-48B6-A01C-4CB9EE681E26}" type="pres">
      <dgm:prSet presAssocID="{0DFD5B53-840A-4981-9F3B-CA7EB34B0188}" presName="sibTrans" presStyleCnt="0"/>
      <dgm:spPr/>
    </dgm:pt>
    <dgm:pt modelId="{34F727F6-3B53-49D4-B27A-C301CA41613F}" type="pres">
      <dgm:prSet presAssocID="{F1A1C71B-630E-4606-B48D-8D8F645835CA}" presName="composite" presStyleCnt="0">
        <dgm:presLayoutVars>
          <dgm:chMax val="1"/>
          <dgm:chPref val="1"/>
        </dgm:presLayoutVars>
      </dgm:prSet>
      <dgm:spPr/>
    </dgm:pt>
    <dgm:pt modelId="{98B968DF-0532-445D-8C65-303C25D685B6}" type="pres">
      <dgm:prSet presAssocID="{F1A1C71B-630E-4606-B48D-8D8F645835CA}" presName="Accent" presStyleLbl="trAlignAcc1" presStyleIdx="2" presStyleCnt="8">
        <dgm:presLayoutVars>
          <dgm:chMax val="0"/>
          <dgm:chPref val="0"/>
        </dgm:presLayoutVars>
      </dgm:prSet>
      <dgm:spPr/>
    </dgm:pt>
    <dgm:pt modelId="{31534DD7-C105-4FB4-B839-FEDCB58D21F7}" type="pres">
      <dgm:prSet presAssocID="{F1A1C71B-630E-4606-B48D-8D8F645835CA}" presName="Image" presStyleLbl="alignImgPlace1" presStyleIdx="2" presStyleCnt="8">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2A5A6BBB-AD28-46AE-AEE2-24845EB71A96}" type="pres">
      <dgm:prSet presAssocID="{F1A1C71B-630E-4606-B48D-8D8F645835CA}" presName="ChildComposite" presStyleCnt="0"/>
      <dgm:spPr/>
    </dgm:pt>
    <dgm:pt modelId="{A2EBDB1D-700C-4D07-9445-CD9E2190DD02}" type="pres">
      <dgm:prSet presAssocID="{F1A1C71B-630E-4606-B48D-8D8F645835CA}" presName="Child" presStyleLbl="node1" presStyleIdx="0" presStyleCnt="0">
        <dgm:presLayoutVars>
          <dgm:chMax val="0"/>
          <dgm:chPref val="0"/>
          <dgm:bulletEnabled val="1"/>
        </dgm:presLayoutVars>
      </dgm:prSet>
      <dgm:spPr/>
    </dgm:pt>
    <dgm:pt modelId="{7CBEEF5B-BE36-4A34-BD50-C9D19D622D9A}" type="pres">
      <dgm:prSet presAssocID="{F1A1C71B-630E-4606-B48D-8D8F645835CA}" presName="Parent" presStyleLbl="revTx" presStyleIdx="2" presStyleCnt="8">
        <dgm:presLayoutVars>
          <dgm:chMax val="1"/>
          <dgm:chPref val="0"/>
          <dgm:bulletEnabled val="1"/>
        </dgm:presLayoutVars>
      </dgm:prSet>
      <dgm:spPr/>
      <dgm:t>
        <a:bodyPr/>
        <a:lstStyle/>
        <a:p>
          <a:endParaRPr lang="en-US"/>
        </a:p>
      </dgm:t>
    </dgm:pt>
    <dgm:pt modelId="{5569271B-6696-4541-A610-DB0A98966327}" type="pres">
      <dgm:prSet presAssocID="{E41BA8A2-7D64-4A16-B1AF-40B4CCD19D89}" presName="sibTrans" presStyleCnt="0"/>
      <dgm:spPr/>
    </dgm:pt>
    <dgm:pt modelId="{1825392F-BEB6-4CF3-9BF6-7393713F6874}" type="pres">
      <dgm:prSet presAssocID="{0C5BCB64-703B-438F-9284-375481016B86}" presName="composite" presStyleCnt="0">
        <dgm:presLayoutVars>
          <dgm:chMax val="1"/>
          <dgm:chPref val="1"/>
        </dgm:presLayoutVars>
      </dgm:prSet>
      <dgm:spPr/>
    </dgm:pt>
    <dgm:pt modelId="{328D5E69-4802-4CA4-868A-E2D2BB45FAC2}" type="pres">
      <dgm:prSet presAssocID="{0C5BCB64-703B-438F-9284-375481016B86}" presName="Accent" presStyleLbl="trAlignAcc1" presStyleIdx="3" presStyleCnt="8">
        <dgm:presLayoutVars>
          <dgm:chMax val="0"/>
          <dgm:chPref val="0"/>
        </dgm:presLayoutVars>
      </dgm:prSet>
      <dgm:spPr/>
    </dgm:pt>
    <dgm:pt modelId="{3CAC1965-815F-47A7-A5C7-95088DB8DFAC}" type="pres">
      <dgm:prSet presAssocID="{0C5BCB64-703B-438F-9284-375481016B86}" presName="Image" presStyleLbl="alignImgPlace1" presStyleIdx="3" presStyleCnt="8">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pt>
    <dgm:pt modelId="{53276762-D1B0-45E2-B466-51613831F005}" type="pres">
      <dgm:prSet presAssocID="{0C5BCB64-703B-438F-9284-375481016B86}" presName="ChildComposite" presStyleCnt="0"/>
      <dgm:spPr/>
    </dgm:pt>
    <dgm:pt modelId="{A3AD765C-4D87-4E0D-86F0-422568E179F4}" type="pres">
      <dgm:prSet presAssocID="{0C5BCB64-703B-438F-9284-375481016B86}" presName="Child" presStyleLbl="node1" presStyleIdx="0" presStyleCnt="0">
        <dgm:presLayoutVars>
          <dgm:chMax val="0"/>
          <dgm:chPref val="0"/>
          <dgm:bulletEnabled val="1"/>
        </dgm:presLayoutVars>
      </dgm:prSet>
      <dgm:spPr/>
    </dgm:pt>
    <dgm:pt modelId="{20F02108-5FE8-4CED-8706-5811FBC11DA4}" type="pres">
      <dgm:prSet presAssocID="{0C5BCB64-703B-438F-9284-375481016B86}" presName="Parent" presStyleLbl="revTx" presStyleIdx="3" presStyleCnt="8">
        <dgm:presLayoutVars>
          <dgm:chMax val="1"/>
          <dgm:chPref val="0"/>
          <dgm:bulletEnabled val="1"/>
        </dgm:presLayoutVars>
      </dgm:prSet>
      <dgm:spPr/>
      <dgm:t>
        <a:bodyPr/>
        <a:lstStyle/>
        <a:p>
          <a:endParaRPr lang="en-US"/>
        </a:p>
      </dgm:t>
    </dgm:pt>
    <dgm:pt modelId="{7B7269D7-1D8E-4BE8-9294-BCE3482E5B7A}" type="pres">
      <dgm:prSet presAssocID="{5A9A973D-A8D3-4CA8-958A-8CE50A4040A9}" presName="sibTrans" presStyleCnt="0"/>
      <dgm:spPr/>
    </dgm:pt>
    <dgm:pt modelId="{25216C08-B5B2-4F73-9CB6-DBEB1916DF11}" type="pres">
      <dgm:prSet presAssocID="{8742AD08-D6ED-4EC3-A5B3-EB48EE080236}" presName="composite" presStyleCnt="0">
        <dgm:presLayoutVars>
          <dgm:chMax val="1"/>
          <dgm:chPref val="1"/>
        </dgm:presLayoutVars>
      </dgm:prSet>
      <dgm:spPr/>
    </dgm:pt>
    <dgm:pt modelId="{EB660E56-A188-48AD-A739-6FE1051E9629}" type="pres">
      <dgm:prSet presAssocID="{8742AD08-D6ED-4EC3-A5B3-EB48EE080236}" presName="Accent" presStyleLbl="trAlignAcc1" presStyleIdx="4" presStyleCnt="8">
        <dgm:presLayoutVars>
          <dgm:chMax val="0"/>
          <dgm:chPref val="0"/>
        </dgm:presLayoutVars>
      </dgm:prSet>
      <dgm:spPr/>
    </dgm:pt>
    <dgm:pt modelId="{C082D62B-10C8-498D-B715-2B61646B97D2}" type="pres">
      <dgm:prSet presAssocID="{8742AD08-D6ED-4EC3-A5B3-EB48EE080236}" presName="Image" presStyleLbl="alignImgPlace1" presStyleIdx="4" presStyleCnt="8">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468EE870-AA9B-437F-A5E8-2E3875498A15}" type="pres">
      <dgm:prSet presAssocID="{8742AD08-D6ED-4EC3-A5B3-EB48EE080236}" presName="ChildComposite" presStyleCnt="0"/>
      <dgm:spPr/>
    </dgm:pt>
    <dgm:pt modelId="{FB801702-2058-429A-A984-4053B525EDC3}" type="pres">
      <dgm:prSet presAssocID="{8742AD08-D6ED-4EC3-A5B3-EB48EE080236}" presName="Child" presStyleLbl="node1" presStyleIdx="0" presStyleCnt="0">
        <dgm:presLayoutVars>
          <dgm:chMax val="0"/>
          <dgm:chPref val="0"/>
          <dgm:bulletEnabled val="1"/>
        </dgm:presLayoutVars>
      </dgm:prSet>
      <dgm:spPr/>
    </dgm:pt>
    <dgm:pt modelId="{1C1F51A4-BDD7-4490-8C05-F8BCAB6DAFD3}" type="pres">
      <dgm:prSet presAssocID="{8742AD08-D6ED-4EC3-A5B3-EB48EE080236}" presName="Parent" presStyleLbl="revTx" presStyleIdx="4" presStyleCnt="8">
        <dgm:presLayoutVars>
          <dgm:chMax val="1"/>
          <dgm:chPref val="0"/>
          <dgm:bulletEnabled val="1"/>
        </dgm:presLayoutVars>
      </dgm:prSet>
      <dgm:spPr/>
      <dgm:t>
        <a:bodyPr/>
        <a:lstStyle/>
        <a:p>
          <a:endParaRPr lang="en-US"/>
        </a:p>
      </dgm:t>
    </dgm:pt>
    <dgm:pt modelId="{B96D878E-0163-4B7C-AB6F-0504ED0F27C4}" type="pres">
      <dgm:prSet presAssocID="{DB300AB2-FAE0-4587-861B-22CD8A98E63C}" presName="sibTrans" presStyleCnt="0"/>
      <dgm:spPr/>
    </dgm:pt>
    <dgm:pt modelId="{9918B90F-AB60-4586-8DC6-BC6D2DF06A24}" type="pres">
      <dgm:prSet presAssocID="{71FD9C57-7D84-4A53-829E-AAFC8EF4AD43}" presName="composite" presStyleCnt="0">
        <dgm:presLayoutVars>
          <dgm:chMax val="1"/>
          <dgm:chPref val="1"/>
        </dgm:presLayoutVars>
      </dgm:prSet>
      <dgm:spPr/>
    </dgm:pt>
    <dgm:pt modelId="{9C770C04-98C1-4147-B949-0238BC815590}" type="pres">
      <dgm:prSet presAssocID="{71FD9C57-7D84-4A53-829E-AAFC8EF4AD43}" presName="Accent" presStyleLbl="trAlignAcc1" presStyleIdx="5" presStyleCnt="8">
        <dgm:presLayoutVars>
          <dgm:chMax val="0"/>
          <dgm:chPref val="0"/>
        </dgm:presLayoutVars>
      </dgm:prSet>
      <dgm:spPr/>
    </dgm:pt>
    <dgm:pt modelId="{FEDF9C33-040D-41E7-8AEE-F8BEDA64F891}" type="pres">
      <dgm:prSet presAssocID="{71FD9C57-7D84-4A53-829E-AAFC8EF4AD43}" presName="Image" presStyleLbl="alignImgPlace1" presStyleIdx="5" presStyleCnt="8">
        <dgm:presLayoutVars>
          <dgm:chMax val="0"/>
          <dgm:chPref val="0"/>
        </dgm:presLayoutVars>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dgm:spPr>
    </dgm:pt>
    <dgm:pt modelId="{059E6CF5-5D6B-4C79-BB8F-9161C4A60E32}" type="pres">
      <dgm:prSet presAssocID="{71FD9C57-7D84-4A53-829E-AAFC8EF4AD43}" presName="ChildComposite" presStyleCnt="0"/>
      <dgm:spPr/>
    </dgm:pt>
    <dgm:pt modelId="{82C07DE3-523C-4C13-9259-C3EDA9A9895B}" type="pres">
      <dgm:prSet presAssocID="{71FD9C57-7D84-4A53-829E-AAFC8EF4AD43}" presName="Child" presStyleLbl="node1" presStyleIdx="0" presStyleCnt="0">
        <dgm:presLayoutVars>
          <dgm:chMax val="0"/>
          <dgm:chPref val="0"/>
          <dgm:bulletEnabled val="1"/>
        </dgm:presLayoutVars>
      </dgm:prSet>
      <dgm:spPr/>
    </dgm:pt>
    <dgm:pt modelId="{9E0C36EC-34C4-4472-A24F-1B5A2DA7A421}" type="pres">
      <dgm:prSet presAssocID="{71FD9C57-7D84-4A53-829E-AAFC8EF4AD43}" presName="Parent" presStyleLbl="revTx" presStyleIdx="5" presStyleCnt="8">
        <dgm:presLayoutVars>
          <dgm:chMax val="1"/>
          <dgm:chPref val="0"/>
          <dgm:bulletEnabled val="1"/>
        </dgm:presLayoutVars>
      </dgm:prSet>
      <dgm:spPr/>
      <dgm:t>
        <a:bodyPr/>
        <a:lstStyle/>
        <a:p>
          <a:endParaRPr lang="en-US"/>
        </a:p>
      </dgm:t>
    </dgm:pt>
    <dgm:pt modelId="{B79D07EB-7C65-486E-82B8-C14A05F9DA56}" type="pres">
      <dgm:prSet presAssocID="{BF062F2C-7EF8-4B4F-BC73-3EC4B0508134}" presName="sibTrans" presStyleCnt="0"/>
      <dgm:spPr/>
    </dgm:pt>
    <dgm:pt modelId="{8B3B950F-CB8B-4CA6-82E9-119DB65FEE0C}" type="pres">
      <dgm:prSet presAssocID="{0DF8987C-7F12-414D-AEF6-150C6D0B4960}" presName="composite" presStyleCnt="0">
        <dgm:presLayoutVars>
          <dgm:chMax val="1"/>
          <dgm:chPref val="1"/>
        </dgm:presLayoutVars>
      </dgm:prSet>
      <dgm:spPr/>
    </dgm:pt>
    <dgm:pt modelId="{74BF41CE-86D6-403C-BBB1-084B9883AB87}" type="pres">
      <dgm:prSet presAssocID="{0DF8987C-7F12-414D-AEF6-150C6D0B4960}" presName="Accent" presStyleLbl="trAlignAcc1" presStyleIdx="6" presStyleCnt="8">
        <dgm:presLayoutVars>
          <dgm:chMax val="0"/>
          <dgm:chPref val="0"/>
        </dgm:presLayoutVars>
      </dgm:prSet>
      <dgm:spPr/>
    </dgm:pt>
    <dgm:pt modelId="{CF3DBB6E-35CD-4F4D-B99E-E0FB9AF2D554}" type="pres">
      <dgm:prSet presAssocID="{0DF8987C-7F12-414D-AEF6-150C6D0B4960}" presName="Image" presStyleLbl="alignImgPlace1" presStyleIdx="6" presStyleCnt="8">
        <dgm:presLayoutVars>
          <dgm:chMax val="0"/>
          <dgm:chPref val="0"/>
        </dgm:presLayoutVars>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t="-29000" b="-29000"/>
          </a:stretch>
        </a:blipFill>
      </dgm:spPr>
    </dgm:pt>
    <dgm:pt modelId="{07452CA6-F8AD-4304-9534-FC7C9FEA279A}" type="pres">
      <dgm:prSet presAssocID="{0DF8987C-7F12-414D-AEF6-150C6D0B4960}" presName="ChildComposite" presStyleCnt="0"/>
      <dgm:spPr/>
    </dgm:pt>
    <dgm:pt modelId="{EFB91133-514C-4FC3-AE17-256FBBA26DAC}" type="pres">
      <dgm:prSet presAssocID="{0DF8987C-7F12-414D-AEF6-150C6D0B4960}" presName="Child" presStyleLbl="node1" presStyleIdx="0" presStyleCnt="0">
        <dgm:presLayoutVars>
          <dgm:chMax val="0"/>
          <dgm:chPref val="0"/>
          <dgm:bulletEnabled val="1"/>
        </dgm:presLayoutVars>
      </dgm:prSet>
      <dgm:spPr/>
    </dgm:pt>
    <dgm:pt modelId="{99B724F6-A7FF-4F36-8B8A-99DD03EA70BE}" type="pres">
      <dgm:prSet presAssocID="{0DF8987C-7F12-414D-AEF6-150C6D0B4960}" presName="Parent" presStyleLbl="revTx" presStyleIdx="6" presStyleCnt="8">
        <dgm:presLayoutVars>
          <dgm:chMax val="1"/>
          <dgm:chPref val="0"/>
          <dgm:bulletEnabled val="1"/>
        </dgm:presLayoutVars>
      </dgm:prSet>
      <dgm:spPr/>
      <dgm:t>
        <a:bodyPr/>
        <a:lstStyle/>
        <a:p>
          <a:endParaRPr lang="en-US"/>
        </a:p>
      </dgm:t>
    </dgm:pt>
    <dgm:pt modelId="{7CFB8917-82B3-47DD-9A02-52B44AC1B64B}" type="pres">
      <dgm:prSet presAssocID="{A467AB87-02A2-48F8-B322-6B340301F492}" presName="sibTrans" presStyleCnt="0"/>
      <dgm:spPr/>
    </dgm:pt>
    <dgm:pt modelId="{8AB4B745-4BE4-4DF6-BF76-21B4E6E41406}" type="pres">
      <dgm:prSet presAssocID="{7D65A7EC-0871-4EF4-8982-E85CF814BD97}" presName="composite" presStyleCnt="0">
        <dgm:presLayoutVars>
          <dgm:chMax val="1"/>
          <dgm:chPref val="1"/>
        </dgm:presLayoutVars>
      </dgm:prSet>
      <dgm:spPr/>
    </dgm:pt>
    <dgm:pt modelId="{EC95F313-3547-4977-AD22-A52A3679110D}" type="pres">
      <dgm:prSet presAssocID="{7D65A7EC-0871-4EF4-8982-E85CF814BD97}" presName="Accent" presStyleLbl="trAlignAcc1" presStyleIdx="7" presStyleCnt="8">
        <dgm:presLayoutVars>
          <dgm:chMax val="0"/>
          <dgm:chPref val="0"/>
        </dgm:presLayoutVars>
      </dgm:prSet>
      <dgm:spPr/>
    </dgm:pt>
    <dgm:pt modelId="{323EB570-B304-41D5-B4C5-D044FF4E0812}" type="pres">
      <dgm:prSet presAssocID="{7D65A7EC-0871-4EF4-8982-E85CF814BD97}" presName="Image" presStyleLbl="alignImgPlace1" presStyleIdx="7" presStyleCnt="8">
        <dgm:presLayoutVars>
          <dgm:chMax val="0"/>
          <dgm:chPref val="0"/>
        </dgm:presLayoutVars>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l="-14000" r="-14000"/>
          </a:stretch>
        </a:blipFill>
      </dgm:spPr>
    </dgm:pt>
    <dgm:pt modelId="{DE2FB751-80E4-4279-9F15-08D4FA228AB5}" type="pres">
      <dgm:prSet presAssocID="{7D65A7EC-0871-4EF4-8982-E85CF814BD97}" presName="ChildComposite" presStyleCnt="0"/>
      <dgm:spPr/>
    </dgm:pt>
    <dgm:pt modelId="{E0605E9F-95D4-4AB8-A992-8B72F2930DCD}" type="pres">
      <dgm:prSet presAssocID="{7D65A7EC-0871-4EF4-8982-E85CF814BD97}" presName="Child" presStyleLbl="node1" presStyleIdx="0" presStyleCnt="0">
        <dgm:presLayoutVars>
          <dgm:chMax val="0"/>
          <dgm:chPref val="0"/>
          <dgm:bulletEnabled val="1"/>
        </dgm:presLayoutVars>
      </dgm:prSet>
      <dgm:spPr/>
    </dgm:pt>
    <dgm:pt modelId="{C17B7524-F911-4B65-BE9B-B95735CCF377}" type="pres">
      <dgm:prSet presAssocID="{7D65A7EC-0871-4EF4-8982-E85CF814BD97}" presName="Parent" presStyleLbl="revTx" presStyleIdx="7" presStyleCnt="8">
        <dgm:presLayoutVars>
          <dgm:chMax val="1"/>
          <dgm:chPref val="0"/>
          <dgm:bulletEnabled val="1"/>
        </dgm:presLayoutVars>
      </dgm:prSet>
      <dgm:spPr/>
      <dgm:t>
        <a:bodyPr/>
        <a:lstStyle/>
        <a:p>
          <a:endParaRPr lang="en-US"/>
        </a:p>
      </dgm:t>
    </dgm:pt>
  </dgm:ptLst>
  <dgm:cxnLst>
    <dgm:cxn modelId="{5142ED3B-93F1-4F5E-8638-675896685FBE}" type="presOf" srcId="{F1A1C71B-630E-4606-B48D-8D8F645835CA}" destId="{7CBEEF5B-BE36-4A34-BD50-C9D19D622D9A}" srcOrd="0" destOrd="0" presId="urn:microsoft.com/office/officeart/2008/layout/CaptionedPictures"/>
    <dgm:cxn modelId="{6557B92E-D4E8-4D9B-B62A-54D4007B6503}" srcId="{81AAA04E-E521-4EB7-A371-7CDBA3B607A8}" destId="{A05506A6-0A31-4F63-8BDB-4DA83C154CFD}" srcOrd="0" destOrd="0" parTransId="{23A45BF5-6EE0-4352-AA60-51BF223A58CB}" sibTransId="{F88D2C0E-285A-4B31-BC24-3F35BF2C17EC}"/>
    <dgm:cxn modelId="{DAE1F5BA-D98D-4B27-A94B-86F65133534B}" srcId="{81AAA04E-E521-4EB7-A371-7CDBA3B607A8}" destId="{71FD9C57-7D84-4A53-829E-AAFC8EF4AD43}" srcOrd="5" destOrd="0" parTransId="{80F5B7DB-3A1F-4312-B4E4-B0788EDD67F7}" sibTransId="{BF062F2C-7EF8-4B4F-BC73-3EC4B0508134}"/>
    <dgm:cxn modelId="{EE51A504-6490-4854-8E08-36FF2128AC82}" srcId="{81AAA04E-E521-4EB7-A371-7CDBA3B607A8}" destId="{0C5BCB64-703B-438F-9284-375481016B86}" srcOrd="3" destOrd="0" parTransId="{073D03C3-968A-4D81-923A-67C4923CD2E5}" sibTransId="{5A9A973D-A8D3-4CA8-958A-8CE50A4040A9}"/>
    <dgm:cxn modelId="{11DB807D-8D6D-48E1-B963-5F3E8B1C9C8D}" type="presOf" srcId="{0DF8987C-7F12-414D-AEF6-150C6D0B4960}" destId="{99B724F6-A7FF-4F36-8B8A-99DD03EA70BE}" srcOrd="0" destOrd="0" presId="urn:microsoft.com/office/officeart/2008/layout/CaptionedPictures"/>
    <dgm:cxn modelId="{5552DABA-CCD6-4E51-B4AB-93E50CDF78FC}" type="presOf" srcId="{85D593C6-EAD7-4739-AD15-69EB57BF7B7A}" destId="{5CA2E4C0-11FC-4AE6-9920-DA91A871E634}" srcOrd="0" destOrd="0" presId="urn:microsoft.com/office/officeart/2008/layout/CaptionedPictures"/>
    <dgm:cxn modelId="{338A783E-5654-40DB-BF42-34950A300AEA}" type="presOf" srcId="{A05506A6-0A31-4F63-8BDB-4DA83C154CFD}" destId="{C81BF479-8BF0-4993-9A54-037124D2BE17}" srcOrd="0" destOrd="0" presId="urn:microsoft.com/office/officeart/2008/layout/CaptionedPictures"/>
    <dgm:cxn modelId="{0BB1E3E8-4E22-4163-9153-E603F2F60EB3}" type="presOf" srcId="{8742AD08-D6ED-4EC3-A5B3-EB48EE080236}" destId="{1C1F51A4-BDD7-4490-8C05-F8BCAB6DAFD3}" srcOrd="0" destOrd="0" presId="urn:microsoft.com/office/officeart/2008/layout/CaptionedPictures"/>
    <dgm:cxn modelId="{23A9CC2B-CAA6-4728-BFC2-D888593B5517}" type="presOf" srcId="{81AAA04E-E521-4EB7-A371-7CDBA3B607A8}" destId="{E51F0031-0475-449D-A540-8344946CCC8D}" srcOrd="0" destOrd="0" presId="urn:microsoft.com/office/officeart/2008/layout/CaptionedPictures"/>
    <dgm:cxn modelId="{DDD2E796-C8EE-4E0E-B7C9-B163CAD9836A}" type="presOf" srcId="{0C5BCB64-703B-438F-9284-375481016B86}" destId="{20F02108-5FE8-4CED-8706-5811FBC11DA4}" srcOrd="0" destOrd="0" presId="urn:microsoft.com/office/officeart/2008/layout/CaptionedPictures"/>
    <dgm:cxn modelId="{73976206-460B-4AAE-B8CB-CAEE551979F0}" srcId="{81AAA04E-E521-4EB7-A371-7CDBA3B607A8}" destId="{7D65A7EC-0871-4EF4-8982-E85CF814BD97}" srcOrd="7" destOrd="0" parTransId="{666BDA39-A17F-4F03-A0D2-78C839C39DA8}" sibTransId="{500DCB1C-8D90-4E1E-9D0C-93D514E48F73}"/>
    <dgm:cxn modelId="{FD1B43A4-6944-4A73-84BF-CC3FC954DF26}" type="presOf" srcId="{7D65A7EC-0871-4EF4-8982-E85CF814BD97}" destId="{C17B7524-F911-4B65-BE9B-B95735CCF377}" srcOrd="0" destOrd="0" presId="urn:microsoft.com/office/officeart/2008/layout/CaptionedPictures"/>
    <dgm:cxn modelId="{0E14E52F-427F-43FE-A700-A085EEBC261A}" srcId="{81AAA04E-E521-4EB7-A371-7CDBA3B607A8}" destId="{85D593C6-EAD7-4739-AD15-69EB57BF7B7A}" srcOrd="1" destOrd="0" parTransId="{50EA87C4-2984-4C46-A9D8-3E4864A137FB}" sibTransId="{0DFD5B53-840A-4981-9F3B-CA7EB34B0188}"/>
    <dgm:cxn modelId="{8DDC88EE-D113-4011-A62F-34CF3755BC78}" type="presOf" srcId="{71FD9C57-7D84-4A53-829E-AAFC8EF4AD43}" destId="{9E0C36EC-34C4-4472-A24F-1B5A2DA7A421}" srcOrd="0" destOrd="0" presId="urn:microsoft.com/office/officeart/2008/layout/CaptionedPictures"/>
    <dgm:cxn modelId="{1B79B29D-D8C3-4305-81B1-6D86F7CCD9D7}" srcId="{81AAA04E-E521-4EB7-A371-7CDBA3B607A8}" destId="{0DF8987C-7F12-414D-AEF6-150C6D0B4960}" srcOrd="6" destOrd="0" parTransId="{C5137505-DEA7-4AD2-8DD9-BD72899E9709}" sibTransId="{A467AB87-02A2-48F8-B322-6B340301F492}"/>
    <dgm:cxn modelId="{78F6EF47-50D0-4B6C-8AD8-CC7806C0A903}" srcId="{81AAA04E-E521-4EB7-A371-7CDBA3B607A8}" destId="{8742AD08-D6ED-4EC3-A5B3-EB48EE080236}" srcOrd="4" destOrd="0" parTransId="{A9435978-8C66-439C-9886-8BA96B1B1255}" sibTransId="{DB300AB2-FAE0-4587-861B-22CD8A98E63C}"/>
    <dgm:cxn modelId="{2B468323-EC3C-45D8-BC43-DE9EC963A135}" srcId="{81AAA04E-E521-4EB7-A371-7CDBA3B607A8}" destId="{F1A1C71B-630E-4606-B48D-8D8F645835CA}" srcOrd="2" destOrd="0" parTransId="{6E425AF8-7FDD-4E20-92D8-CDFAC65294C8}" sibTransId="{E41BA8A2-7D64-4A16-B1AF-40B4CCD19D89}"/>
    <dgm:cxn modelId="{ED3BDB6C-0DD1-4D22-AADE-3A2369698AA7}" type="presParOf" srcId="{E51F0031-0475-449D-A540-8344946CCC8D}" destId="{47B374FF-5FC5-4465-ACCC-4AD44290CF94}" srcOrd="0" destOrd="0" presId="urn:microsoft.com/office/officeart/2008/layout/CaptionedPictures"/>
    <dgm:cxn modelId="{FC03057D-3EA7-4AED-8245-BBFC02BCF0DC}" type="presParOf" srcId="{47B374FF-5FC5-4465-ACCC-4AD44290CF94}" destId="{C4AF124A-1B49-403C-9335-FB79DC1507FF}" srcOrd="0" destOrd="0" presId="urn:microsoft.com/office/officeart/2008/layout/CaptionedPictures"/>
    <dgm:cxn modelId="{1DCBCEDD-8A24-4BF2-91C3-E92037FC6DFC}" type="presParOf" srcId="{47B374FF-5FC5-4465-ACCC-4AD44290CF94}" destId="{C35D2B86-EAA9-46FC-8323-1FE7EA780CD5}" srcOrd="1" destOrd="0" presId="urn:microsoft.com/office/officeart/2008/layout/CaptionedPictures"/>
    <dgm:cxn modelId="{48E6C8DD-97DB-4012-ABC5-14D04B552A70}" type="presParOf" srcId="{47B374FF-5FC5-4465-ACCC-4AD44290CF94}" destId="{C70FDAAC-4FE0-4564-97BD-BB7BECA73572}" srcOrd="2" destOrd="0" presId="urn:microsoft.com/office/officeart/2008/layout/CaptionedPictures"/>
    <dgm:cxn modelId="{0BF0368A-D6BA-4F84-990D-09756E363666}" type="presParOf" srcId="{C70FDAAC-4FE0-4564-97BD-BB7BECA73572}" destId="{7816576E-EC3B-400D-96DD-298BAFE11004}" srcOrd="0" destOrd="0" presId="urn:microsoft.com/office/officeart/2008/layout/CaptionedPictures"/>
    <dgm:cxn modelId="{539FD967-0BA8-4640-8291-A31AF4463DDC}" type="presParOf" srcId="{C70FDAAC-4FE0-4564-97BD-BB7BECA73572}" destId="{C81BF479-8BF0-4993-9A54-037124D2BE17}" srcOrd="1" destOrd="0" presId="urn:microsoft.com/office/officeart/2008/layout/CaptionedPictures"/>
    <dgm:cxn modelId="{A6BFE0DC-848B-416A-9170-DFB34F010806}" type="presParOf" srcId="{E51F0031-0475-449D-A540-8344946CCC8D}" destId="{F9F668AA-105D-4BBB-B601-98B8EC73BD6F}" srcOrd="1" destOrd="0" presId="urn:microsoft.com/office/officeart/2008/layout/CaptionedPictures"/>
    <dgm:cxn modelId="{93A03678-0318-462D-A52A-1A4EE708FFF6}" type="presParOf" srcId="{E51F0031-0475-449D-A540-8344946CCC8D}" destId="{4896AE79-995B-4B28-BE10-5491E37EC972}" srcOrd="2" destOrd="0" presId="urn:microsoft.com/office/officeart/2008/layout/CaptionedPictures"/>
    <dgm:cxn modelId="{9E18DE9B-3DC9-4224-AD38-485C4FB8C02B}" type="presParOf" srcId="{4896AE79-995B-4B28-BE10-5491E37EC972}" destId="{34514CD0-73D2-4270-820A-55924CB247EC}" srcOrd="0" destOrd="0" presId="urn:microsoft.com/office/officeart/2008/layout/CaptionedPictures"/>
    <dgm:cxn modelId="{CE57CC38-7BC3-4576-A3C1-98D8CE775A7C}" type="presParOf" srcId="{4896AE79-995B-4B28-BE10-5491E37EC972}" destId="{521F12DC-D95C-48B7-BD33-DA90416B167A}" srcOrd="1" destOrd="0" presId="urn:microsoft.com/office/officeart/2008/layout/CaptionedPictures"/>
    <dgm:cxn modelId="{724FB654-67BC-45DD-B754-DB492E8653EA}" type="presParOf" srcId="{4896AE79-995B-4B28-BE10-5491E37EC972}" destId="{A48FE288-DE19-4024-B3EE-5FC9128E752A}" srcOrd="2" destOrd="0" presId="urn:microsoft.com/office/officeart/2008/layout/CaptionedPictures"/>
    <dgm:cxn modelId="{06C0B0BF-BFD4-4D3D-BA83-7DFB55556D75}" type="presParOf" srcId="{A48FE288-DE19-4024-B3EE-5FC9128E752A}" destId="{733D70B6-1C8F-4831-9EE7-72AF6B41289D}" srcOrd="0" destOrd="0" presId="urn:microsoft.com/office/officeart/2008/layout/CaptionedPictures"/>
    <dgm:cxn modelId="{9C3E5159-A39E-47A8-AC2A-2361BEF9BB68}" type="presParOf" srcId="{A48FE288-DE19-4024-B3EE-5FC9128E752A}" destId="{5CA2E4C0-11FC-4AE6-9920-DA91A871E634}" srcOrd="1" destOrd="0" presId="urn:microsoft.com/office/officeart/2008/layout/CaptionedPictures"/>
    <dgm:cxn modelId="{1ADEA5AC-2DF9-4CD8-953E-BC9D3C30ACEE}" type="presParOf" srcId="{E51F0031-0475-449D-A540-8344946CCC8D}" destId="{DBD08F80-F1EC-48B6-A01C-4CB9EE681E26}" srcOrd="3" destOrd="0" presId="urn:microsoft.com/office/officeart/2008/layout/CaptionedPictures"/>
    <dgm:cxn modelId="{F579BDBC-DC2B-474D-A0FB-A6566E94B3E5}" type="presParOf" srcId="{E51F0031-0475-449D-A540-8344946CCC8D}" destId="{34F727F6-3B53-49D4-B27A-C301CA41613F}" srcOrd="4" destOrd="0" presId="urn:microsoft.com/office/officeart/2008/layout/CaptionedPictures"/>
    <dgm:cxn modelId="{DBF435DE-8674-420B-9653-BFF200D0F91A}" type="presParOf" srcId="{34F727F6-3B53-49D4-B27A-C301CA41613F}" destId="{98B968DF-0532-445D-8C65-303C25D685B6}" srcOrd="0" destOrd="0" presId="urn:microsoft.com/office/officeart/2008/layout/CaptionedPictures"/>
    <dgm:cxn modelId="{D6CE39B8-1AD0-4851-B24D-818B8522D756}" type="presParOf" srcId="{34F727F6-3B53-49D4-B27A-C301CA41613F}" destId="{31534DD7-C105-4FB4-B839-FEDCB58D21F7}" srcOrd="1" destOrd="0" presId="urn:microsoft.com/office/officeart/2008/layout/CaptionedPictures"/>
    <dgm:cxn modelId="{CB6D4577-106D-48A7-83C7-44DCAC61CC72}" type="presParOf" srcId="{34F727F6-3B53-49D4-B27A-C301CA41613F}" destId="{2A5A6BBB-AD28-46AE-AEE2-24845EB71A96}" srcOrd="2" destOrd="0" presId="urn:microsoft.com/office/officeart/2008/layout/CaptionedPictures"/>
    <dgm:cxn modelId="{6539FA82-4E20-424F-AF7B-90AD215E1591}" type="presParOf" srcId="{2A5A6BBB-AD28-46AE-AEE2-24845EB71A96}" destId="{A2EBDB1D-700C-4D07-9445-CD9E2190DD02}" srcOrd="0" destOrd="0" presId="urn:microsoft.com/office/officeart/2008/layout/CaptionedPictures"/>
    <dgm:cxn modelId="{48FAD420-5084-4F45-826E-6B0DEAE0E37A}" type="presParOf" srcId="{2A5A6BBB-AD28-46AE-AEE2-24845EB71A96}" destId="{7CBEEF5B-BE36-4A34-BD50-C9D19D622D9A}" srcOrd="1" destOrd="0" presId="urn:microsoft.com/office/officeart/2008/layout/CaptionedPictures"/>
    <dgm:cxn modelId="{9FDBD492-AD46-4A88-AC36-5B28AE60D5F6}" type="presParOf" srcId="{E51F0031-0475-449D-A540-8344946CCC8D}" destId="{5569271B-6696-4541-A610-DB0A98966327}" srcOrd="5" destOrd="0" presId="urn:microsoft.com/office/officeart/2008/layout/CaptionedPictures"/>
    <dgm:cxn modelId="{595A143A-42A0-4C55-975F-B80FFB18749E}" type="presParOf" srcId="{E51F0031-0475-449D-A540-8344946CCC8D}" destId="{1825392F-BEB6-4CF3-9BF6-7393713F6874}" srcOrd="6" destOrd="0" presId="urn:microsoft.com/office/officeart/2008/layout/CaptionedPictures"/>
    <dgm:cxn modelId="{34B1B144-D527-4515-AA36-445330B2735E}" type="presParOf" srcId="{1825392F-BEB6-4CF3-9BF6-7393713F6874}" destId="{328D5E69-4802-4CA4-868A-E2D2BB45FAC2}" srcOrd="0" destOrd="0" presId="urn:microsoft.com/office/officeart/2008/layout/CaptionedPictures"/>
    <dgm:cxn modelId="{E075D8C0-D9DC-4EF1-9C12-63829ABC6D9F}" type="presParOf" srcId="{1825392F-BEB6-4CF3-9BF6-7393713F6874}" destId="{3CAC1965-815F-47A7-A5C7-95088DB8DFAC}" srcOrd="1" destOrd="0" presId="urn:microsoft.com/office/officeart/2008/layout/CaptionedPictures"/>
    <dgm:cxn modelId="{3280BD74-3A21-40F9-A3AE-E06CE50FC4AE}" type="presParOf" srcId="{1825392F-BEB6-4CF3-9BF6-7393713F6874}" destId="{53276762-D1B0-45E2-B466-51613831F005}" srcOrd="2" destOrd="0" presId="urn:microsoft.com/office/officeart/2008/layout/CaptionedPictures"/>
    <dgm:cxn modelId="{A1370959-52C0-4125-B939-1A023CBA633D}" type="presParOf" srcId="{53276762-D1B0-45E2-B466-51613831F005}" destId="{A3AD765C-4D87-4E0D-86F0-422568E179F4}" srcOrd="0" destOrd="0" presId="urn:microsoft.com/office/officeart/2008/layout/CaptionedPictures"/>
    <dgm:cxn modelId="{EBC0336F-AEF2-4DA4-8E87-3BCEDE1FAB06}" type="presParOf" srcId="{53276762-D1B0-45E2-B466-51613831F005}" destId="{20F02108-5FE8-4CED-8706-5811FBC11DA4}" srcOrd="1" destOrd="0" presId="urn:microsoft.com/office/officeart/2008/layout/CaptionedPictures"/>
    <dgm:cxn modelId="{9B91402F-1B2A-48CB-8F32-D498DD3B0E56}" type="presParOf" srcId="{E51F0031-0475-449D-A540-8344946CCC8D}" destId="{7B7269D7-1D8E-4BE8-9294-BCE3482E5B7A}" srcOrd="7" destOrd="0" presId="urn:microsoft.com/office/officeart/2008/layout/CaptionedPictures"/>
    <dgm:cxn modelId="{C5ED2C4F-3508-4147-A3AF-A9C0641F2E3C}" type="presParOf" srcId="{E51F0031-0475-449D-A540-8344946CCC8D}" destId="{25216C08-B5B2-4F73-9CB6-DBEB1916DF11}" srcOrd="8" destOrd="0" presId="urn:microsoft.com/office/officeart/2008/layout/CaptionedPictures"/>
    <dgm:cxn modelId="{EEE2FF22-A771-480C-9B27-28F15E814FAF}" type="presParOf" srcId="{25216C08-B5B2-4F73-9CB6-DBEB1916DF11}" destId="{EB660E56-A188-48AD-A739-6FE1051E9629}" srcOrd="0" destOrd="0" presId="urn:microsoft.com/office/officeart/2008/layout/CaptionedPictures"/>
    <dgm:cxn modelId="{ACF3FA9E-C020-4A67-8D07-FB051058AD95}" type="presParOf" srcId="{25216C08-B5B2-4F73-9CB6-DBEB1916DF11}" destId="{C082D62B-10C8-498D-B715-2B61646B97D2}" srcOrd="1" destOrd="0" presId="urn:microsoft.com/office/officeart/2008/layout/CaptionedPictures"/>
    <dgm:cxn modelId="{127A58A6-D40B-427D-82C0-20A96FA89DB6}" type="presParOf" srcId="{25216C08-B5B2-4F73-9CB6-DBEB1916DF11}" destId="{468EE870-AA9B-437F-A5E8-2E3875498A15}" srcOrd="2" destOrd="0" presId="urn:microsoft.com/office/officeart/2008/layout/CaptionedPictures"/>
    <dgm:cxn modelId="{C2C3391E-5D05-4B04-A116-13BB0F5A6529}" type="presParOf" srcId="{468EE870-AA9B-437F-A5E8-2E3875498A15}" destId="{FB801702-2058-429A-A984-4053B525EDC3}" srcOrd="0" destOrd="0" presId="urn:microsoft.com/office/officeart/2008/layout/CaptionedPictures"/>
    <dgm:cxn modelId="{114BC6EB-ABD9-4DC0-8FCF-EC7B4486C843}" type="presParOf" srcId="{468EE870-AA9B-437F-A5E8-2E3875498A15}" destId="{1C1F51A4-BDD7-4490-8C05-F8BCAB6DAFD3}" srcOrd="1" destOrd="0" presId="urn:microsoft.com/office/officeart/2008/layout/CaptionedPictures"/>
    <dgm:cxn modelId="{63F3A49C-CB79-46A4-9648-7066C3B9BD85}" type="presParOf" srcId="{E51F0031-0475-449D-A540-8344946CCC8D}" destId="{B96D878E-0163-4B7C-AB6F-0504ED0F27C4}" srcOrd="9" destOrd="0" presId="urn:microsoft.com/office/officeart/2008/layout/CaptionedPictures"/>
    <dgm:cxn modelId="{331A0F2A-1E57-4BE9-A12E-4F3A0099931D}" type="presParOf" srcId="{E51F0031-0475-449D-A540-8344946CCC8D}" destId="{9918B90F-AB60-4586-8DC6-BC6D2DF06A24}" srcOrd="10" destOrd="0" presId="urn:microsoft.com/office/officeart/2008/layout/CaptionedPictures"/>
    <dgm:cxn modelId="{2945D0FD-BAD1-4D36-BC9A-4ABAF1C3744E}" type="presParOf" srcId="{9918B90F-AB60-4586-8DC6-BC6D2DF06A24}" destId="{9C770C04-98C1-4147-B949-0238BC815590}" srcOrd="0" destOrd="0" presId="urn:microsoft.com/office/officeart/2008/layout/CaptionedPictures"/>
    <dgm:cxn modelId="{C34C1EDA-6300-4217-8D72-4C2F75079390}" type="presParOf" srcId="{9918B90F-AB60-4586-8DC6-BC6D2DF06A24}" destId="{FEDF9C33-040D-41E7-8AEE-F8BEDA64F891}" srcOrd="1" destOrd="0" presId="urn:microsoft.com/office/officeart/2008/layout/CaptionedPictures"/>
    <dgm:cxn modelId="{C8F45A01-FAB7-4D66-B143-B51972230642}" type="presParOf" srcId="{9918B90F-AB60-4586-8DC6-BC6D2DF06A24}" destId="{059E6CF5-5D6B-4C79-BB8F-9161C4A60E32}" srcOrd="2" destOrd="0" presId="urn:microsoft.com/office/officeart/2008/layout/CaptionedPictures"/>
    <dgm:cxn modelId="{6A2D96E5-47CF-4D68-8BDD-244CB699F584}" type="presParOf" srcId="{059E6CF5-5D6B-4C79-BB8F-9161C4A60E32}" destId="{82C07DE3-523C-4C13-9259-C3EDA9A9895B}" srcOrd="0" destOrd="0" presId="urn:microsoft.com/office/officeart/2008/layout/CaptionedPictures"/>
    <dgm:cxn modelId="{B2F5F94F-1353-47C9-A960-28B5AAA26CB4}" type="presParOf" srcId="{059E6CF5-5D6B-4C79-BB8F-9161C4A60E32}" destId="{9E0C36EC-34C4-4472-A24F-1B5A2DA7A421}" srcOrd="1" destOrd="0" presId="urn:microsoft.com/office/officeart/2008/layout/CaptionedPictures"/>
    <dgm:cxn modelId="{C365E659-A20D-49BD-B94F-F185E22BA7DB}" type="presParOf" srcId="{E51F0031-0475-449D-A540-8344946CCC8D}" destId="{B79D07EB-7C65-486E-82B8-C14A05F9DA56}" srcOrd="11" destOrd="0" presId="urn:microsoft.com/office/officeart/2008/layout/CaptionedPictures"/>
    <dgm:cxn modelId="{9EFE8756-B81D-45FB-9518-3539D22B47B9}" type="presParOf" srcId="{E51F0031-0475-449D-A540-8344946CCC8D}" destId="{8B3B950F-CB8B-4CA6-82E9-119DB65FEE0C}" srcOrd="12" destOrd="0" presId="urn:microsoft.com/office/officeart/2008/layout/CaptionedPictures"/>
    <dgm:cxn modelId="{51B21D3C-EA29-46E8-935E-B11557669603}" type="presParOf" srcId="{8B3B950F-CB8B-4CA6-82E9-119DB65FEE0C}" destId="{74BF41CE-86D6-403C-BBB1-084B9883AB87}" srcOrd="0" destOrd="0" presId="urn:microsoft.com/office/officeart/2008/layout/CaptionedPictures"/>
    <dgm:cxn modelId="{B533EB73-CD5D-48F1-969A-FC0C672809DA}" type="presParOf" srcId="{8B3B950F-CB8B-4CA6-82E9-119DB65FEE0C}" destId="{CF3DBB6E-35CD-4F4D-B99E-E0FB9AF2D554}" srcOrd="1" destOrd="0" presId="urn:microsoft.com/office/officeart/2008/layout/CaptionedPictures"/>
    <dgm:cxn modelId="{1EA8FE23-4A7C-49F3-A4CC-7EC1630261D8}" type="presParOf" srcId="{8B3B950F-CB8B-4CA6-82E9-119DB65FEE0C}" destId="{07452CA6-F8AD-4304-9534-FC7C9FEA279A}" srcOrd="2" destOrd="0" presId="urn:microsoft.com/office/officeart/2008/layout/CaptionedPictures"/>
    <dgm:cxn modelId="{B1E28434-1EB4-4DF7-93E8-DCE27DA17996}" type="presParOf" srcId="{07452CA6-F8AD-4304-9534-FC7C9FEA279A}" destId="{EFB91133-514C-4FC3-AE17-256FBBA26DAC}" srcOrd="0" destOrd="0" presId="urn:microsoft.com/office/officeart/2008/layout/CaptionedPictures"/>
    <dgm:cxn modelId="{27B3CC44-D5A4-4D53-B310-1E398C40D3AE}" type="presParOf" srcId="{07452CA6-F8AD-4304-9534-FC7C9FEA279A}" destId="{99B724F6-A7FF-4F36-8B8A-99DD03EA70BE}" srcOrd="1" destOrd="0" presId="urn:microsoft.com/office/officeart/2008/layout/CaptionedPictures"/>
    <dgm:cxn modelId="{7D4995EB-4C95-4929-885E-24A287C77EA5}" type="presParOf" srcId="{E51F0031-0475-449D-A540-8344946CCC8D}" destId="{7CFB8917-82B3-47DD-9A02-52B44AC1B64B}" srcOrd="13" destOrd="0" presId="urn:microsoft.com/office/officeart/2008/layout/CaptionedPictures"/>
    <dgm:cxn modelId="{18456012-682F-4E51-8924-DEB8B44EB587}" type="presParOf" srcId="{E51F0031-0475-449D-A540-8344946CCC8D}" destId="{8AB4B745-4BE4-4DF6-BF76-21B4E6E41406}" srcOrd="14" destOrd="0" presId="urn:microsoft.com/office/officeart/2008/layout/CaptionedPictures"/>
    <dgm:cxn modelId="{259C93D1-7516-4DB0-B5AF-7F4AC9112545}" type="presParOf" srcId="{8AB4B745-4BE4-4DF6-BF76-21B4E6E41406}" destId="{EC95F313-3547-4977-AD22-A52A3679110D}" srcOrd="0" destOrd="0" presId="urn:microsoft.com/office/officeart/2008/layout/CaptionedPictures"/>
    <dgm:cxn modelId="{77E330A7-D4CC-48C9-965A-CA4DDFF64803}" type="presParOf" srcId="{8AB4B745-4BE4-4DF6-BF76-21B4E6E41406}" destId="{323EB570-B304-41D5-B4C5-D044FF4E0812}" srcOrd="1" destOrd="0" presId="urn:microsoft.com/office/officeart/2008/layout/CaptionedPictures"/>
    <dgm:cxn modelId="{8BC97AC9-DA1F-43E2-A352-00578B9500D0}" type="presParOf" srcId="{8AB4B745-4BE4-4DF6-BF76-21B4E6E41406}" destId="{DE2FB751-80E4-4279-9F15-08D4FA228AB5}" srcOrd="2" destOrd="0" presId="urn:microsoft.com/office/officeart/2008/layout/CaptionedPictures"/>
    <dgm:cxn modelId="{C5A138D7-4C75-42F5-A42F-69BF86FFAB53}" type="presParOf" srcId="{DE2FB751-80E4-4279-9F15-08D4FA228AB5}" destId="{E0605E9F-95D4-4AB8-A992-8B72F2930DCD}" srcOrd="0" destOrd="0" presId="urn:microsoft.com/office/officeart/2008/layout/CaptionedPictures"/>
    <dgm:cxn modelId="{A2AEA358-8C08-458F-9900-78ACAED8C717}" type="presParOf" srcId="{DE2FB751-80E4-4279-9F15-08D4FA228AB5}" destId="{C17B7524-F911-4B65-BE9B-B95735CCF377}"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DB57F8-9E09-4B53-8D9D-F7D0683D7F93}" type="doc">
      <dgm:prSet loTypeId="urn:microsoft.com/office/officeart/2005/8/layout/radial6" loCatId="cycle" qsTypeId="urn:microsoft.com/office/officeart/2005/8/quickstyle/simple1" qsCatId="simple" csTypeId="urn:microsoft.com/office/officeart/2005/8/colors/accent3_1" csCatId="accent3" phldr="1"/>
      <dgm:spPr/>
      <dgm:t>
        <a:bodyPr/>
        <a:lstStyle/>
        <a:p>
          <a:endParaRPr lang="en-US"/>
        </a:p>
      </dgm:t>
    </dgm:pt>
    <dgm:pt modelId="{7903B41F-5998-4ADE-9D68-14279772D650}">
      <dgm:prSet phldrT="[Text]" custT="1"/>
      <dgm:spPr>
        <a:xfrm>
          <a:off x="2229519" y="1151067"/>
          <a:ext cx="1027360" cy="1027360"/>
        </a:xfrm>
      </dgm:spPr>
      <dgm:t>
        <a:bodyPr/>
        <a:lstStyle/>
        <a:p>
          <a:r>
            <a:rPr lang="en-US" sz="2800" b="1" dirty="0" smtClean="0">
              <a:solidFill>
                <a:srgbClr val="641868"/>
              </a:solidFill>
              <a:latin typeface="Calibri"/>
              <a:ea typeface="+mn-ea"/>
              <a:cs typeface="+mn-cs"/>
            </a:rPr>
            <a:t>U</a:t>
          </a:r>
          <a:r>
            <a:rPr lang="en-US" sz="2800" b="0" dirty="0" smtClean="0">
              <a:solidFill>
                <a:srgbClr val="641868"/>
              </a:solidFill>
              <a:latin typeface="Calibri"/>
              <a:ea typeface="+mn-ea"/>
              <a:cs typeface="+mn-cs"/>
            </a:rPr>
            <a:t>nconditional</a:t>
          </a:r>
        </a:p>
        <a:p>
          <a:r>
            <a:rPr lang="en-US" sz="2800" b="1" dirty="0" smtClean="0">
              <a:solidFill>
                <a:srgbClr val="641868"/>
              </a:solidFill>
              <a:latin typeface="Calibri"/>
              <a:ea typeface="+mn-ea"/>
              <a:cs typeface="+mn-cs"/>
            </a:rPr>
            <a:t>P</a:t>
          </a:r>
          <a:r>
            <a:rPr lang="en-US" sz="2800" b="0" dirty="0" smtClean="0">
              <a:solidFill>
                <a:srgbClr val="641868"/>
              </a:solidFill>
              <a:latin typeface="Calibri"/>
              <a:ea typeface="+mn-ea"/>
              <a:cs typeface="+mn-cs"/>
            </a:rPr>
            <a:t>ositive </a:t>
          </a:r>
        </a:p>
        <a:p>
          <a:r>
            <a:rPr lang="en-US" sz="2800" b="1" dirty="0" smtClean="0">
              <a:solidFill>
                <a:srgbClr val="641868"/>
              </a:solidFill>
              <a:latin typeface="Calibri"/>
              <a:ea typeface="+mn-ea"/>
              <a:cs typeface="+mn-cs"/>
            </a:rPr>
            <a:t>R</a:t>
          </a:r>
          <a:r>
            <a:rPr lang="en-US" sz="2800" b="0" dirty="0" smtClean="0">
              <a:solidFill>
                <a:srgbClr val="641868"/>
              </a:solidFill>
              <a:latin typeface="Calibri"/>
              <a:ea typeface="+mn-ea"/>
              <a:cs typeface="+mn-cs"/>
            </a:rPr>
            <a:t>egard</a:t>
          </a:r>
          <a:endParaRPr lang="en-US" sz="2800" b="0" dirty="0">
            <a:solidFill>
              <a:srgbClr val="641868"/>
            </a:solidFill>
            <a:latin typeface="Calibri"/>
            <a:ea typeface="+mn-ea"/>
            <a:cs typeface="+mn-cs"/>
          </a:endParaRPr>
        </a:p>
      </dgm:t>
    </dgm:pt>
    <dgm:pt modelId="{48D20491-1684-4497-B4B4-51570222DE96}" type="parTrans" cxnId="{F3C71D3B-B0BA-490E-9209-96B39A420EE5}">
      <dgm:prSet/>
      <dgm:spPr/>
      <dgm:t>
        <a:bodyPr/>
        <a:lstStyle/>
        <a:p>
          <a:endParaRPr lang="en-US"/>
        </a:p>
      </dgm:t>
    </dgm:pt>
    <dgm:pt modelId="{F55D1255-E886-4400-8DFE-686CCE0A34E8}" type="sibTrans" cxnId="{F3C71D3B-B0BA-490E-9209-96B39A420EE5}">
      <dgm:prSet/>
      <dgm:spPr/>
      <dgm:t>
        <a:bodyPr/>
        <a:lstStyle/>
        <a:p>
          <a:endParaRPr lang="en-US"/>
        </a:p>
      </dgm:t>
    </dgm:pt>
    <dgm:pt modelId="{B3D00673-BFDB-4E37-A2C3-35A9759967AB}">
      <dgm:prSet phldrT="[Text]" custT="1"/>
      <dgm:spPr>
        <a:xfrm>
          <a:off x="2383623" y="1593"/>
          <a:ext cx="719152" cy="719152"/>
        </a:xfrm>
      </dgm:spPr>
      <dgm:t>
        <a:bodyPr/>
        <a:lstStyle/>
        <a:p>
          <a:r>
            <a:rPr lang="en-US" sz="1600" dirty="0" smtClean="0">
              <a:latin typeface="Calibri"/>
              <a:ea typeface="+mn-ea"/>
              <a:cs typeface="+mn-cs"/>
            </a:rPr>
            <a:t>Positive perception</a:t>
          </a:r>
          <a:endParaRPr lang="en-US" sz="1600" dirty="0">
            <a:latin typeface="Calibri"/>
            <a:ea typeface="+mn-ea"/>
            <a:cs typeface="+mn-cs"/>
          </a:endParaRPr>
        </a:p>
      </dgm:t>
    </dgm:pt>
    <dgm:pt modelId="{4DEF0F4C-8C63-40FA-824A-1DBAD66EB25F}" type="parTrans" cxnId="{625B8521-A014-4A80-856C-84D049BD6223}">
      <dgm:prSet/>
      <dgm:spPr/>
      <dgm:t>
        <a:bodyPr/>
        <a:lstStyle/>
        <a:p>
          <a:endParaRPr lang="en-US"/>
        </a:p>
      </dgm:t>
    </dgm:pt>
    <dgm:pt modelId="{154BB766-F79C-48AD-9F35-08C1D832EE78}" type="sibTrans" cxnId="{625B8521-A014-4A80-856C-84D049BD6223}">
      <dgm:prSet/>
      <dgm:spPr>
        <a:xfrm>
          <a:off x="1413733" y="335280"/>
          <a:ext cx="2658933" cy="2658933"/>
        </a:xfrm>
      </dgm:spPr>
      <dgm:t>
        <a:bodyPr/>
        <a:lstStyle/>
        <a:p>
          <a:endParaRPr lang="en-US"/>
        </a:p>
      </dgm:t>
    </dgm:pt>
    <dgm:pt modelId="{7F7B98A2-740D-4D4B-BE04-EFAC14E982B6}">
      <dgm:prSet phldrT="[Text]" custT="1"/>
      <dgm:spPr>
        <a:xfrm>
          <a:off x="3402801" y="492403"/>
          <a:ext cx="719152" cy="719152"/>
        </a:xfrm>
      </dgm:spPr>
      <dgm:t>
        <a:bodyPr/>
        <a:lstStyle/>
        <a:p>
          <a:r>
            <a:rPr lang="en-US" sz="1600" dirty="0" smtClean="0">
              <a:latin typeface="Calibri"/>
              <a:ea typeface="+mn-ea"/>
              <a:cs typeface="+mn-cs"/>
            </a:rPr>
            <a:t>Respect</a:t>
          </a:r>
          <a:endParaRPr lang="en-US" sz="1600" dirty="0">
            <a:latin typeface="Calibri"/>
            <a:ea typeface="+mn-ea"/>
            <a:cs typeface="+mn-cs"/>
          </a:endParaRPr>
        </a:p>
      </dgm:t>
    </dgm:pt>
    <dgm:pt modelId="{FFA16404-6107-4B5C-B7D7-A972B0ECDE30}" type="parTrans" cxnId="{4F899602-111A-4B56-B012-3F5693E1390D}">
      <dgm:prSet/>
      <dgm:spPr/>
      <dgm:t>
        <a:bodyPr/>
        <a:lstStyle/>
        <a:p>
          <a:endParaRPr lang="en-US"/>
        </a:p>
      </dgm:t>
    </dgm:pt>
    <dgm:pt modelId="{264DF4F0-95C4-4540-BEF0-DE28D3CC3BA9}" type="sibTrans" cxnId="{4F899602-111A-4B56-B012-3F5693E1390D}">
      <dgm:prSet/>
      <dgm:spPr>
        <a:xfrm>
          <a:off x="1413733" y="335280"/>
          <a:ext cx="2658933" cy="2658933"/>
        </a:xfrm>
      </dgm:spPr>
      <dgm:t>
        <a:bodyPr/>
        <a:lstStyle/>
        <a:p>
          <a:endParaRPr lang="en-US"/>
        </a:p>
      </dgm:t>
    </dgm:pt>
    <dgm:pt modelId="{AF9DB191-7B37-48CF-BAFC-23C4EF04FF25}">
      <dgm:prSet phldrT="[Text]" custT="1"/>
      <dgm:spPr>
        <a:xfrm>
          <a:off x="1112729" y="1595244"/>
          <a:ext cx="719152" cy="719152"/>
        </a:xfrm>
      </dgm:spPr>
      <dgm:t>
        <a:bodyPr/>
        <a:lstStyle/>
        <a:p>
          <a:r>
            <a:rPr lang="en-US" sz="1600" dirty="0" smtClean="0">
              <a:latin typeface="Calibri"/>
              <a:ea typeface="+mn-ea"/>
              <a:cs typeface="+mn-cs"/>
            </a:rPr>
            <a:t>Support</a:t>
          </a:r>
          <a:endParaRPr lang="en-US" sz="1600" dirty="0">
            <a:latin typeface="Calibri"/>
            <a:ea typeface="+mn-ea"/>
            <a:cs typeface="+mn-cs"/>
          </a:endParaRPr>
        </a:p>
      </dgm:t>
    </dgm:pt>
    <dgm:pt modelId="{914E11E4-1674-4E4A-B677-D347988686DA}" type="parTrans" cxnId="{C1160306-91ED-4650-ACC2-B96689A34273}">
      <dgm:prSet/>
      <dgm:spPr/>
      <dgm:t>
        <a:bodyPr/>
        <a:lstStyle/>
        <a:p>
          <a:endParaRPr lang="en-US"/>
        </a:p>
      </dgm:t>
    </dgm:pt>
    <dgm:pt modelId="{726FFCE9-63A6-47BE-97E6-59D6AB9B2708}" type="sibTrans" cxnId="{C1160306-91ED-4650-ACC2-B96689A34273}">
      <dgm:prSet/>
      <dgm:spPr>
        <a:xfrm>
          <a:off x="1413733" y="335280"/>
          <a:ext cx="2658933" cy="2658933"/>
        </a:xfrm>
      </dgm:spPr>
      <dgm:t>
        <a:bodyPr/>
        <a:lstStyle/>
        <a:p>
          <a:endParaRPr lang="en-US"/>
        </a:p>
      </dgm:t>
    </dgm:pt>
    <dgm:pt modelId="{1E7218C2-758A-4D68-9FF2-D7ABDDF6AF08}">
      <dgm:prSet phldrT="[Text]" custT="1"/>
      <dgm:spPr>
        <a:xfrm>
          <a:off x="1364445" y="492403"/>
          <a:ext cx="719152" cy="719152"/>
        </a:xfrm>
      </dgm:spPr>
      <dgm:t>
        <a:bodyPr/>
        <a:lstStyle/>
        <a:p>
          <a:r>
            <a:rPr lang="en-US" sz="1600" dirty="0" smtClean="0">
              <a:latin typeface="Calibri"/>
              <a:ea typeface="+mn-ea"/>
              <a:cs typeface="+mn-cs"/>
            </a:rPr>
            <a:t>Acceptance</a:t>
          </a:r>
          <a:endParaRPr lang="en-US" sz="1600" dirty="0">
            <a:latin typeface="Calibri"/>
            <a:ea typeface="+mn-ea"/>
            <a:cs typeface="+mn-cs"/>
          </a:endParaRPr>
        </a:p>
      </dgm:t>
    </dgm:pt>
    <dgm:pt modelId="{862AB893-35DB-41AC-BAEA-1BE5BCB9733A}" type="parTrans" cxnId="{F44DA9F0-3CBA-4847-8A90-5A3FDD0B1FB4}">
      <dgm:prSet/>
      <dgm:spPr/>
      <dgm:t>
        <a:bodyPr/>
        <a:lstStyle/>
        <a:p>
          <a:endParaRPr lang="en-US"/>
        </a:p>
      </dgm:t>
    </dgm:pt>
    <dgm:pt modelId="{1F091BFC-DBFE-49B7-BEEF-E8D6BFBBA167}" type="sibTrans" cxnId="{F44DA9F0-3CBA-4847-8A90-5A3FDD0B1FB4}">
      <dgm:prSet/>
      <dgm:spPr>
        <a:xfrm>
          <a:off x="1413733" y="335280"/>
          <a:ext cx="2658933" cy="2658933"/>
        </a:xfrm>
      </dgm:spPr>
      <dgm:t>
        <a:bodyPr/>
        <a:lstStyle/>
        <a:p>
          <a:endParaRPr lang="en-US"/>
        </a:p>
      </dgm:t>
    </dgm:pt>
    <dgm:pt modelId="{5795F579-1B3A-4246-B359-1584CD1BC6FF}">
      <dgm:prSet custT="1"/>
      <dgm:spPr>
        <a:xfrm>
          <a:off x="2949224" y="2479653"/>
          <a:ext cx="719152" cy="719152"/>
        </a:xfrm>
      </dgm:spPr>
      <dgm:t>
        <a:bodyPr/>
        <a:lstStyle/>
        <a:p>
          <a:r>
            <a:rPr lang="en-US" sz="1600" b="0" dirty="0" smtClean="0">
              <a:latin typeface="Calibri"/>
              <a:ea typeface="+mn-ea"/>
              <a:cs typeface="+mn-cs"/>
            </a:rPr>
            <a:t>Free of Judgment</a:t>
          </a:r>
          <a:endParaRPr lang="en-US" sz="1600" b="0" dirty="0">
            <a:latin typeface="Calibri"/>
            <a:ea typeface="+mn-ea"/>
            <a:cs typeface="+mn-cs"/>
          </a:endParaRPr>
        </a:p>
      </dgm:t>
    </dgm:pt>
    <dgm:pt modelId="{B0FD8998-4206-4A41-A7C3-61D5B372F0BB}" type="parTrans" cxnId="{AF0B0469-D585-4F78-A597-37BDA29144DC}">
      <dgm:prSet/>
      <dgm:spPr/>
      <dgm:t>
        <a:bodyPr/>
        <a:lstStyle/>
        <a:p>
          <a:endParaRPr lang="en-US"/>
        </a:p>
      </dgm:t>
    </dgm:pt>
    <dgm:pt modelId="{4D8616A5-222E-41F2-8AC3-CE5D9BAD5492}" type="sibTrans" cxnId="{AF0B0469-D585-4F78-A597-37BDA29144DC}">
      <dgm:prSet/>
      <dgm:spPr>
        <a:xfrm>
          <a:off x="1413733" y="335280"/>
          <a:ext cx="2658933" cy="2658933"/>
        </a:xfrm>
      </dgm:spPr>
      <dgm:t>
        <a:bodyPr/>
        <a:lstStyle/>
        <a:p>
          <a:endParaRPr lang="en-US"/>
        </a:p>
      </dgm:t>
    </dgm:pt>
    <dgm:pt modelId="{2CB339AC-BE25-4381-A614-1E2F7A6D4F88}">
      <dgm:prSet custT="1"/>
      <dgm:spPr>
        <a:xfrm>
          <a:off x="1818022" y="2479653"/>
          <a:ext cx="719152" cy="719152"/>
        </a:xfrm>
      </dgm:spPr>
      <dgm:t>
        <a:bodyPr/>
        <a:lstStyle/>
        <a:p>
          <a:r>
            <a:rPr lang="en-US" sz="1600" dirty="0" smtClean="0">
              <a:latin typeface="Calibri"/>
              <a:ea typeface="+mn-ea"/>
              <a:cs typeface="+mn-cs"/>
            </a:rPr>
            <a:t>Empathy</a:t>
          </a:r>
          <a:endParaRPr lang="en-US" sz="1600" dirty="0">
            <a:latin typeface="Calibri"/>
            <a:ea typeface="+mn-ea"/>
            <a:cs typeface="+mn-cs"/>
          </a:endParaRPr>
        </a:p>
      </dgm:t>
    </dgm:pt>
    <dgm:pt modelId="{D797F8F6-F5BE-4D87-9C5E-3E424D0121B6}" type="parTrans" cxnId="{AA85727C-27EC-48C5-B2F8-01025E29CA26}">
      <dgm:prSet/>
      <dgm:spPr/>
      <dgm:t>
        <a:bodyPr/>
        <a:lstStyle/>
        <a:p>
          <a:endParaRPr lang="en-US"/>
        </a:p>
      </dgm:t>
    </dgm:pt>
    <dgm:pt modelId="{1501AF96-3D7C-4BF2-95C3-1B03F494D1B7}" type="sibTrans" cxnId="{AA85727C-27EC-48C5-B2F8-01025E29CA26}">
      <dgm:prSet/>
      <dgm:spPr>
        <a:xfrm>
          <a:off x="1413733" y="335280"/>
          <a:ext cx="2658933" cy="2658933"/>
        </a:xfrm>
      </dgm:spPr>
      <dgm:t>
        <a:bodyPr/>
        <a:lstStyle/>
        <a:p>
          <a:endParaRPr lang="en-US"/>
        </a:p>
      </dgm:t>
    </dgm:pt>
    <dgm:pt modelId="{1BED4A89-29D1-4182-BD7F-756D6AC1FFD7}">
      <dgm:prSet custT="1"/>
      <dgm:spPr>
        <a:xfrm>
          <a:off x="3654517" y="1595244"/>
          <a:ext cx="719152" cy="719152"/>
        </a:xfrm>
      </dgm:spPr>
      <dgm:t>
        <a:bodyPr/>
        <a:lstStyle/>
        <a:p>
          <a:r>
            <a:rPr lang="en-US" sz="1600" dirty="0" smtClean="0">
              <a:latin typeface="Calibri"/>
              <a:ea typeface="+mn-ea"/>
              <a:cs typeface="+mn-cs"/>
            </a:rPr>
            <a:t>Worth</a:t>
          </a:r>
          <a:endParaRPr lang="en-US" sz="1600" dirty="0">
            <a:latin typeface="Calibri"/>
            <a:ea typeface="+mn-ea"/>
            <a:cs typeface="+mn-cs"/>
          </a:endParaRPr>
        </a:p>
      </dgm:t>
    </dgm:pt>
    <dgm:pt modelId="{2A64F02D-289F-4C82-BF1E-107746F5C8FA}" type="parTrans" cxnId="{489B0453-D9A8-4F46-8744-ABA35AB8462F}">
      <dgm:prSet/>
      <dgm:spPr/>
      <dgm:t>
        <a:bodyPr/>
        <a:lstStyle/>
        <a:p>
          <a:endParaRPr lang="en-US"/>
        </a:p>
      </dgm:t>
    </dgm:pt>
    <dgm:pt modelId="{F0DA4C00-D933-4698-801C-67DCBA02A070}" type="sibTrans" cxnId="{489B0453-D9A8-4F46-8744-ABA35AB8462F}">
      <dgm:prSet/>
      <dgm:spPr>
        <a:xfrm>
          <a:off x="1413733" y="335280"/>
          <a:ext cx="2658933" cy="2658933"/>
        </a:xfrm>
      </dgm:spPr>
      <dgm:t>
        <a:bodyPr/>
        <a:lstStyle/>
        <a:p>
          <a:endParaRPr lang="en-US"/>
        </a:p>
      </dgm:t>
    </dgm:pt>
    <dgm:pt modelId="{DE6349F0-7F70-40D8-87DD-D26549260B65}" type="pres">
      <dgm:prSet presAssocID="{EADB57F8-9E09-4B53-8D9D-F7D0683D7F93}" presName="Name0" presStyleCnt="0">
        <dgm:presLayoutVars>
          <dgm:chMax val="1"/>
          <dgm:dir/>
          <dgm:animLvl val="ctr"/>
          <dgm:resizeHandles val="exact"/>
        </dgm:presLayoutVars>
      </dgm:prSet>
      <dgm:spPr/>
      <dgm:t>
        <a:bodyPr/>
        <a:lstStyle/>
        <a:p>
          <a:endParaRPr lang="en-US"/>
        </a:p>
      </dgm:t>
    </dgm:pt>
    <dgm:pt modelId="{B0B347EE-8C0D-4330-9B4D-CE789A29F266}" type="pres">
      <dgm:prSet presAssocID="{7903B41F-5998-4ADE-9D68-14279772D650}" presName="centerShape" presStyleLbl="node0" presStyleIdx="0" presStyleCnt="1" custScaleX="154870" custScaleY="143112"/>
      <dgm:spPr>
        <a:prstGeom prst="ellipse">
          <a:avLst/>
        </a:prstGeom>
      </dgm:spPr>
      <dgm:t>
        <a:bodyPr/>
        <a:lstStyle/>
        <a:p>
          <a:endParaRPr lang="en-US"/>
        </a:p>
      </dgm:t>
    </dgm:pt>
    <dgm:pt modelId="{BC68C79E-2A75-4532-9DA7-3D1C6026BBEE}" type="pres">
      <dgm:prSet presAssocID="{B3D00673-BFDB-4E37-A2C3-35A9759967AB}" presName="node" presStyleLbl="node1" presStyleIdx="0" presStyleCnt="7">
        <dgm:presLayoutVars>
          <dgm:bulletEnabled val="1"/>
        </dgm:presLayoutVars>
      </dgm:prSet>
      <dgm:spPr>
        <a:prstGeom prst="ellipse">
          <a:avLst/>
        </a:prstGeom>
      </dgm:spPr>
      <dgm:t>
        <a:bodyPr/>
        <a:lstStyle/>
        <a:p>
          <a:endParaRPr lang="en-US"/>
        </a:p>
      </dgm:t>
    </dgm:pt>
    <dgm:pt modelId="{8B378B91-07BE-47A0-BC6A-E734B66E4978}" type="pres">
      <dgm:prSet presAssocID="{B3D00673-BFDB-4E37-A2C3-35A9759967AB}" presName="dummy" presStyleCnt="0"/>
      <dgm:spPr/>
      <dgm:t>
        <a:bodyPr/>
        <a:lstStyle/>
        <a:p>
          <a:endParaRPr lang="en-US"/>
        </a:p>
      </dgm:t>
    </dgm:pt>
    <dgm:pt modelId="{878FF4EA-1B0D-4EF3-B68E-C52603B9E427}" type="pres">
      <dgm:prSet presAssocID="{154BB766-F79C-48AD-9F35-08C1D832EE78}" presName="sibTrans" presStyleLbl="sibTrans2D1" presStyleIdx="0" presStyleCnt="7"/>
      <dgm:spPr>
        <a:prstGeom prst="blockArc">
          <a:avLst>
            <a:gd name="adj1" fmla="val 16200000"/>
            <a:gd name="adj2" fmla="val 19285714"/>
            <a:gd name="adj3" fmla="val 3895"/>
          </a:avLst>
        </a:prstGeom>
      </dgm:spPr>
      <dgm:t>
        <a:bodyPr/>
        <a:lstStyle/>
        <a:p>
          <a:endParaRPr lang="en-US"/>
        </a:p>
      </dgm:t>
    </dgm:pt>
    <dgm:pt modelId="{031FAFD4-DD61-4C24-A92B-9A968F8DE483}" type="pres">
      <dgm:prSet presAssocID="{7F7B98A2-740D-4D4B-BE04-EFAC14E982B6}" presName="node" presStyleLbl="node1" presStyleIdx="1" presStyleCnt="7">
        <dgm:presLayoutVars>
          <dgm:bulletEnabled val="1"/>
        </dgm:presLayoutVars>
      </dgm:prSet>
      <dgm:spPr>
        <a:prstGeom prst="ellipse">
          <a:avLst/>
        </a:prstGeom>
      </dgm:spPr>
      <dgm:t>
        <a:bodyPr/>
        <a:lstStyle/>
        <a:p>
          <a:endParaRPr lang="en-US"/>
        </a:p>
      </dgm:t>
    </dgm:pt>
    <dgm:pt modelId="{9CC49BC4-7D5D-48D1-885B-C69D6AF36A7A}" type="pres">
      <dgm:prSet presAssocID="{7F7B98A2-740D-4D4B-BE04-EFAC14E982B6}" presName="dummy" presStyleCnt="0"/>
      <dgm:spPr/>
      <dgm:t>
        <a:bodyPr/>
        <a:lstStyle/>
        <a:p>
          <a:endParaRPr lang="en-US"/>
        </a:p>
      </dgm:t>
    </dgm:pt>
    <dgm:pt modelId="{D7688834-1100-4CF9-8CFD-C0D5D5960BB6}" type="pres">
      <dgm:prSet presAssocID="{264DF4F0-95C4-4540-BEF0-DE28D3CC3BA9}" presName="sibTrans" presStyleLbl="sibTrans2D1" presStyleIdx="1" presStyleCnt="7"/>
      <dgm:spPr>
        <a:prstGeom prst="blockArc">
          <a:avLst>
            <a:gd name="adj1" fmla="val 19285714"/>
            <a:gd name="adj2" fmla="val 771429"/>
            <a:gd name="adj3" fmla="val 3895"/>
          </a:avLst>
        </a:prstGeom>
      </dgm:spPr>
      <dgm:t>
        <a:bodyPr/>
        <a:lstStyle/>
        <a:p>
          <a:endParaRPr lang="en-US"/>
        </a:p>
      </dgm:t>
    </dgm:pt>
    <dgm:pt modelId="{E5A4044B-9CEC-4F2C-9EB6-E5DCA07A84CF}" type="pres">
      <dgm:prSet presAssocID="{1BED4A89-29D1-4182-BD7F-756D6AC1FFD7}" presName="node" presStyleLbl="node1" presStyleIdx="2" presStyleCnt="7">
        <dgm:presLayoutVars>
          <dgm:bulletEnabled val="1"/>
        </dgm:presLayoutVars>
      </dgm:prSet>
      <dgm:spPr>
        <a:prstGeom prst="ellipse">
          <a:avLst/>
        </a:prstGeom>
      </dgm:spPr>
      <dgm:t>
        <a:bodyPr/>
        <a:lstStyle/>
        <a:p>
          <a:endParaRPr lang="en-US"/>
        </a:p>
      </dgm:t>
    </dgm:pt>
    <dgm:pt modelId="{FFD531B3-5FBA-4D68-AE38-4236B15748AE}" type="pres">
      <dgm:prSet presAssocID="{1BED4A89-29D1-4182-BD7F-756D6AC1FFD7}" presName="dummy" presStyleCnt="0"/>
      <dgm:spPr/>
      <dgm:t>
        <a:bodyPr/>
        <a:lstStyle/>
        <a:p>
          <a:endParaRPr lang="en-US"/>
        </a:p>
      </dgm:t>
    </dgm:pt>
    <dgm:pt modelId="{7732BD54-9A15-4AFB-A421-8E1FF26F3CB9}" type="pres">
      <dgm:prSet presAssocID="{F0DA4C00-D933-4698-801C-67DCBA02A070}" presName="sibTrans" presStyleLbl="sibTrans2D1" presStyleIdx="2" presStyleCnt="7"/>
      <dgm:spPr>
        <a:prstGeom prst="blockArc">
          <a:avLst>
            <a:gd name="adj1" fmla="val 771429"/>
            <a:gd name="adj2" fmla="val 3857143"/>
            <a:gd name="adj3" fmla="val 3895"/>
          </a:avLst>
        </a:prstGeom>
      </dgm:spPr>
      <dgm:t>
        <a:bodyPr/>
        <a:lstStyle/>
        <a:p>
          <a:endParaRPr lang="en-US"/>
        </a:p>
      </dgm:t>
    </dgm:pt>
    <dgm:pt modelId="{9ABD4437-DD66-421F-919D-7F0F5F4B4431}" type="pres">
      <dgm:prSet presAssocID="{5795F579-1B3A-4246-B359-1584CD1BC6FF}" presName="node" presStyleLbl="node1" presStyleIdx="3" presStyleCnt="7">
        <dgm:presLayoutVars>
          <dgm:bulletEnabled val="1"/>
        </dgm:presLayoutVars>
      </dgm:prSet>
      <dgm:spPr>
        <a:prstGeom prst="ellipse">
          <a:avLst/>
        </a:prstGeom>
      </dgm:spPr>
      <dgm:t>
        <a:bodyPr/>
        <a:lstStyle/>
        <a:p>
          <a:endParaRPr lang="en-US"/>
        </a:p>
      </dgm:t>
    </dgm:pt>
    <dgm:pt modelId="{E26091CF-A240-4AC1-B81E-533321AC8531}" type="pres">
      <dgm:prSet presAssocID="{5795F579-1B3A-4246-B359-1584CD1BC6FF}" presName="dummy" presStyleCnt="0"/>
      <dgm:spPr/>
      <dgm:t>
        <a:bodyPr/>
        <a:lstStyle/>
        <a:p>
          <a:endParaRPr lang="en-US"/>
        </a:p>
      </dgm:t>
    </dgm:pt>
    <dgm:pt modelId="{AED86607-DD9B-407B-98F6-380E8AF96F85}" type="pres">
      <dgm:prSet presAssocID="{4D8616A5-222E-41F2-8AC3-CE5D9BAD5492}" presName="sibTrans" presStyleLbl="sibTrans2D1" presStyleIdx="3" presStyleCnt="7"/>
      <dgm:spPr>
        <a:prstGeom prst="blockArc">
          <a:avLst>
            <a:gd name="adj1" fmla="val 3857143"/>
            <a:gd name="adj2" fmla="val 6942857"/>
            <a:gd name="adj3" fmla="val 3895"/>
          </a:avLst>
        </a:prstGeom>
      </dgm:spPr>
      <dgm:t>
        <a:bodyPr/>
        <a:lstStyle/>
        <a:p>
          <a:endParaRPr lang="en-US"/>
        </a:p>
      </dgm:t>
    </dgm:pt>
    <dgm:pt modelId="{6C163E3F-1C69-4402-B743-5460FEC1A100}" type="pres">
      <dgm:prSet presAssocID="{2CB339AC-BE25-4381-A614-1E2F7A6D4F88}" presName="node" presStyleLbl="node1" presStyleIdx="4" presStyleCnt="7">
        <dgm:presLayoutVars>
          <dgm:bulletEnabled val="1"/>
        </dgm:presLayoutVars>
      </dgm:prSet>
      <dgm:spPr>
        <a:prstGeom prst="ellipse">
          <a:avLst/>
        </a:prstGeom>
      </dgm:spPr>
      <dgm:t>
        <a:bodyPr/>
        <a:lstStyle/>
        <a:p>
          <a:endParaRPr lang="en-US"/>
        </a:p>
      </dgm:t>
    </dgm:pt>
    <dgm:pt modelId="{1DCE31D0-7239-4F0D-9410-E316522E927E}" type="pres">
      <dgm:prSet presAssocID="{2CB339AC-BE25-4381-A614-1E2F7A6D4F88}" presName="dummy" presStyleCnt="0"/>
      <dgm:spPr/>
      <dgm:t>
        <a:bodyPr/>
        <a:lstStyle/>
        <a:p>
          <a:endParaRPr lang="en-US"/>
        </a:p>
      </dgm:t>
    </dgm:pt>
    <dgm:pt modelId="{25A1804A-2181-46C4-A857-0C27A2508C28}" type="pres">
      <dgm:prSet presAssocID="{1501AF96-3D7C-4BF2-95C3-1B03F494D1B7}" presName="sibTrans" presStyleLbl="sibTrans2D1" presStyleIdx="4" presStyleCnt="7"/>
      <dgm:spPr>
        <a:prstGeom prst="blockArc">
          <a:avLst>
            <a:gd name="adj1" fmla="val 6942857"/>
            <a:gd name="adj2" fmla="val 10028571"/>
            <a:gd name="adj3" fmla="val 3895"/>
          </a:avLst>
        </a:prstGeom>
      </dgm:spPr>
      <dgm:t>
        <a:bodyPr/>
        <a:lstStyle/>
        <a:p>
          <a:endParaRPr lang="en-US"/>
        </a:p>
      </dgm:t>
    </dgm:pt>
    <dgm:pt modelId="{CE29741A-BA70-4950-BFDC-F42006686B80}" type="pres">
      <dgm:prSet presAssocID="{AF9DB191-7B37-48CF-BAFC-23C4EF04FF25}" presName="node" presStyleLbl="node1" presStyleIdx="5" presStyleCnt="7">
        <dgm:presLayoutVars>
          <dgm:bulletEnabled val="1"/>
        </dgm:presLayoutVars>
      </dgm:prSet>
      <dgm:spPr>
        <a:prstGeom prst="ellipse">
          <a:avLst/>
        </a:prstGeom>
      </dgm:spPr>
      <dgm:t>
        <a:bodyPr/>
        <a:lstStyle/>
        <a:p>
          <a:endParaRPr lang="en-US"/>
        </a:p>
      </dgm:t>
    </dgm:pt>
    <dgm:pt modelId="{CB9EE549-877D-40C6-BD4A-045DF1077976}" type="pres">
      <dgm:prSet presAssocID="{AF9DB191-7B37-48CF-BAFC-23C4EF04FF25}" presName="dummy" presStyleCnt="0"/>
      <dgm:spPr/>
      <dgm:t>
        <a:bodyPr/>
        <a:lstStyle/>
        <a:p>
          <a:endParaRPr lang="en-US"/>
        </a:p>
      </dgm:t>
    </dgm:pt>
    <dgm:pt modelId="{001337DB-C1CF-432F-9AA3-2D0A099AE951}" type="pres">
      <dgm:prSet presAssocID="{726FFCE9-63A6-47BE-97E6-59D6AB9B2708}" presName="sibTrans" presStyleLbl="sibTrans2D1" presStyleIdx="5" presStyleCnt="7"/>
      <dgm:spPr>
        <a:prstGeom prst="blockArc">
          <a:avLst>
            <a:gd name="adj1" fmla="val 10028571"/>
            <a:gd name="adj2" fmla="val 13114286"/>
            <a:gd name="adj3" fmla="val 3895"/>
          </a:avLst>
        </a:prstGeom>
      </dgm:spPr>
      <dgm:t>
        <a:bodyPr/>
        <a:lstStyle/>
        <a:p>
          <a:endParaRPr lang="en-US"/>
        </a:p>
      </dgm:t>
    </dgm:pt>
    <dgm:pt modelId="{786DC2B6-F909-4F8B-BE98-46FBF994D76C}" type="pres">
      <dgm:prSet presAssocID="{1E7218C2-758A-4D68-9FF2-D7ABDDF6AF08}" presName="node" presStyleLbl="node1" presStyleIdx="6" presStyleCnt="7">
        <dgm:presLayoutVars>
          <dgm:bulletEnabled val="1"/>
        </dgm:presLayoutVars>
      </dgm:prSet>
      <dgm:spPr>
        <a:prstGeom prst="ellipse">
          <a:avLst/>
        </a:prstGeom>
      </dgm:spPr>
      <dgm:t>
        <a:bodyPr/>
        <a:lstStyle/>
        <a:p>
          <a:endParaRPr lang="en-US"/>
        </a:p>
      </dgm:t>
    </dgm:pt>
    <dgm:pt modelId="{5CB51FB4-A281-4247-BBD7-89D009703114}" type="pres">
      <dgm:prSet presAssocID="{1E7218C2-758A-4D68-9FF2-D7ABDDF6AF08}" presName="dummy" presStyleCnt="0"/>
      <dgm:spPr/>
      <dgm:t>
        <a:bodyPr/>
        <a:lstStyle/>
        <a:p>
          <a:endParaRPr lang="en-US"/>
        </a:p>
      </dgm:t>
    </dgm:pt>
    <dgm:pt modelId="{9886F7C2-FD5F-4BF5-BD08-D5E04D243CD7}" type="pres">
      <dgm:prSet presAssocID="{1F091BFC-DBFE-49B7-BEEF-E8D6BFBBA167}" presName="sibTrans" presStyleLbl="sibTrans2D1" presStyleIdx="6" presStyleCnt="7"/>
      <dgm:spPr>
        <a:prstGeom prst="blockArc">
          <a:avLst>
            <a:gd name="adj1" fmla="val 13114286"/>
            <a:gd name="adj2" fmla="val 16200000"/>
            <a:gd name="adj3" fmla="val 3895"/>
          </a:avLst>
        </a:prstGeom>
      </dgm:spPr>
      <dgm:t>
        <a:bodyPr/>
        <a:lstStyle/>
        <a:p>
          <a:endParaRPr lang="en-US"/>
        </a:p>
      </dgm:t>
    </dgm:pt>
  </dgm:ptLst>
  <dgm:cxnLst>
    <dgm:cxn modelId="{F3C71D3B-B0BA-490E-9209-96B39A420EE5}" srcId="{EADB57F8-9E09-4B53-8D9D-F7D0683D7F93}" destId="{7903B41F-5998-4ADE-9D68-14279772D650}" srcOrd="0" destOrd="0" parTransId="{48D20491-1684-4497-B4B4-51570222DE96}" sibTransId="{F55D1255-E886-4400-8DFE-686CCE0A34E8}"/>
    <dgm:cxn modelId="{9833DB61-D674-494E-BAB8-D97D61B233F3}" type="presOf" srcId="{1501AF96-3D7C-4BF2-95C3-1B03F494D1B7}" destId="{25A1804A-2181-46C4-A857-0C27A2508C28}" srcOrd="0" destOrd="0" presId="urn:microsoft.com/office/officeart/2005/8/layout/radial6"/>
    <dgm:cxn modelId="{6D970733-8EA0-464B-877B-E2DB1947EED6}" type="presOf" srcId="{154BB766-F79C-48AD-9F35-08C1D832EE78}" destId="{878FF4EA-1B0D-4EF3-B68E-C52603B9E427}" srcOrd="0" destOrd="0" presId="urn:microsoft.com/office/officeart/2005/8/layout/radial6"/>
    <dgm:cxn modelId="{7CE3B739-B0E3-4962-9C76-919EC4B38ABB}" type="presOf" srcId="{1E7218C2-758A-4D68-9FF2-D7ABDDF6AF08}" destId="{786DC2B6-F909-4F8B-BE98-46FBF994D76C}" srcOrd="0" destOrd="0" presId="urn:microsoft.com/office/officeart/2005/8/layout/radial6"/>
    <dgm:cxn modelId="{B9740C4A-71C0-4506-BAF1-32273DFCF165}" type="presOf" srcId="{EADB57F8-9E09-4B53-8D9D-F7D0683D7F93}" destId="{DE6349F0-7F70-40D8-87DD-D26549260B65}" srcOrd="0" destOrd="0" presId="urn:microsoft.com/office/officeart/2005/8/layout/radial6"/>
    <dgm:cxn modelId="{C1160306-91ED-4650-ACC2-B96689A34273}" srcId="{7903B41F-5998-4ADE-9D68-14279772D650}" destId="{AF9DB191-7B37-48CF-BAFC-23C4EF04FF25}" srcOrd="5" destOrd="0" parTransId="{914E11E4-1674-4E4A-B677-D347988686DA}" sibTransId="{726FFCE9-63A6-47BE-97E6-59D6AB9B2708}"/>
    <dgm:cxn modelId="{4F899602-111A-4B56-B012-3F5693E1390D}" srcId="{7903B41F-5998-4ADE-9D68-14279772D650}" destId="{7F7B98A2-740D-4D4B-BE04-EFAC14E982B6}" srcOrd="1" destOrd="0" parTransId="{FFA16404-6107-4B5C-B7D7-A972B0ECDE30}" sibTransId="{264DF4F0-95C4-4540-BEF0-DE28D3CC3BA9}"/>
    <dgm:cxn modelId="{89490535-8F1F-48B7-9054-F590EEB89FBE}" type="presOf" srcId="{7F7B98A2-740D-4D4B-BE04-EFAC14E982B6}" destId="{031FAFD4-DD61-4C24-A92B-9A968F8DE483}" srcOrd="0" destOrd="0" presId="urn:microsoft.com/office/officeart/2005/8/layout/radial6"/>
    <dgm:cxn modelId="{60FF44CD-6A51-434E-8529-D7998EF4D88D}" type="presOf" srcId="{1BED4A89-29D1-4182-BD7F-756D6AC1FFD7}" destId="{E5A4044B-9CEC-4F2C-9EB6-E5DCA07A84CF}" srcOrd="0" destOrd="0" presId="urn:microsoft.com/office/officeart/2005/8/layout/radial6"/>
    <dgm:cxn modelId="{F44DA9F0-3CBA-4847-8A90-5A3FDD0B1FB4}" srcId="{7903B41F-5998-4ADE-9D68-14279772D650}" destId="{1E7218C2-758A-4D68-9FF2-D7ABDDF6AF08}" srcOrd="6" destOrd="0" parTransId="{862AB893-35DB-41AC-BAEA-1BE5BCB9733A}" sibTransId="{1F091BFC-DBFE-49B7-BEEF-E8D6BFBBA167}"/>
    <dgm:cxn modelId="{9854D428-5C4B-4906-98DF-E2B588C56559}" type="presOf" srcId="{B3D00673-BFDB-4E37-A2C3-35A9759967AB}" destId="{BC68C79E-2A75-4532-9DA7-3D1C6026BBEE}" srcOrd="0" destOrd="0" presId="urn:microsoft.com/office/officeart/2005/8/layout/radial6"/>
    <dgm:cxn modelId="{A0AA7857-48DF-483B-840D-29B96523ADE1}" type="presOf" srcId="{AF9DB191-7B37-48CF-BAFC-23C4EF04FF25}" destId="{CE29741A-BA70-4950-BFDC-F42006686B80}" srcOrd="0" destOrd="0" presId="urn:microsoft.com/office/officeart/2005/8/layout/radial6"/>
    <dgm:cxn modelId="{4742DF46-DD0F-4725-BC31-6B05F5A7BB0F}" type="presOf" srcId="{1F091BFC-DBFE-49B7-BEEF-E8D6BFBBA167}" destId="{9886F7C2-FD5F-4BF5-BD08-D5E04D243CD7}" srcOrd="0" destOrd="0" presId="urn:microsoft.com/office/officeart/2005/8/layout/radial6"/>
    <dgm:cxn modelId="{AF0B0469-D585-4F78-A597-37BDA29144DC}" srcId="{7903B41F-5998-4ADE-9D68-14279772D650}" destId="{5795F579-1B3A-4246-B359-1584CD1BC6FF}" srcOrd="3" destOrd="0" parTransId="{B0FD8998-4206-4A41-A7C3-61D5B372F0BB}" sibTransId="{4D8616A5-222E-41F2-8AC3-CE5D9BAD5492}"/>
    <dgm:cxn modelId="{489B0453-D9A8-4F46-8744-ABA35AB8462F}" srcId="{7903B41F-5998-4ADE-9D68-14279772D650}" destId="{1BED4A89-29D1-4182-BD7F-756D6AC1FFD7}" srcOrd="2" destOrd="0" parTransId="{2A64F02D-289F-4C82-BF1E-107746F5C8FA}" sibTransId="{F0DA4C00-D933-4698-801C-67DCBA02A070}"/>
    <dgm:cxn modelId="{AA85727C-27EC-48C5-B2F8-01025E29CA26}" srcId="{7903B41F-5998-4ADE-9D68-14279772D650}" destId="{2CB339AC-BE25-4381-A614-1E2F7A6D4F88}" srcOrd="4" destOrd="0" parTransId="{D797F8F6-F5BE-4D87-9C5E-3E424D0121B6}" sibTransId="{1501AF96-3D7C-4BF2-95C3-1B03F494D1B7}"/>
    <dgm:cxn modelId="{AB7CE5B0-0828-4AF1-AA33-B7F21756FCB7}" type="presOf" srcId="{264DF4F0-95C4-4540-BEF0-DE28D3CC3BA9}" destId="{D7688834-1100-4CF9-8CFD-C0D5D5960BB6}" srcOrd="0" destOrd="0" presId="urn:microsoft.com/office/officeart/2005/8/layout/radial6"/>
    <dgm:cxn modelId="{32EF3181-B3EA-4FD2-89F1-D0BA519DCE0B}" type="presOf" srcId="{726FFCE9-63A6-47BE-97E6-59D6AB9B2708}" destId="{001337DB-C1CF-432F-9AA3-2D0A099AE951}" srcOrd="0" destOrd="0" presId="urn:microsoft.com/office/officeart/2005/8/layout/radial6"/>
    <dgm:cxn modelId="{2C688168-E7BD-4D63-A816-39CC1ED0C9D3}" type="presOf" srcId="{F0DA4C00-D933-4698-801C-67DCBA02A070}" destId="{7732BD54-9A15-4AFB-A421-8E1FF26F3CB9}" srcOrd="0" destOrd="0" presId="urn:microsoft.com/office/officeart/2005/8/layout/radial6"/>
    <dgm:cxn modelId="{5B52DADC-CCED-4532-A41C-0592BE44AEA0}" type="presOf" srcId="{7903B41F-5998-4ADE-9D68-14279772D650}" destId="{B0B347EE-8C0D-4330-9B4D-CE789A29F266}" srcOrd="0" destOrd="0" presId="urn:microsoft.com/office/officeart/2005/8/layout/radial6"/>
    <dgm:cxn modelId="{625B8521-A014-4A80-856C-84D049BD6223}" srcId="{7903B41F-5998-4ADE-9D68-14279772D650}" destId="{B3D00673-BFDB-4E37-A2C3-35A9759967AB}" srcOrd="0" destOrd="0" parTransId="{4DEF0F4C-8C63-40FA-824A-1DBAD66EB25F}" sibTransId="{154BB766-F79C-48AD-9F35-08C1D832EE78}"/>
    <dgm:cxn modelId="{43AE0170-5B31-492F-96BD-A003C6AF08C9}" type="presOf" srcId="{2CB339AC-BE25-4381-A614-1E2F7A6D4F88}" destId="{6C163E3F-1C69-4402-B743-5460FEC1A100}" srcOrd="0" destOrd="0" presId="urn:microsoft.com/office/officeart/2005/8/layout/radial6"/>
    <dgm:cxn modelId="{E19E0E24-8C4A-4031-A741-A72D14E63872}" type="presOf" srcId="{5795F579-1B3A-4246-B359-1584CD1BC6FF}" destId="{9ABD4437-DD66-421F-919D-7F0F5F4B4431}" srcOrd="0" destOrd="0" presId="urn:microsoft.com/office/officeart/2005/8/layout/radial6"/>
    <dgm:cxn modelId="{1084F75F-60F7-4832-B1E5-7282EC0B4EAA}" type="presOf" srcId="{4D8616A5-222E-41F2-8AC3-CE5D9BAD5492}" destId="{AED86607-DD9B-407B-98F6-380E8AF96F85}" srcOrd="0" destOrd="0" presId="urn:microsoft.com/office/officeart/2005/8/layout/radial6"/>
    <dgm:cxn modelId="{30939B2E-D66E-4C7D-9CED-B77E0603768D}" type="presParOf" srcId="{DE6349F0-7F70-40D8-87DD-D26549260B65}" destId="{B0B347EE-8C0D-4330-9B4D-CE789A29F266}" srcOrd="0" destOrd="0" presId="urn:microsoft.com/office/officeart/2005/8/layout/radial6"/>
    <dgm:cxn modelId="{7147013B-F46A-4A74-9FDA-75A9641973F2}" type="presParOf" srcId="{DE6349F0-7F70-40D8-87DD-D26549260B65}" destId="{BC68C79E-2A75-4532-9DA7-3D1C6026BBEE}" srcOrd="1" destOrd="0" presId="urn:microsoft.com/office/officeart/2005/8/layout/radial6"/>
    <dgm:cxn modelId="{5C74C4DA-4272-4F19-B6FF-88EBDA9AB0CA}" type="presParOf" srcId="{DE6349F0-7F70-40D8-87DD-D26549260B65}" destId="{8B378B91-07BE-47A0-BC6A-E734B66E4978}" srcOrd="2" destOrd="0" presId="urn:microsoft.com/office/officeart/2005/8/layout/radial6"/>
    <dgm:cxn modelId="{BE516EA7-0A77-4461-ACB8-86C6B908FFD2}" type="presParOf" srcId="{DE6349F0-7F70-40D8-87DD-D26549260B65}" destId="{878FF4EA-1B0D-4EF3-B68E-C52603B9E427}" srcOrd="3" destOrd="0" presId="urn:microsoft.com/office/officeart/2005/8/layout/radial6"/>
    <dgm:cxn modelId="{E008A54E-16B7-432D-8274-5AD7DAB1ADC8}" type="presParOf" srcId="{DE6349F0-7F70-40D8-87DD-D26549260B65}" destId="{031FAFD4-DD61-4C24-A92B-9A968F8DE483}" srcOrd="4" destOrd="0" presId="urn:microsoft.com/office/officeart/2005/8/layout/radial6"/>
    <dgm:cxn modelId="{4A0E17CF-70A4-47F1-8950-21B58A713E13}" type="presParOf" srcId="{DE6349F0-7F70-40D8-87DD-D26549260B65}" destId="{9CC49BC4-7D5D-48D1-885B-C69D6AF36A7A}" srcOrd="5" destOrd="0" presId="urn:microsoft.com/office/officeart/2005/8/layout/radial6"/>
    <dgm:cxn modelId="{7E50DE3B-A633-48B4-9B05-558A75BA91B6}" type="presParOf" srcId="{DE6349F0-7F70-40D8-87DD-D26549260B65}" destId="{D7688834-1100-4CF9-8CFD-C0D5D5960BB6}" srcOrd="6" destOrd="0" presId="urn:microsoft.com/office/officeart/2005/8/layout/radial6"/>
    <dgm:cxn modelId="{2841E5B3-A33E-404D-AE5B-36CEAACC04FD}" type="presParOf" srcId="{DE6349F0-7F70-40D8-87DD-D26549260B65}" destId="{E5A4044B-9CEC-4F2C-9EB6-E5DCA07A84CF}" srcOrd="7" destOrd="0" presId="urn:microsoft.com/office/officeart/2005/8/layout/radial6"/>
    <dgm:cxn modelId="{C185ADF1-18BB-4B96-8F1D-CFF5B4FFC03E}" type="presParOf" srcId="{DE6349F0-7F70-40D8-87DD-D26549260B65}" destId="{FFD531B3-5FBA-4D68-AE38-4236B15748AE}" srcOrd="8" destOrd="0" presId="urn:microsoft.com/office/officeart/2005/8/layout/radial6"/>
    <dgm:cxn modelId="{3C08DF5D-8592-464C-A00B-1B61E1AE0985}" type="presParOf" srcId="{DE6349F0-7F70-40D8-87DD-D26549260B65}" destId="{7732BD54-9A15-4AFB-A421-8E1FF26F3CB9}" srcOrd="9" destOrd="0" presId="urn:microsoft.com/office/officeart/2005/8/layout/radial6"/>
    <dgm:cxn modelId="{E11BFF1A-230E-42AE-8F1D-436689218660}" type="presParOf" srcId="{DE6349F0-7F70-40D8-87DD-D26549260B65}" destId="{9ABD4437-DD66-421F-919D-7F0F5F4B4431}" srcOrd="10" destOrd="0" presId="urn:microsoft.com/office/officeart/2005/8/layout/radial6"/>
    <dgm:cxn modelId="{D3E2D5F4-E2CA-43FD-BB59-37696269F9CC}" type="presParOf" srcId="{DE6349F0-7F70-40D8-87DD-D26549260B65}" destId="{E26091CF-A240-4AC1-B81E-533321AC8531}" srcOrd="11" destOrd="0" presId="urn:microsoft.com/office/officeart/2005/8/layout/radial6"/>
    <dgm:cxn modelId="{0B620C7B-A2B2-4C16-9156-2AAD0943BE8E}" type="presParOf" srcId="{DE6349F0-7F70-40D8-87DD-D26549260B65}" destId="{AED86607-DD9B-407B-98F6-380E8AF96F85}" srcOrd="12" destOrd="0" presId="urn:microsoft.com/office/officeart/2005/8/layout/radial6"/>
    <dgm:cxn modelId="{6B1720D4-297B-496E-A12D-0E4CDD820CA1}" type="presParOf" srcId="{DE6349F0-7F70-40D8-87DD-D26549260B65}" destId="{6C163E3F-1C69-4402-B743-5460FEC1A100}" srcOrd="13" destOrd="0" presId="urn:microsoft.com/office/officeart/2005/8/layout/radial6"/>
    <dgm:cxn modelId="{3130B707-5FBF-4CBF-909F-20567A58F6E5}" type="presParOf" srcId="{DE6349F0-7F70-40D8-87DD-D26549260B65}" destId="{1DCE31D0-7239-4F0D-9410-E316522E927E}" srcOrd="14" destOrd="0" presId="urn:microsoft.com/office/officeart/2005/8/layout/radial6"/>
    <dgm:cxn modelId="{F4F8C92F-0988-43C8-8E6B-FA206F207A3F}" type="presParOf" srcId="{DE6349F0-7F70-40D8-87DD-D26549260B65}" destId="{25A1804A-2181-46C4-A857-0C27A2508C28}" srcOrd="15" destOrd="0" presId="urn:microsoft.com/office/officeart/2005/8/layout/radial6"/>
    <dgm:cxn modelId="{9B35D703-D051-402B-B332-1B5D12D90D76}" type="presParOf" srcId="{DE6349F0-7F70-40D8-87DD-D26549260B65}" destId="{CE29741A-BA70-4950-BFDC-F42006686B80}" srcOrd="16" destOrd="0" presId="urn:microsoft.com/office/officeart/2005/8/layout/radial6"/>
    <dgm:cxn modelId="{35FB8CA0-BD11-47E5-8C0F-433B6654FEC9}" type="presParOf" srcId="{DE6349F0-7F70-40D8-87DD-D26549260B65}" destId="{CB9EE549-877D-40C6-BD4A-045DF1077976}" srcOrd="17" destOrd="0" presId="urn:microsoft.com/office/officeart/2005/8/layout/radial6"/>
    <dgm:cxn modelId="{D1362EA9-A3BB-4EC0-BD5E-A64E1A3C208A}" type="presParOf" srcId="{DE6349F0-7F70-40D8-87DD-D26549260B65}" destId="{001337DB-C1CF-432F-9AA3-2D0A099AE951}" srcOrd="18" destOrd="0" presId="urn:microsoft.com/office/officeart/2005/8/layout/radial6"/>
    <dgm:cxn modelId="{B52DE7D7-0D66-4505-8DCF-50227DE61EE2}" type="presParOf" srcId="{DE6349F0-7F70-40D8-87DD-D26549260B65}" destId="{786DC2B6-F909-4F8B-BE98-46FBF994D76C}" srcOrd="19" destOrd="0" presId="urn:microsoft.com/office/officeart/2005/8/layout/radial6"/>
    <dgm:cxn modelId="{00ADD1B8-AD09-43AC-925B-2C6E2B95C11C}" type="presParOf" srcId="{DE6349F0-7F70-40D8-87DD-D26549260B65}" destId="{5CB51FB4-A281-4247-BBD7-89D009703114}" srcOrd="20" destOrd="0" presId="urn:microsoft.com/office/officeart/2005/8/layout/radial6"/>
    <dgm:cxn modelId="{A370588A-2713-4C79-AF82-D56467B55B96}" type="presParOf" srcId="{DE6349F0-7F70-40D8-87DD-D26549260B65}" destId="{9886F7C2-FD5F-4BF5-BD08-D5E04D243CD7}"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6B0F15-22F8-407E-8FF9-33AB11B0CBB7}" type="doc">
      <dgm:prSet loTypeId="urn:microsoft.com/office/officeart/2005/8/layout/cycle1" loCatId="cycle" qsTypeId="urn:microsoft.com/office/officeart/2005/8/quickstyle/simple1" qsCatId="simple" csTypeId="urn:microsoft.com/office/officeart/2005/8/colors/accent3_4" csCatId="accent3" phldr="1"/>
      <dgm:spPr/>
      <dgm:t>
        <a:bodyPr/>
        <a:lstStyle/>
        <a:p>
          <a:endParaRPr lang="en-US"/>
        </a:p>
      </dgm:t>
    </dgm:pt>
    <dgm:pt modelId="{3354C4FF-70DE-4652-A05A-92676629161E}">
      <dgm:prSet phldrT="[Text]" custT="1"/>
      <dgm:spPr/>
      <dgm:t>
        <a:bodyPr/>
        <a:lstStyle/>
        <a:p>
          <a:r>
            <a:rPr lang="en-US" sz="2000" dirty="0" smtClean="0"/>
            <a:t>Our </a:t>
          </a:r>
          <a:r>
            <a:rPr lang="en-US" sz="2000" dirty="0"/>
            <a:t>actions / interactions with the child and family</a:t>
          </a:r>
        </a:p>
      </dgm:t>
    </dgm:pt>
    <dgm:pt modelId="{E58759CD-399B-484B-A162-41956F0DC573}" type="parTrans" cxnId="{AA1B948C-FD72-41BC-A3BD-6380031AF48E}">
      <dgm:prSet/>
      <dgm:spPr/>
      <dgm:t>
        <a:bodyPr/>
        <a:lstStyle/>
        <a:p>
          <a:endParaRPr lang="en-US"/>
        </a:p>
      </dgm:t>
    </dgm:pt>
    <dgm:pt modelId="{12574AED-6102-4BCC-BDA0-4EAE096F53BA}" type="sibTrans" cxnId="{AA1B948C-FD72-41BC-A3BD-6380031AF48E}">
      <dgm:prSet/>
      <dgm:spPr/>
      <dgm:t>
        <a:bodyPr/>
        <a:lstStyle/>
        <a:p>
          <a:endParaRPr lang="en-US"/>
        </a:p>
      </dgm:t>
    </dgm:pt>
    <dgm:pt modelId="{4EAFC89A-044B-4AEE-AA10-C601415974E3}">
      <dgm:prSet phldrT="[Text]" custT="1"/>
      <dgm:spPr/>
      <dgm:t>
        <a:bodyPr/>
        <a:lstStyle/>
        <a:p>
          <a:r>
            <a:rPr lang="en-US" sz="2000" dirty="0" smtClean="0"/>
            <a:t>Their </a:t>
          </a:r>
          <a:r>
            <a:rPr lang="en-US" sz="2000" dirty="0"/>
            <a:t>beliefs about themselves</a:t>
          </a:r>
        </a:p>
      </dgm:t>
    </dgm:pt>
    <dgm:pt modelId="{77D40F2E-FC4B-4C13-BB9D-99EC2301AFD1}" type="parTrans" cxnId="{3F6C3D0E-78F6-4D08-B26E-4BAA78C18EA7}">
      <dgm:prSet/>
      <dgm:spPr/>
      <dgm:t>
        <a:bodyPr/>
        <a:lstStyle/>
        <a:p>
          <a:endParaRPr lang="en-US"/>
        </a:p>
      </dgm:t>
    </dgm:pt>
    <dgm:pt modelId="{42DDE37C-1895-4791-9EFB-9FD43B0BF528}" type="sibTrans" cxnId="{3F6C3D0E-78F6-4D08-B26E-4BAA78C18EA7}">
      <dgm:prSet/>
      <dgm:spPr/>
      <dgm:t>
        <a:bodyPr/>
        <a:lstStyle/>
        <a:p>
          <a:endParaRPr lang="en-US"/>
        </a:p>
      </dgm:t>
    </dgm:pt>
    <dgm:pt modelId="{6BE0328A-E814-4866-A9D6-CA3ABA6D3EF5}">
      <dgm:prSet phldrT="[Text]" custT="1"/>
      <dgm:spPr/>
      <dgm:t>
        <a:bodyPr/>
        <a:lstStyle/>
        <a:p>
          <a:r>
            <a:rPr lang="en-US" sz="2000" dirty="0" smtClean="0"/>
            <a:t>Their </a:t>
          </a:r>
          <a:r>
            <a:rPr lang="en-US" sz="2000" dirty="0"/>
            <a:t>actions</a:t>
          </a:r>
        </a:p>
      </dgm:t>
    </dgm:pt>
    <dgm:pt modelId="{B49F84F6-ADBD-4427-8DBB-87BF11A59F20}" type="parTrans" cxnId="{A9A56E22-811A-4B0B-B07C-B4931CD53A84}">
      <dgm:prSet/>
      <dgm:spPr/>
      <dgm:t>
        <a:bodyPr/>
        <a:lstStyle/>
        <a:p>
          <a:endParaRPr lang="en-US"/>
        </a:p>
      </dgm:t>
    </dgm:pt>
    <dgm:pt modelId="{B3F441B1-AE62-43DE-8808-EB7D28EF525E}" type="sibTrans" cxnId="{A9A56E22-811A-4B0B-B07C-B4931CD53A84}">
      <dgm:prSet/>
      <dgm:spPr/>
      <dgm:t>
        <a:bodyPr/>
        <a:lstStyle/>
        <a:p>
          <a:endParaRPr lang="en-US"/>
        </a:p>
      </dgm:t>
    </dgm:pt>
    <dgm:pt modelId="{CE87D8CE-77E8-44DA-B035-0360FC17D95E}">
      <dgm:prSet phldrT="[Text]" custT="1"/>
      <dgm:spPr/>
      <dgm:t>
        <a:bodyPr/>
        <a:lstStyle/>
        <a:p>
          <a:pPr>
            <a:lnSpc>
              <a:spcPct val="100000"/>
            </a:lnSpc>
            <a:spcAft>
              <a:spcPts val="0"/>
            </a:spcAft>
          </a:pPr>
          <a:r>
            <a:rPr lang="en-US" sz="2000" dirty="0" smtClean="0"/>
            <a:t>Beliefs:</a:t>
          </a:r>
        </a:p>
        <a:p>
          <a:pPr>
            <a:lnSpc>
              <a:spcPct val="100000"/>
            </a:lnSpc>
            <a:spcAft>
              <a:spcPts val="0"/>
            </a:spcAft>
          </a:pPr>
          <a:r>
            <a:rPr lang="en-US" sz="2000" b="1" i="1" dirty="0" smtClean="0"/>
            <a:t>Max is dangerous; Max could hurt me.</a:t>
          </a:r>
          <a:endParaRPr lang="en-US" sz="2000" b="1" dirty="0"/>
        </a:p>
      </dgm:t>
    </dgm:pt>
    <dgm:pt modelId="{0924EFBD-0A4B-4FEE-824F-C4CA4811470A}" type="parTrans" cxnId="{D5AD2CFF-D7CD-48F6-BACA-1EAF913B3B89}">
      <dgm:prSet/>
      <dgm:spPr/>
      <dgm:t>
        <a:bodyPr/>
        <a:lstStyle/>
        <a:p>
          <a:endParaRPr lang="en-US"/>
        </a:p>
      </dgm:t>
    </dgm:pt>
    <dgm:pt modelId="{D9D806D1-2001-41C1-8F18-F0B55020F289}" type="sibTrans" cxnId="{D5AD2CFF-D7CD-48F6-BACA-1EAF913B3B89}">
      <dgm:prSet/>
      <dgm:spPr/>
      <dgm:t>
        <a:bodyPr/>
        <a:lstStyle/>
        <a:p>
          <a:endParaRPr lang="en-US"/>
        </a:p>
      </dgm:t>
    </dgm:pt>
    <dgm:pt modelId="{10FE4496-4891-47DC-95D8-D2769115D26D}" type="pres">
      <dgm:prSet presAssocID="{EF6B0F15-22F8-407E-8FF9-33AB11B0CBB7}" presName="cycle" presStyleCnt="0">
        <dgm:presLayoutVars>
          <dgm:dir/>
          <dgm:resizeHandles val="exact"/>
        </dgm:presLayoutVars>
      </dgm:prSet>
      <dgm:spPr/>
      <dgm:t>
        <a:bodyPr/>
        <a:lstStyle/>
        <a:p>
          <a:endParaRPr lang="en-US"/>
        </a:p>
      </dgm:t>
    </dgm:pt>
    <dgm:pt modelId="{30AA559A-62BF-4D68-941D-1C55D89548D6}" type="pres">
      <dgm:prSet presAssocID="{3354C4FF-70DE-4652-A05A-92676629161E}" presName="dummy" presStyleCnt="0"/>
      <dgm:spPr/>
      <dgm:t>
        <a:bodyPr/>
        <a:lstStyle/>
        <a:p>
          <a:endParaRPr lang="en-US"/>
        </a:p>
      </dgm:t>
    </dgm:pt>
    <dgm:pt modelId="{02A5865B-C21D-455B-9AFC-5A9C43F0968B}" type="pres">
      <dgm:prSet presAssocID="{3354C4FF-70DE-4652-A05A-92676629161E}" presName="node" presStyleLbl="revTx" presStyleIdx="0" presStyleCnt="4">
        <dgm:presLayoutVars>
          <dgm:bulletEnabled val="1"/>
        </dgm:presLayoutVars>
      </dgm:prSet>
      <dgm:spPr/>
      <dgm:t>
        <a:bodyPr/>
        <a:lstStyle/>
        <a:p>
          <a:endParaRPr lang="en-US"/>
        </a:p>
      </dgm:t>
    </dgm:pt>
    <dgm:pt modelId="{62492DE7-77C8-4F9A-BD2F-780B5150DAA4}" type="pres">
      <dgm:prSet presAssocID="{12574AED-6102-4BCC-BDA0-4EAE096F53BA}" presName="sibTrans" presStyleLbl="node1" presStyleIdx="0" presStyleCnt="4"/>
      <dgm:spPr/>
      <dgm:t>
        <a:bodyPr/>
        <a:lstStyle/>
        <a:p>
          <a:endParaRPr lang="en-US"/>
        </a:p>
      </dgm:t>
    </dgm:pt>
    <dgm:pt modelId="{EC6ADEB6-28B0-4B4F-A26A-95863DAEB030}" type="pres">
      <dgm:prSet presAssocID="{4EAFC89A-044B-4AEE-AA10-C601415974E3}" presName="dummy" presStyleCnt="0"/>
      <dgm:spPr/>
      <dgm:t>
        <a:bodyPr/>
        <a:lstStyle/>
        <a:p>
          <a:endParaRPr lang="en-US"/>
        </a:p>
      </dgm:t>
    </dgm:pt>
    <dgm:pt modelId="{96D58200-EA7B-469D-BE08-ABBE0C8D6808}" type="pres">
      <dgm:prSet presAssocID="{4EAFC89A-044B-4AEE-AA10-C601415974E3}" presName="node" presStyleLbl="revTx" presStyleIdx="1" presStyleCnt="4">
        <dgm:presLayoutVars>
          <dgm:bulletEnabled val="1"/>
        </dgm:presLayoutVars>
      </dgm:prSet>
      <dgm:spPr/>
      <dgm:t>
        <a:bodyPr/>
        <a:lstStyle/>
        <a:p>
          <a:endParaRPr lang="en-US"/>
        </a:p>
      </dgm:t>
    </dgm:pt>
    <dgm:pt modelId="{3024E05E-1DA1-4109-BCB2-9C0CDAE8C20E}" type="pres">
      <dgm:prSet presAssocID="{42DDE37C-1895-4791-9EFB-9FD43B0BF528}" presName="sibTrans" presStyleLbl="node1" presStyleIdx="1" presStyleCnt="4"/>
      <dgm:spPr/>
      <dgm:t>
        <a:bodyPr/>
        <a:lstStyle/>
        <a:p>
          <a:endParaRPr lang="en-US"/>
        </a:p>
      </dgm:t>
    </dgm:pt>
    <dgm:pt modelId="{2BCCF46B-54F6-42D9-924F-B922B929BAF9}" type="pres">
      <dgm:prSet presAssocID="{6BE0328A-E814-4866-A9D6-CA3ABA6D3EF5}" presName="dummy" presStyleCnt="0"/>
      <dgm:spPr/>
      <dgm:t>
        <a:bodyPr/>
        <a:lstStyle/>
        <a:p>
          <a:endParaRPr lang="en-US"/>
        </a:p>
      </dgm:t>
    </dgm:pt>
    <dgm:pt modelId="{61F80E1F-F2A3-48AA-9345-8F825EAEA52A}" type="pres">
      <dgm:prSet presAssocID="{6BE0328A-E814-4866-A9D6-CA3ABA6D3EF5}" presName="node" presStyleLbl="revTx" presStyleIdx="2" presStyleCnt="4">
        <dgm:presLayoutVars>
          <dgm:bulletEnabled val="1"/>
        </dgm:presLayoutVars>
      </dgm:prSet>
      <dgm:spPr/>
      <dgm:t>
        <a:bodyPr/>
        <a:lstStyle/>
        <a:p>
          <a:endParaRPr lang="en-US"/>
        </a:p>
      </dgm:t>
    </dgm:pt>
    <dgm:pt modelId="{B4D382E9-0AB7-4937-889E-7B5C7A36C49D}" type="pres">
      <dgm:prSet presAssocID="{B3F441B1-AE62-43DE-8808-EB7D28EF525E}" presName="sibTrans" presStyleLbl="node1" presStyleIdx="2" presStyleCnt="4"/>
      <dgm:spPr/>
      <dgm:t>
        <a:bodyPr/>
        <a:lstStyle/>
        <a:p>
          <a:endParaRPr lang="en-US"/>
        </a:p>
      </dgm:t>
    </dgm:pt>
    <dgm:pt modelId="{76CC1519-8F46-4032-9E88-6BE826290F0E}" type="pres">
      <dgm:prSet presAssocID="{CE87D8CE-77E8-44DA-B035-0360FC17D95E}" presName="dummy" presStyleCnt="0"/>
      <dgm:spPr/>
      <dgm:t>
        <a:bodyPr/>
        <a:lstStyle/>
        <a:p>
          <a:endParaRPr lang="en-US"/>
        </a:p>
      </dgm:t>
    </dgm:pt>
    <dgm:pt modelId="{8256BCF3-00AA-4273-827F-CE5020B2C410}" type="pres">
      <dgm:prSet presAssocID="{CE87D8CE-77E8-44DA-B035-0360FC17D95E}" presName="node" presStyleLbl="revTx" presStyleIdx="3" presStyleCnt="4">
        <dgm:presLayoutVars>
          <dgm:bulletEnabled val="1"/>
        </dgm:presLayoutVars>
      </dgm:prSet>
      <dgm:spPr/>
      <dgm:t>
        <a:bodyPr/>
        <a:lstStyle/>
        <a:p>
          <a:endParaRPr lang="en-US"/>
        </a:p>
      </dgm:t>
    </dgm:pt>
    <dgm:pt modelId="{2E78E16B-791F-41FF-8C4E-D78D4FC0A7CC}" type="pres">
      <dgm:prSet presAssocID="{D9D806D1-2001-41C1-8F18-F0B55020F289}" presName="sibTrans" presStyleLbl="node1" presStyleIdx="3" presStyleCnt="4"/>
      <dgm:spPr/>
      <dgm:t>
        <a:bodyPr/>
        <a:lstStyle/>
        <a:p>
          <a:endParaRPr lang="en-US"/>
        </a:p>
      </dgm:t>
    </dgm:pt>
  </dgm:ptLst>
  <dgm:cxnLst>
    <dgm:cxn modelId="{92FA236D-E60C-422E-A1B5-6579B0BE9663}" type="presOf" srcId="{12574AED-6102-4BCC-BDA0-4EAE096F53BA}" destId="{62492DE7-77C8-4F9A-BD2F-780B5150DAA4}" srcOrd="0" destOrd="0" presId="urn:microsoft.com/office/officeart/2005/8/layout/cycle1"/>
    <dgm:cxn modelId="{CCDC1645-BEDF-4997-896C-27A78C307F96}" type="presOf" srcId="{CE87D8CE-77E8-44DA-B035-0360FC17D95E}" destId="{8256BCF3-00AA-4273-827F-CE5020B2C410}" srcOrd="0" destOrd="0" presId="urn:microsoft.com/office/officeart/2005/8/layout/cycle1"/>
    <dgm:cxn modelId="{D04A5F68-F23A-4707-B704-8F30513273F8}" type="presOf" srcId="{4EAFC89A-044B-4AEE-AA10-C601415974E3}" destId="{96D58200-EA7B-469D-BE08-ABBE0C8D6808}" srcOrd="0" destOrd="0" presId="urn:microsoft.com/office/officeart/2005/8/layout/cycle1"/>
    <dgm:cxn modelId="{AA1B948C-FD72-41BC-A3BD-6380031AF48E}" srcId="{EF6B0F15-22F8-407E-8FF9-33AB11B0CBB7}" destId="{3354C4FF-70DE-4652-A05A-92676629161E}" srcOrd="0" destOrd="0" parTransId="{E58759CD-399B-484B-A162-41956F0DC573}" sibTransId="{12574AED-6102-4BCC-BDA0-4EAE096F53BA}"/>
    <dgm:cxn modelId="{BA23A869-A2A5-4B77-A53F-BE72CE463EB7}" type="presOf" srcId="{D9D806D1-2001-41C1-8F18-F0B55020F289}" destId="{2E78E16B-791F-41FF-8C4E-D78D4FC0A7CC}" srcOrd="0" destOrd="0" presId="urn:microsoft.com/office/officeart/2005/8/layout/cycle1"/>
    <dgm:cxn modelId="{D5AD2CFF-D7CD-48F6-BACA-1EAF913B3B89}" srcId="{EF6B0F15-22F8-407E-8FF9-33AB11B0CBB7}" destId="{CE87D8CE-77E8-44DA-B035-0360FC17D95E}" srcOrd="3" destOrd="0" parTransId="{0924EFBD-0A4B-4FEE-824F-C4CA4811470A}" sibTransId="{D9D806D1-2001-41C1-8F18-F0B55020F289}"/>
    <dgm:cxn modelId="{C7DD6721-FB04-46F0-9F98-326997A319FE}" type="presOf" srcId="{6BE0328A-E814-4866-A9D6-CA3ABA6D3EF5}" destId="{61F80E1F-F2A3-48AA-9345-8F825EAEA52A}" srcOrd="0" destOrd="0" presId="urn:microsoft.com/office/officeart/2005/8/layout/cycle1"/>
    <dgm:cxn modelId="{270DBAB7-A771-4B9D-91AD-51C9FFD59FC3}" type="presOf" srcId="{3354C4FF-70DE-4652-A05A-92676629161E}" destId="{02A5865B-C21D-455B-9AFC-5A9C43F0968B}" srcOrd="0" destOrd="0" presId="urn:microsoft.com/office/officeart/2005/8/layout/cycle1"/>
    <dgm:cxn modelId="{A9A56E22-811A-4B0B-B07C-B4931CD53A84}" srcId="{EF6B0F15-22F8-407E-8FF9-33AB11B0CBB7}" destId="{6BE0328A-E814-4866-A9D6-CA3ABA6D3EF5}" srcOrd="2" destOrd="0" parTransId="{B49F84F6-ADBD-4427-8DBB-87BF11A59F20}" sibTransId="{B3F441B1-AE62-43DE-8808-EB7D28EF525E}"/>
    <dgm:cxn modelId="{9D1603AE-7CF6-472A-8D40-47777C6F678E}" type="presOf" srcId="{42DDE37C-1895-4791-9EFB-9FD43B0BF528}" destId="{3024E05E-1DA1-4109-BCB2-9C0CDAE8C20E}" srcOrd="0" destOrd="0" presId="urn:microsoft.com/office/officeart/2005/8/layout/cycle1"/>
    <dgm:cxn modelId="{84746994-7C25-4B53-B1CD-F59F0F2132A0}" type="presOf" srcId="{B3F441B1-AE62-43DE-8808-EB7D28EF525E}" destId="{B4D382E9-0AB7-4937-889E-7B5C7A36C49D}" srcOrd="0" destOrd="0" presId="urn:microsoft.com/office/officeart/2005/8/layout/cycle1"/>
    <dgm:cxn modelId="{3F6C3D0E-78F6-4D08-B26E-4BAA78C18EA7}" srcId="{EF6B0F15-22F8-407E-8FF9-33AB11B0CBB7}" destId="{4EAFC89A-044B-4AEE-AA10-C601415974E3}" srcOrd="1" destOrd="0" parTransId="{77D40F2E-FC4B-4C13-BB9D-99EC2301AFD1}" sibTransId="{42DDE37C-1895-4791-9EFB-9FD43B0BF528}"/>
    <dgm:cxn modelId="{2140BB74-3C47-479C-80A7-076D0459FF48}" type="presOf" srcId="{EF6B0F15-22F8-407E-8FF9-33AB11B0CBB7}" destId="{10FE4496-4891-47DC-95D8-D2769115D26D}" srcOrd="0" destOrd="0" presId="urn:microsoft.com/office/officeart/2005/8/layout/cycle1"/>
    <dgm:cxn modelId="{7B13D0C3-8C45-4075-B483-8AC97B40D04B}" type="presParOf" srcId="{10FE4496-4891-47DC-95D8-D2769115D26D}" destId="{30AA559A-62BF-4D68-941D-1C55D89548D6}" srcOrd="0" destOrd="0" presId="urn:microsoft.com/office/officeart/2005/8/layout/cycle1"/>
    <dgm:cxn modelId="{FAFB2522-B581-4EE7-9D6A-90E6999F5511}" type="presParOf" srcId="{10FE4496-4891-47DC-95D8-D2769115D26D}" destId="{02A5865B-C21D-455B-9AFC-5A9C43F0968B}" srcOrd="1" destOrd="0" presId="urn:microsoft.com/office/officeart/2005/8/layout/cycle1"/>
    <dgm:cxn modelId="{C6B04CAE-0B4B-4D29-896C-17DBECC51AAF}" type="presParOf" srcId="{10FE4496-4891-47DC-95D8-D2769115D26D}" destId="{62492DE7-77C8-4F9A-BD2F-780B5150DAA4}" srcOrd="2" destOrd="0" presId="urn:microsoft.com/office/officeart/2005/8/layout/cycle1"/>
    <dgm:cxn modelId="{6DB33E72-E5B3-4435-BF98-F2A9EFC13FD4}" type="presParOf" srcId="{10FE4496-4891-47DC-95D8-D2769115D26D}" destId="{EC6ADEB6-28B0-4B4F-A26A-95863DAEB030}" srcOrd="3" destOrd="0" presId="urn:microsoft.com/office/officeart/2005/8/layout/cycle1"/>
    <dgm:cxn modelId="{5BBC0AA3-6091-4DC4-A6AC-BB5880F2DD65}" type="presParOf" srcId="{10FE4496-4891-47DC-95D8-D2769115D26D}" destId="{96D58200-EA7B-469D-BE08-ABBE0C8D6808}" srcOrd="4" destOrd="0" presId="urn:microsoft.com/office/officeart/2005/8/layout/cycle1"/>
    <dgm:cxn modelId="{B176C999-049C-4209-82B0-85F1207DD8D1}" type="presParOf" srcId="{10FE4496-4891-47DC-95D8-D2769115D26D}" destId="{3024E05E-1DA1-4109-BCB2-9C0CDAE8C20E}" srcOrd="5" destOrd="0" presId="urn:microsoft.com/office/officeart/2005/8/layout/cycle1"/>
    <dgm:cxn modelId="{9FFDB2BD-7D31-4BB7-90F9-EE863CB9DC5B}" type="presParOf" srcId="{10FE4496-4891-47DC-95D8-D2769115D26D}" destId="{2BCCF46B-54F6-42D9-924F-B922B929BAF9}" srcOrd="6" destOrd="0" presId="urn:microsoft.com/office/officeart/2005/8/layout/cycle1"/>
    <dgm:cxn modelId="{EE34B15E-255D-4395-AE1A-AA172E28D429}" type="presParOf" srcId="{10FE4496-4891-47DC-95D8-D2769115D26D}" destId="{61F80E1F-F2A3-48AA-9345-8F825EAEA52A}" srcOrd="7" destOrd="0" presId="urn:microsoft.com/office/officeart/2005/8/layout/cycle1"/>
    <dgm:cxn modelId="{B8F8A6A3-3CFF-4320-A7AD-3105E4F13FAF}" type="presParOf" srcId="{10FE4496-4891-47DC-95D8-D2769115D26D}" destId="{B4D382E9-0AB7-4937-889E-7B5C7A36C49D}" srcOrd="8" destOrd="0" presId="urn:microsoft.com/office/officeart/2005/8/layout/cycle1"/>
    <dgm:cxn modelId="{F34CE82B-56BC-49C9-92C2-2C79AF145754}" type="presParOf" srcId="{10FE4496-4891-47DC-95D8-D2769115D26D}" destId="{76CC1519-8F46-4032-9E88-6BE826290F0E}" srcOrd="9" destOrd="0" presId="urn:microsoft.com/office/officeart/2005/8/layout/cycle1"/>
    <dgm:cxn modelId="{DEF10911-51CF-414A-8983-A6473FC85102}" type="presParOf" srcId="{10FE4496-4891-47DC-95D8-D2769115D26D}" destId="{8256BCF3-00AA-4273-827F-CE5020B2C410}" srcOrd="10" destOrd="0" presId="urn:microsoft.com/office/officeart/2005/8/layout/cycle1"/>
    <dgm:cxn modelId="{28091EC9-D023-42C4-82B7-E4D32E3D0FA9}" type="presParOf" srcId="{10FE4496-4891-47DC-95D8-D2769115D26D}" destId="{2E78E16B-791F-41FF-8C4E-D78D4FC0A7CC}"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6B0F15-22F8-407E-8FF9-33AB11B0CBB7}" type="doc">
      <dgm:prSet loTypeId="urn:microsoft.com/office/officeart/2005/8/layout/cycle1" loCatId="cycle" qsTypeId="urn:microsoft.com/office/officeart/2005/8/quickstyle/simple1" qsCatId="simple" csTypeId="urn:microsoft.com/office/officeart/2005/8/colors/accent3_4" csCatId="accent3" phldr="1"/>
      <dgm:spPr/>
      <dgm:t>
        <a:bodyPr/>
        <a:lstStyle/>
        <a:p>
          <a:endParaRPr lang="en-US"/>
        </a:p>
      </dgm:t>
    </dgm:pt>
    <dgm:pt modelId="{3354C4FF-70DE-4652-A05A-92676629161E}">
      <dgm:prSet phldrT="[Text]" custT="1"/>
      <dgm:spPr/>
      <dgm:t>
        <a:bodyPr/>
        <a:lstStyle/>
        <a:p>
          <a:pPr>
            <a:lnSpc>
              <a:spcPct val="100000"/>
            </a:lnSpc>
            <a:spcAft>
              <a:spcPts val="0"/>
            </a:spcAft>
          </a:pPr>
          <a:r>
            <a:rPr lang="en-US" sz="2000" dirty="0" smtClean="0"/>
            <a:t>Interactions </a:t>
          </a:r>
          <a:r>
            <a:rPr lang="en-US" sz="2000" dirty="0"/>
            <a:t>with the </a:t>
          </a:r>
          <a:r>
            <a:rPr lang="en-US" sz="2000" dirty="0" smtClean="0"/>
            <a:t>child:</a:t>
          </a:r>
        </a:p>
        <a:p>
          <a:pPr>
            <a:lnSpc>
              <a:spcPct val="100000"/>
            </a:lnSpc>
            <a:spcAft>
              <a:spcPts val="0"/>
            </a:spcAft>
          </a:pPr>
          <a:r>
            <a:rPr lang="en-US" sz="2000" b="1" i="1" dirty="0" smtClean="0"/>
            <a:t>Cautious, keep a safe distance.</a:t>
          </a:r>
          <a:endParaRPr lang="en-US" sz="2000" b="1" i="1" dirty="0"/>
        </a:p>
      </dgm:t>
    </dgm:pt>
    <dgm:pt modelId="{E58759CD-399B-484B-A162-41956F0DC573}" type="parTrans" cxnId="{AA1B948C-FD72-41BC-A3BD-6380031AF48E}">
      <dgm:prSet/>
      <dgm:spPr/>
      <dgm:t>
        <a:bodyPr/>
        <a:lstStyle/>
        <a:p>
          <a:endParaRPr lang="en-US"/>
        </a:p>
      </dgm:t>
    </dgm:pt>
    <dgm:pt modelId="{12574AED-6102-4BCC-BDA0-4EAE096F53BA}" type="sibTrans" cxnId="{AA1B948C-FD72-41BC-A3BD-6380031AF48E}">
      <dgm:prSet/>
      <dgm:spPr/>
      <dgm:t>
        <a:bodyPr/>
        <a:lstStyle/>
        <a:p>
          <a:endParaRPr lang="en-US"/>
        </a:p>
      </dgm:t>
    </dgm:pt>
    <dgm:pt modelId="{4EAFC89A-044B-4AEE-AA10-C601415974E3}">
      <dgm:prSet phldrT="[Text]" custT="1"/>
      <dgm:spPr/>
      <dgm:t>
        <a:bodyPr/>
        <a:lstStyle/>
        <a:p>
          <a:r>
            <a:rPr lang="en-US" sz="2000" dirty="0" smtClean="0"/>
            <a:t>Beliefs </a:t>
          </a:r>
          <a:r>
            <a:rPr lang="en-US" sz="2000" dirty="0"/>
            <a:t>about </a:t>
          </a:r>
          <a:r>
            <a:rPr lang="en-US" sz="2000" dirty="0" smtClean="0"/>
            <a:t>self:</a:t>
          </a:r>
        </a:p>
        <a:p>
          <a:endParaRPr lang="en-US" sz="2000" dirty="0"/>
        </a:p>
      </dgm:t>
    </dgm:pt>
    <dgm:pt modelId="{77D40F2E-FC4B-4C13-BB9D-99EC2301AFD1}" type="parTrans" cxnId="{3F6C3D0E-78F6-4D08-B26E-4BAA78C18EA7}">
      <dgm:prSet/>
      <dgm:spPr/>
      <dgm:t>
        <a:bodyPr/>
        <a:lstStyle/>
        <a:p>
          <a:endParaRPr lang="en-US"/>
        </a:p>
      </dgm:t>
    </dgm:pt>
    <dgm:pt modelId="{42DDE37C-1895-4791-9EFB-9FD43B0BF528}" type="sibTrans" cxnId="{3F6C3D0E-78F6-4D08-B26E-4BAA78C18EA7}">
      <dgm:prSet/>
      <dgm:spPr/>
      <dgm:t>
        <a:bodyPr/>
        <a:lstStyle/>
        <a:p>
          <a:endParaRPr lang="en-US"/>
        </a:p>
      </dgm:t>
    </dgm:pt>
    <dgm:pt modelId="{6BE0328A-E814-4866-A9D6-CA3ABA6D3EF5}">
      <dgm:prSet phldrT="[Text]" custT="1"/>
      <dgm:spPr/>
      <dgm:t>
        <a:bodyPr/>
        <a:lstStyle/>
        <a:p>
          <a:r>
            <a:rPr lang="en-US" sz="2000" dirty="0" smtClean="0"/>
            <a:t>Their </a:t>
          </a:r>
          <a:r>
            <a:rPr lang="en-US" sz="2000" dirty="0"/>
            <a:t>actions</a:t>
          </a:r>
        </a:p>
      </dgm:t>
    </dgm:pt>
    <dgm:pt modelId="{B49F84F6-ADBD-4427-8DBB-87BF11A59F20}" type="parTrans" cxnId="{A9A56E22-811A-4B0B-B07C-B4931CD53A84}">
      <dgm:prSet/>
      <dgm:spPr/>
      <dgm:t>
        <a:bodyPr/>
        <a:lstStyle/>
        <a:p>
          <a:endParaRPr lang="en-US"/>
        </a:p>
      </dgm:t>
    </dgm:pt>
    <dgm:pt modelId="{B3F441B1-AE62-43DE-8808-EB7D28EF525E}" type="sibTrans" cxnId="{A9A56E22-811A-4B0B-B07C-B4931CD53A84}">
      <dgm:prSet/>
      <dgm:spPr/>
      <dgm:t>
        <a:bodyPr/>
        <a:lstStyle/>
        <a:p>
          <a:endParaRPr lang="en-US"/>
        </a:p>
      </dgm:t>
    </dgm:pt>
    <dgm:pt modelId="{CE87D8CE-77E8-44DA-B035-0360FC17D95E}">
      <dgm:prSet phldrT="[Text]" custT="1"/>
      <dgm:spPr/>
      <dgm:t>
        <a:bodyPr/>
        <a:lstStyle/>
        <a:p>
          <a:pPr>
            <a:lnSpc>
              <a:spcPct val="100000"/>
            </a:lnSpc>
            <a:spcAft>
              <a:spcPts val="0"/>
            </a:spcAft>
          </a:pPr>
          <a:r>
            <a:rPr lang="en-US" sz="2000" dirty="0" smtClean="0"/>
            <a:t>Beliefs:</a:t>
          </a:r>
        </a:p>
        <a:p>
          <a:pPr>
            <a:lnSpc>
              <a:spcPct val="100000"/>
            </a:lnSpc>
            <a:spcAft>
              <a:spcPts val="0"/>
            </a:spcAft>
          </a:pPr>
          <a:r>
            <a:rPr lang="en-US" sz="2000" b="0" i="1" dirty="0" smtClean="0"/>
            <a:t>Max is dangerous; Max could hurt me.</a:t>
          </a:r>
          <a:endParaRPr lang="en-US" sz="2000" b="0" i="1" dirty="0"/>
        </a:p>
      </dgm:t>
    </dgm:pt>
    <dgm:pt modelId="{0924EFBD-0A4B-4FEE-824F-C4CA4811470A}" type="parTrans" cxnId="{D5AD2CFF-D7CD-48F6-BACA-1EAF913B3B89}">
      <dgm:prSet/>
      <dgm:spPr/>
      <dgm:t>
        <a:bodyPr/>
        <a:lstStyle/>
        <a:p>
          <a:endParaRPr lang="en-US"/>
        </a:p>
      </dgm:t>
    </dgm:pt>
    <dgm:pt modelId="{D9D806D1-2001-41C1-8F18-F0B55020F289}" type="sibTrans" cxnId="{D5AD2CFF-D7CD-48F6-BACA-1EAF913B3B89}">
      <dgm:prSet/>
      <dgm:spPr/>
      <dgm:t>
        <a:bodyPr/>
        <a:lstStyle/>
        <a:p>
          <a:endParaRPr lang="en-US"/>
        </a:p>
      </dgm:t>
    </dgm:pt>
    <dgm:pt modelId="{10FE4496-4891-47DC-95D8-D2769115D26D}" type="pres">
      <dgm:prSet presAssocID="{EF6B0F15-22F8-407E-8FF9-33AB11B0CBB7}" presName="cycle" presStyleCnt="0">
        <dgm:presLayoutVars>
          <dgm:dir/>
          <dgm:resizeHandles val="exact"/>
        </dgm:presLayoutVars>
      </dgm:prSet>
      <dgm:spPr/>
      <dgm:t>
        <a:bodyPr/>
        <a:lstStyle/>
        <a:p>
          <a:endParaRPr lang="en-US"/>
        </a:p>
      </dgm:t>
    </dgm:pt>
    <dgm:pt modelId="{30AA559A-62BF-4D68-941D-1C55D89548D6}" type="pres">
      <dgm:prSet presAssocID="{3354C4FF-70DE-4652-A05A-92676629161E}" presName="dummy" presStyleCnt="0"/>
      <dgm:spPr/>
      <dgm:t>
        <a:bodyPr/>
        <a:lstStyle/>
        <a:p>
          <a:endParaRPr lang="en-US"/>
        </a:p>
      </dgm:t>
    </dgm:pt>
    <dgm:pt modelId="{02A5865B-C21D-455B-9AFC-5A9C43F0968B}" type="pres">
      <dgm:prSet presAssocID="{3354C4FF-70DE-4652-A05A-92676629161E}" presName="node" presStyleLbl="revTx" presStyleIdx="0" presStyleCnt="4">
        <dgm:presLayoutVars>
          <dgm:bulletEnabled val="1"/>
        </dgm:presLayoutVars>
      </dgm:prSet>
      <dgm:spPr/>
      <dgm:t>
        <a:bodyPr/>
        <a:lstStyle/>
        <a:p>
          <a:endParaRPr lang="en-US"/>
        </a:p>
      </dgm:t>
    </dgm:pt>
    <dgm:pt modelId="{62492DE7-77C8-4F9A-BD2F-780B5150DAA4}" type="pres">
      <dgm:prSet presAssocID="{12574AED-6102-4BCC-BDA0-4EAE096F53BA}" presName="sibTrans" presStyleLbl="node1" presStyleIdx="0" presStyleCnt="4"/>
      <dgm:spPr/>
      <dgm:t>
        <a:bodyPr/>
        <a:lstStyle/>
        <a:p>
          <a:endParaRPr lang="en-US"/>
        </a:p>
      </dgm:t>
    </dgm:pt>
    <dgm:pt modelId="{EC6ADEB6-28B0-4B4F-A26A-95863DAEB030}" type="pres">
      <dgm:prSet presAssocID="{4EAFC89A-044B-4AEE-AA10-C601415974E3}" presName="dummy" presStyleCnt="0"/>
      <dgm:spPr/>
      <dgm:t>
        <a:bodyPr/>
        <a:lstStyle/>
        <a:p>
          <a:endParaRPr lang="en-US"/>
        </a:p>
      </dgm:t>
    </dgm:pt>
    <dgm:pt modelId="{96D58200-EA7B-469D-BE08-ABBE0C8D6808}" type="pres">
      <dgm:prSet presAssocID="{4EAFC89A-044B-4AEE-AA10-C601415974E3}" presName="node" presStyleLbl="revTx" presStyleIdx="1" presStyleCnt="4">
        <dgm:presLayoutVars>
          <dgm:bulletEnabled val="1"/>
        </dgm:presLayoutVars>
      </dgm:prSet>
      <dgm:spPr/>
      <dgm:t>
        <a:bodyPr/>
        <a:lstStyle/>
        <a:p>
          <a:endParaRPr lang="en-US"/>
        </a:p>
      </dgm:t>
    </dgm:pt>
    <dgm:pt modelId="{3024E05E-1DA1-4109-BCB2-9C0CDAE8C20E}" type="pres">
      <dgm:prSet presAssocID="{42DDE37C-1895-4791-9EFB-9FD43B0BF528}" presName="sibTrans" presStyleLbl="node1" presStyleIdx="1" presStyleCnt="4"/>
      <dgm:spPr/>
      <dgm:t>
        <a:bodyPr/>
        <a:lstStyle/>
        <a:p>
          <a:endParaRPr lang="en-US"/>
        </a:p>
      </dgm:t>
    </dgm:pt>
    <dgm:pt modelId="{2BCCF46B-54F6-42D9-924F-B922B929BAF9}" type="pres">
      <dgm:prSet presAssocID="{6BE0328A-E814-4866-A9D6-CA3ABA6D3EF5}" presName="dummy" presStyleCnt="0"/>
      <dgm:spPr/>
      <dgm:t>
        <a:bodyPr/>
        <a:lstStyle/>
        <a:p>
          <a:endParaRPr lang="en-US"/>
        </a:p>
      </dgm:t>
    </dgm:pt>
    <dgm:pt modelId="{61F80E1F-F2A3-48AA-9345-8F825EAEA52A}" type="pres">
      <dgm:prSet presAssocID="{6BE0328A-E814-4866-A9D6-CA3ABA6D3EF5}" presName="node" presStyleLbl="revTx" presStyleIdx="2" presStyleCnt="4">
        <dgm:presLayoutVars>
          <dgm:bulletEnabled val="1"/>
        </dgm:presLayoutVars>
      </dgm:prSet>
      <dgm:spPr/>
      <dgm:t>
        <a:bodyPr/>
        <a:lstStyle/>
        <a:p>
          <a:endParaRPr lang="en-US"/>
        </a:p>
      </dgm:t>
    </dgm:pt>
    <dgm:pt modelId="{B4D382E9-0AB7-4937-889E-7B5C7A36C49D}" type="pres">
      <dgm:prSet presAssocID="{B3F441B1-AE62-43DE-8808-EB7D28EF525E}" presName="sibTrans" presStyleLbl="node1" presStyleIdx="2" presStyleCnt="4"/>
      <dgm:spPr/>
      <dgm:t>
        <a:bodyPr/>
        <a:lstStyle/>
        <a:p>
          <a:endParaRPr lang="en-US"/>
        </a:p>
      </dgm:t>
    </dgm:pt>
    <dgm:pt modelId="{76CC1519-8F46-4032-9E88-6BE826290F0E}" type="pres">
      <dgm:prSet presAssocID="{CE87D8CE-77E8-44DA-B035-0360FC17D95E}" presName="dummy" presStyleCnt="0"/>
      <dgm:spPr/>
      <dgm:t>
        <a:bodyPr/>
        <a:lstStyle/>
        <a:p>
          <a:endParaRPr lang="en-US"/>
        </a:p>
      </dgm:t>
    </dgm:pt>
    <dgm:pt modelId="{8256BCF3-00AA-4273-827F-CE5020B2C410}" type="pres">
      <dgm:prSet presAssocID="{CE87D8CE-77E8-44DA-B035-0360FC17D95E}" presName="node" presStyleLbl="revTx" presStyleIdx="3" presStyleCnt="4">
        <dgm:presLayoutVars>
          <dgm:bulletEnabled val="1"/>
        </dgm:presLayoutVars>
      </dgm:prSet>
      <dgm:spPr/>
      <dgm:t>
        <a:bodyPr/>
        <a:lstStyle/>
        <a:p>
          <a:endParaRPr lang="en-US"/>
        </a:p>
      </dgm:t>
    </dgm:pt>
    <dgm:pt modelId="{2E78E16B-791F-41FF-8C4E-D78D4FC0A7CC}" type="pres">
      <dgm:prSet presAssocID="{D9D806D1-2001-41C1-8F18-F0B55020F289}" presName="sibTrans" presStyleLbl="node1" presStyleIdx="3" presStyleCnt="4"/>
      <dgm:spPr/>
      <dgm:t>
        <a:bodyPr/>
        <a:lstStyle/>
        <a:p>
          <a:endParaRPr lang="en-US"/>
        </a:p>
      </dgm:t>
    </dgm:pt>
  </dgm:ptLst>
  <dgm:cxnLst>
    <dgm:cxn modelId="{AA1B948C-FD72-41BC-A3BD-6380031AF48E}" srcId="{EF6B0F15-22F8-407E-8FF9-33AB11B0CBB7}" destId="{3354C4FF-70DE-4652-A05A-92676629161E}" srcOrd="0" destOrd="0" parTransId="{E58759CD-399B-484B-A162-41956F0DC573}" sibTransId="{12574AED-6102-4BCC-BDA0-4EAE096F53BA}"/>
    <dgm:cxn modelId="{D5AD2CFF-D7CD-48F6-BACA-1EAF913B3B89}" srcId="{EF6B0F15-22F8-407E-8FF9-33AB11B0CBB7}" destId="{CE87D8CE-77E8-44DA-B035-0360FC17D95E}" srcOrd="3" destOrd="0" parTransId="{0924EFBD-0A4B-4FEE-824F-C4CA4811470A}" sibTransId="{D9D806D1-2001-41C1-8F18-F0B55020F289}"/>
    <dgm:cxn modelId="{3E9A43C9-32EF-4024-804A-2F259AD314BD}" type="presOf" srcId="{6BE0328A-E814-4866-A9D6-CA3ABA6D3EF5}" destId="{61F80E1F-F2A3-48AA-9345-8F825EAEA52A}" srcOrd="0" destOrd="0" presId="urn:microsoft.com/office/officeart/2005/8/layout/cycle1"/>
    <dgm:cxn modelId="{62DACDAA-6CCE-45E5-97AE-0CC429AEA6AC}" type="presOf" srcId="{42DDE37C-1895-4791-9EFB-9FD43B0BF528}" destId="{3024E05E-1DA1-4109-BCB2-9C0CDAE8C20E}" srcOrd="0" destOrd="0" presId="urn:microsoft.com/office/officeart/2005/8/layout/cycle1"/>
    <dgm:cxn modelId="{60A74D3F-7190-4CF1-8C42-2ED58040C012}" type="presOf" srcId="{12574AED-6102-4BCC-BDA0-4EAE096F53BA}" destId="{62492DE7-77C8-4F9A-BD2F-780B5150DAA4}" srcOrd="0" destOrd="0" presId="urn:microsoft.com/office/officeart/2005/8/layout/cycle1"/>
    <dgm:cxn modelId="{A9A56E22-811A-4B0B-B07C-B4931CD53A84}" srcId="{EF6B0F15-22F8-407E-8FF9-33AB11B0CBB7}" destId="{6BE0328A-E814-4866-A9D6-CA3ABA6D3EF5}" srcOrd="2" destOrd="0" parTransId="{B49F84F6-ADBD-4427-8DBB-87BF11A59F20}" sibTransId="{B3F441B1-AE62-43DE-8808-EB7D28EF525E}"/>
    <dgm:cxn modelId="{3C5385B7-B0C7-46A1-A946-EA53A9C6E7AD}" type="presOf" srcId="{4EAFC89A-044B-4AEE-AA10-C601415974E3}" destId="{96D58200-EA7B-469D-BE08-ABBE0C8D6808}" srcOrd="0" destOrd="0" presId="urn:microsoft.com/office/officeart/2005/8/layout/cycle1"/>
    <dgm:cxn modelId="{8F77FF03-A279-48A8-9A98-E981D9D236E0}" type="presOf" srcId="{EF6B0F15-22F8-407E-8FF9-33AB11B0CBB7}" destId="{10FE4496-4891-47DC-95D8-D2769115D26D}" srcOrd="0" destOrd="0" presId="urn:microsoft.com/office/officeart/2005/8/layout/cycle1"/>
    <dgm:cxn modelId="{7D8CF946-FD46-4C4A-BBE3-DC1C37437069}" type="presOf" srcId="{CE87D8CE-77E8-44DA-B035-0360FC17D95E}" destId="{8256BCF3-00AA-4273-827F-CE5020B2C410}" srcOrd="0" destOrd="0" presId="urn:microsoft.com/office/officeart/2005/8/layout/cycle1"/>
    <dgm:cxn modelId="{3F6C3D0E-78F6-4D08-B26E-4BAA78C18EA7}" srcId="{EF6B0F15-22F8-407E-8FF9-33AB11B0CBB7}" destId="{4EAFC89A-044B-4AEE-AA10-C601415974E3}" srcOrd="1" destOrd="0" parTransId="{77D40F2E-FC4B-4C13-BB9D-99EC2301AFD1}" sibTransId="{42DDE37C-1895-4791-9EFB-9FD43B0BF528}"/>
    <dgm:cxn modelId="{DC63A4B4-4033-4A19-997C-B15F6F96605C}" type="presOf" srcId="{D9D806D1-2001-41C1-8F18-F0B55020F289}" destId="{2E78E16B-791F-41FF-8C4E-D78D4FC0A7CC}" srcOrd="0" destOrd="0" presId="urn:microsoft.com/office/officeart/2005/8/layout/cycle1"/>
    <dgm:cxn modelId="{B9F0B2B9-DF18-452E-A308-29C424D77B0E}" type="presOf" srcId="{B3F441B1-AE62-43DE-8808-EB7D28EF525E}" destId="{B4D382E9-0AB7-4937-889E-7B5C7A36C49D}" srcOrd="0" destOrd="0" presId="urn:microsoft.com/office/officeart/2005/8/layout/cycle1"/>
    <dgm:cxn modelId="{83DD0805-4EFD-4BE8-BFBE-E68A7B677719}" type="presOf" srcId="{3354C4FF-70DE-4652-A05A-92676629161E}" destId="{02A5865B-C21D-455B-9AFC-5A9C43F0968B}" srcOrd="0" destOrd="0" presId="urn:microsoft.com/office/officeart/2005/8/layout/cycle1"/>
    <dgm:cxn modelId="{73478011-FD51-44BA-9779-4C635689A48E}" type="presParOf" srcId="{10FE4496-4891-47DC-95D8-D2769115D26D}" destId="{30AA559A-62BF-4D68-941D-1C55D89548D6}" srcOrd="0" destOrd="0" presId="urn:microsoft.com/office/officeart/2005/8/layout/cycle1"/>
    <dgm:cxn modelId="{E3763034-BD73-4FE7-AB30-987BB8F5C5B8}" type="presParOf" srcId="{10FE4496-4891-47DC-95D8-D2769115D26D}" destId="{02A5865B-C21D-455B-9AFC-5A9C43F0968B}" srcOrd="1" destOrd="0" presId="urn:microsoft.com/office/officeart/2005/8/layout/cycle1"/>
    <dgm:cxn modelId="{131BE174-4CBE-4C38-8B98-3C89A2647815}" type="presParOf" srcId="{10FE4496-4891-47DC-95D8-D2769115D26D}" destId="{62492DE7-77C8-4F9A-BD2F-780B5150DAA4}" srcOrd="2" destOrd="0" presId="urn:microsoft.com/office/officeart/2005/8/layout/cycle1"/>
    <dgm:cxn modelId="{C49A13B1-DAF4-40F3-9F80-C91B2630E0B7}" type="presParOf" srcId="{10FE4496-4891-47DC-95D8-D2769115D26D}" destId="{EC6ADEB6-28B0-4B4F-A26A-95863DAEB030}" srcOrd="3" destOrd="0" presId="urn:microsoft.com/office/officeart/2005/8/layout/cycle1"/>
    <dgm:cxn modelId="{29B0AF5E-8B23-46E7-AB41-00137E442C58}" type="presParOf" srcId="{10FE4496-4891-47DC-95D8-D2769115D26D}" destId="{96D58200-EA7B-469D-BE08-ABBE0C8D6808}" srcOrd="4" destOrd="0" presId="urn:microsoft.com/office/officeart/2005/8/layout/cycle1"/>
    <dgm:cxn modelId="{F6FE6ADA-4977-49A8-AF52-B9B2590F9E10}" type="presParOf" srcId="{10FE4496-4891-47DC-95D8-D2769115D26D}" destId="{3024E05E-1DA1-4109-BCB2-9C0CDAE8C20E}" srcOrd="5" destOrd="0" presId="urn:microsoft.com/office/officeart/2005/8/layout/cycle1"/>
    <dgm:cxn modelId="{3D6547B6-715B-47A6-A1E6-1514FF4D8B54}" type="presParOf" srcId="{10FE4496-4891-47DC-95D8-D2769115D26D}" destId="{2BCCF46B-54F6-42D9-924F-B922B929BAF9}" srcOrd="6" destOrd="0" presId="urn:microsoft.com/office/officeart/2005/8/layout/cycle1"/>
    <dgm:cxn modelId="{7F5CE96F-8EBD-47F7-A78D-B50D636E6165}" type="presParOf" srcId="{10FE4496-4891-47DC-95D8-D2769115D26D}" destId="{61F80E1F-F2A3-48AA-9345-8F825EAEA52A}" srcOrd="7" destOrd="0" presId="urn:microsoft.com/office/officeart/2005/8/layout/cycle1"/>
    <dgm:cxn modelId="{3A305A38-3ECD-4B34-BE00-11AAA35A655C}" type="presParOf" srcId="{10FE4496-4891-47DC-95D8-D2769115D26D}" destId="{B4D382E9-0AB7-4937-889E-7B5C7A36C49D}" srcOrd="8" destOrd="0" presId="urn:microsoft.com/office/officeart/2005/8/layout/cycle1"/>
    <dgm:cxn modelId="{9CE0CFD3-FEE0-4C2A-BBE6-05FC666DBB22}" type="presParOf" srcId="{10FE4496-4891-47DC-95D8-D2769115D26D}" destId="{76CC1519-8F46-4032-9E88-6BE826290F0E}" srcOrd="9" destOrd="0" presId="urn:microsoft.com/office/officeart/2005/8/layout/cycle1"/>
    <dgm:cxn modelId="{0E277AD6-110F-44EB-BA8A-707D2E97F399}" type="presParOf" srcId="{10FE4496-4891-47DC-95D8-D2769115D26D}" destId="{8256BCF3-00AA-4273-827F-CE5020B2C410}" srcOrd="10" destOrd="0" presId="urn:microsoft.com/office/officeart/2005/8/layout/cycle1"/>
    <dgm:cxn modelId="{56A62616-F7C4-4901-BFE1-79D2EC4638AE}" type="presParOf" srcId="{10FE4496-4891-47DC-95D8-D2769115D26D}" destId="{2E78E16B-791F-41FF-8C4E-D78D4FC0A7CC}"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6B0F15-22F8-407E-8FF9-33AB11B0CBB7}" type="doc">
      <dgm:prSet loTypeId="urn:microsoft.com/office/officeart/2005/8/layout/cycle1" loCatId="cycle" qsTypeId="urn:microsoft.com/office/officeart/2005/8/quickstyle/simple1" qsCatId="simple" csTypeId="urn:microsoft.com/office/officeart/2005/8/colors/accent3_4" csCatId="accent3" phldr="1"/>
      <dgm:spPr/>
      <dgm:t>
        <a:bodyPr/>
        <a:lstStyle/>
        <a:p>
          <a:endParaRPr lang="en-US"/>
        </a:p>
      </dgm:t>
    </dgm:pt>
    <dgm:pt modelId="{3354C4FF-70DE-4652-A05A-92676629161E}">
      <dgm:prSet phldrT="[Text]" custT="1"/>
      <dgm:spPr/>
      <dgm:t>
        <a:bodyPr/>
        <a:lstStyle/>
        <a:p>
          <a:pPr>
            <a:lnSpc>
              <a:spcPct val="100000"/>
            </a:lnSpc>
            <a:spcAft>
              <a:spcPts val="0"/>
            </a:spcAft>
          </a:pPr>
          <a:r>
            <a:rPr lang="en-US" sz="2000" dirty="0" smtClean="0"/>
            <a:t>I</a:t>
          </a:r>
          <a:r>
            <a:rPr lang="en-US" sz="2000" b="0" dirty="0" smtClean="0"/>
            <a:t>nteractions with the child:</a:t>
          </a:r>
        </a:p>
        <a:p>
          <a:pPr>
            <a:lnSpc>
              <a:spcPct val="100000"/>
            </a:lnSpc>
            <a:spcAft>
              <a:spcPts val="0"/>
            </a:spcAft>
          </a:pPr>
          <a:r>
            <a:rPr lang="en-US" sz="2000" b="0" i="1" dirty="0" smtClean="0"/>
            <a:t>Cautious, keep a safe distance</a:t>
          </a:r>
          <a:r>
            <a:rPr lang="en-US" sz="2000" b="1" i="1" dirty="0" smtClean="0"/>
            <a:t>.</a:t>
          </a:r>
          <a:endParaRPr lang="en-US" sz="2000" b="0" i="1" dirty="0"/>
        </a:p>
      </dgm:t>
    </dgm:pt>
    <dgm:pt modelId="{E58759CD-399B-484B-A162-41956F0DC573}" type="parTrans" cxnId="{AA1B948C-FD72-41BC-A3BD-6380031AF48E}">
      <dgm:prSet/>
      <dgm:spPr/>
      <dgm:t>
        <a:bodyPr/>
        <a:lstStyle/>
        <a:p>
          <a:endParaRPr lang="en-US"/>
        </a:p>
      </dgm:t>
    </dgm:pt>
    <dgm:pt modelId="{12574AED-6102-4BCC-BDA0-4EAE096F53BA}" type="sibTrans" cxnId="{AA1B948C-FD72-41BC-A3BD-6380031AF48E}">
      <dgm:prSet/>
      <dgm:spPr/>
      <dgm:t>
        <a:bodyPr/>
        <a:lstStyle/>
        <a:p>
          <a:endParaRPr lang="en-US"/>
        </a:p>
      </dgm:t>
    </dgm:pt>
    <dgm:pt modelId="{4EAFC89A-044B-4AEE-AA10-C601415974E3}">
      <dgm:prSet phldrT="[Text]" custT="1"/>
      <dgm:spPr/>
      <dgm:t>
        <a:bodyPr/>
        <a:lstStyle/>
        <a:p>
          <a:pPr>
            <a:lnSpc>
              <a:spcPct val="100000"/>
            </a:lnSpc>
            <a:spcAft>
              <a:spcPts val="0"/>
            </a:spcAft>
          </a:pPr>
          <a:r>
            <a:rPr lang="en-US" sz="2000" dirty="0" smtClean="0"/>
            <a:t>Beliefs </a:t>
          </a:r>
          <a:r>
            <a:rPr lang="en-US" sz="2000" dirty="0"/>
            <a:t>about </a:t>
          </a:r>
          <a:r>
            <a:rPr lang="en-US" sz="2000" dirty="0" smtClean="0"/>
            <a:t>self:</a:t>
          </a:r>
        </a:p>
        <a:p>
          <a:pPr>
            <a:lnSpc>
              <a:spcPct val="100000"/>
            </a:lnSpc>
            <a:spcAft>
              <a:spcPts val="0"/>
            </a:spcAft>
          </a:pPr>
          <a:r>
            <a:rPr lang="en-US" sz="2000" b="1" i="1" dirty="0" smtClean="0"/>
            <a:t>I’m bad, I’m dangerous, people don’t like me.</a:t>
          </a:r>
          <a:endParaRPr lang="en-US" sz="2000" dirty="0"/>
        </a:p>
      </dgm:t>
    </dgm:pt>
    <dgm:pt modelId="{77D40F2E-FC4B-4C13-BB9D-99EC2301AFD1}" type="parTrans" cxnId="{3F6C3D0E-78F6-4D08-B26E-4BAA78C18EA7}">
      <dgm:prSet/>
      <dgm:spPr/>
      <dgm:t>
        <a:bodyPr/>
        <a:lstStyle/>
        <a:p>
          <a:endParaRPr lang="en-US"/>
        </a:p>
      </dgm:t>
    </dgm:pt>
    <dgm:pt modelId="{42DDE37C-1895-4791-9EFB-9FD43B0BF528}" type="sibTrans" cxnId="{3F6C3D0E-78F6-4D08-B26E-4BAA78C18EA7}">
      <dgm:prSet/>
      <dgm:spPr/>
      <dgm:t>
        <a:bodyPr/>
        <a:lstStyle/>
        <a:p>
          <a:endParaRPr lang="en-US"/>
        </a:p>
      </dgm:t>
    </dgm:pt>
    <dgm:pt modelId="{6BE0328A-E814-4866-A9D6-CA3ABA6D3EF5}">
      <dgm:prSet phldrT="[Text]" custT="1"/>
      <dgm:spPr/>
      <dgm:t>
        <a:bodyPr/>
        <a:lstStyle/>
        <a:p>
          <a:r>
            <a:rPr lang="en-US" sz="2000" dirty="0" smtClean="0"/>
            <a:t>Their </a:t>
          </a:r>
          <a:r>
            <a:rPr lang="en-US" sz="2000" dirty="0"/>
            <a:t>actions</a:t>
          </a:r>
        </a:p>
      </dgm:t>
    </dgm:pt>
    <dgm:pt modelId="{B49F84F6-ADBD-4427-8DBB-87BF11A59F20}" type="parTrans" cxnId="{A9A56E22-811A-4B0B-B07C-B4931CD53A84}">
      <dgm:prSet/>
      <dgm:spPr/>
      <dgm:t>
        <a:bodyPr/>
        <a:lstStyle/>
        <a:p>
          <a:endParaRPr lang="en-US"/>
        </a:p>
      </dgm:t>
    </dgm:pt>
    <dgm:pt modelId="{B3F441B1-AE62-43DE-8808-EB7D28EF525E}" type="sibTrans" cxnId="{A9A56E22-811A-4B0B-B07C-B4931CD53A84}">
      <dgm:prSet/>
      <dgm:spPr/>
      <dgm:t>
        <a:bodyPr/>
        <a:lstStyle/>
        <a:p>
          <a:endParaRPr lang="en-US"/>
        </a:p>
      </dgm:t>
    </dgm:pt>
    <dgm:pt modelId="{CE87D8CE-77E8-44DA-B035-0360FC17D95E}">
      <dgm:prSet phldrT="[Text]" custT="1"/>
      <dgm:spPr/>
      <dgm:t>
        <a:bodyPr/>
        <a:lstStyle/>
        <a:p>
          <a:pPr>
            <a:lnSpc>
              <a:spcPct val="100000"/>
            </a:lnSpc>
            <a:spcAft>
              <a:spcPts val="0"/>
            </a:spcAft>
          </a:pPr>
          <a:r>
            <a:rPr lang="en-US" sz="2000" dirty="0" smtClean="0"/>
            <a:t>Beliefs:</a:t>
          </a:r>
        </a:p>
        <a:p>
          <a:pPr>
            <a:lnSpc>
              <a:spcPct val="100000"/>
            </a:lnSpc>
            <a:spcAft>
              <a:spcPts val="0"/>
            </a:spcAft>
          </a:pPr>
          <a:r>
            <a:rPr lang="en-US" sz="2000" b="0" i="1" dirty="0" smtClean="0"/>
            <a:t>Max is dangerous; Max could hurt me.</a:t>
          </a:r>
          <a:endParaRPr lang="en-US" sz="2000" b="0" i="1" dirty="0"/>
        </a:p>
      </dgm:t>
    </dgm:pt>
    <dgm:pt modelId="{0924EFBD-0A4B-4FEE-824F-C4CA4811470A}" type="parTrans" cxnId="{D5AD2CFF-D7CD-48F6-BACA-1EAF913B3B89}">
      <dgm:prSet/>
      <dgm:spPr/>
      <dgm:t>
        <a:bodyPr/>
        <a:lstStyle/>
        <a:p>
          <a:endParaRPr lang="en-US"/>
        </a:p>
      </dgm:t>
    </dgm:pt>
    <dgm:pt modelId="{D9D806D1-2001-41C1-8F18-F0B55020F289}" type="sibTrans" cxnId="{D5AD2CFF-D7CD-48F6-BACA-1EAF913B3B89}">
      <dgm:prSet/>
      <dgm:spPr/>
      <dgm:t>
        <a:bodyPr/>
        <a:lstStyle/>
        <a:p>
          <a:endParaRPr lang="en-US"/>
        </a:p>
      </dgm:t>
    </dgm:pt>
    <dgm:pt modelId="{10FE4496-4891-47DC-95D8-D2769115D26D}" type="pres">
      <dgm:prSet presAssocID="{EF6B0F15-22F8-407E-8FF9-33AB11B0CBB7}" presName="cycle" presStyleCnt="0">
        <dgm:presLayoutVars>
          <dgm:dir/>
          <dgm:resizeHandles val="exact"/>
        </dgm:presLayoutVars>
      </dgm:prSet>
      <dgm:spPr/>
      <dgm:t>
        <a:bodyPr/>
        <a:lstStyle/>
        <a:p>
          <a:endParaRPr lang="en-US"/>
        </a:p>
      </dgm:t>
    </dgm:pt>
    <dgm:pt modelId="{30AA559A-62BF-4D68-941D-1C55D89548D6}" type="pres">
      <dgm:prSet presAssocID="{3354C4FF-70DE-4652-A05A-92676629161E}" presName="dummy" presStyleCnt="0"/>
      <dgm:spPr/>
      <dgm:t>
        <a:bodyPr/>
        <a:lstStyle/>
        <a:p>
          <a:endParaRPr lang="en-US"/>
        </a:p>
      </dgm:t>
    </dgm:pt>
    <dgm:pt modelId="{02A5865B-C21D-455B-9AFC-5A9C43F0968B}" type="pres">
      <dgm:prSet presAssocID="{3354C4FF-70DE-4652-A05A-92676629161E}" presName="node" presStyleLbl="revTx" presStyleIdx="0" presStyleCnt="4">
        <dgm:presLayoutVars>
          <dgm:bulletEnabled val="1"/>
        </dgm:presLayoutVars>
      </dgm:prSet>
      <dgm:spPr/>
      <dgm:t>
        <a:bodyPr/>
        <a:lstStyle/>
        <a:p>
          <a:endParaRPr lang="en-US"/>
        </a:p>
      </dgm:t>
    </dgm:pt>
    <dgm:pt modelId="{62492DE7-77C8-4F9A-BD2F-780B5150DAA4}" type="pres">
      <dgm:prSet presAssocID="{12574AED-6102-4BCC-BDA0-4EAE096F53BA}" presName="sibTrans" presStyleLbl="node1" presStyleIdx="0" presStyleCnt="4"/>
      <dgm:spPr/>
      <dgm:t>
        <a:bodyPr/>
        <a:lstStyle/>
        <a:p>
          <a:endParaRPr lang="en-US"/>
        </a:p>
      </dgm:t>
    </dgm:pt>
    <dgm:pt modelId="{EC6ADEB6-28B0-4B4F-A26A-95863DAEB030}" type="pres">
      <dgm:prSet presAssocID="{4EAFC89A-044B-4AEE-AA10-C601415974E3}" presName="dummy" presStyleCnt="0"/>
      <dgm:spPr/>
      <dgm:t>
        <a:bodyPr/>
        <a:lstStyle/>
        <a:p>
          <a:endParaRPr lang="en-US"/>
        </a:p>
      </dgm:t>
    </dgm:pt>
    <dgm:pt modelId="{96D58200-EA7B-469D-BE08-ABBE0C8D6808}" type="pres">
      <dgm:prSet presAssocID="{4EAFC89A-044B-4AEE-AA10-C601415974E3}" presName="node" presStyleLbl="revTx" presStyleIdx="1" presStyleCnt="4" custScaleX="109713">
        <dgm:presLayoutVars>
          <dgm:bulletEnabled val="1"/>
        </dgm:presLayoutVars>
      </dgm:prSet>
      <dgm:spPr/>
      <dgm:t>
        <a:bodyPr/>
        <a:lstStyle/>
        <a:p>
          <a:endParaRPr lang="en-US"/>
        </a:p>
      </dgm:t>
    </dgm:pt>
    <dgm:pt modelId="{3024E05E-1DA1-4109-BCB2-9C0CDAE8C20E}" type="pres">
      <dgm:prSet presAssocID="{42DDE37C-1895-4791-9EFB-9FD43B0BF528}" presName="sibTrans" presStyleLbl="node1" presStyleIdx="1" presStyleCnt="4"/>
      <dgm:spPr/>
      <dgm:t>
        <a:bodyPr/>
        <a:lstStyle/>
        <a:p>
          <a:endParaRPr lang="en-US"/>
        </a:p>
      </dgm:t>
    </dgm:pt>
    <dgm:pt modelId="{2BCCF46B-54F6-42D9-924F-B922B929BAF9}" type="pres">
      <dgm:prSet presAssocID="{6BE0328A-E814-4866-A9D6-CA3ABA6D3EF5}" presName="dummy" presStyleCnt="0"/>
      <dgm:spPr/>
      <dgm:t>
        <a:bodyPr/>
        <a:lstStyle/>
        <a:p>
          <a:endParaRPr lang="en-US"/>
        </a:p>
      </dgm:t>
    </dgm:pt>
    <dgm:pt modelId="{61F80E1F-F2A3-48AA-9345-8F825EAEA52A}" type="pres">
      <dgm:prSet presAssocID="{6BE0328A-E814-4866-A9D6-CA3ABA6D3EF5}" presName="node" presStyleLbl="revTx" presStyleIdx="2" presStyleCnt="4">
        <dgm:presLayoutVars>
          <dgm:bulletEnabled val="1"/>
        </dgm:presLayoutVars>
      </dgm:prSet>
      <dgm:spPr/>
      <dgm:t>
        <a:bodyPr/>
        <a:lstStyle/>
        <a:p>
          <a:endParaRPr lang="en-US"/>
        </a:p>
      </dgm:t>
    </dgm:pt>
    <dgm:pt modelId="{B4D382E9-0AB7-4937-889E-7B5C7A36C49D}" type="pres">
      <dgm:prSet presAssocID="{B3F441B1-AE62-43DE-8808-EB7D28EF525E}" presName="sibTrans" presStyleLbl="node1" presStyleIdx="2" presStyleCnt="4"/>
      <dgm:spPr/>
      <dgm:t>
        <a:bodyPr/>
        <a:lstStyle/>
        <a:p>
          <a:endParaRPr lang="en-US"/>
        </a:p>
      </dgm:t>
    </dgm:pt>
    <dgm:pt modelId="{76CC1519-8F46-4032-9E88-6BE826290F0E}" type="pres">
      <dgm:prSet presAssocID="{CE87D8CE-77E8-44DA-B035-0360FC17D95E}" presName="dummy" presStyleCnt="0"/>
      <dgm:spPr/>
      <dgm:t>
        <a:bodyPr/>
        <a:lstStyle/>
        <a:p>
          <a:endParaRPr lang="en-US"/>
        </a:p>
      </dgm:t>
    </dgm:pt>
    <dgm:pt modelId="{8256BCF3-00AA-4273-827F-CE5020B2C410}" type="pres">
      <dgm:prSet presAssocID="{CE87D8CE-77E8-44DA-B035-0360FC17D95E}" presName="node" presStyleLbl="revTx" presStyleIdx="3" presStyleCnt="4">
        <dgm:presLayoutVars>
          <dgm:bulletEnabled val="1"/>
        </dgm:presLayoutVars>
      </dgm:prSet>
      <dgm:spPr/>
      <dgm:t>
        <a:bodyPr/>
        <a:lstStyle/>
        <a:p>
          <a:endParaRPr lang="en-US"/>
        </a:p>
      </dgm:t>
    </dgm:pt>
    <dgm:pt modelId="{2E78E16B-791F-41FF-8C4E-D78D4FC0A7CC}" type="pres">
      <dgm:prSet presAssocID="{D9D806D1-2001-41C1-8F18-F0B55020F289}" presName="sibTrans" presStyleLbl="node1" presStyleIdx="3" presStyleCnt="4"/>
      <dgm:spPr/>
      <dgm:t>
        <a:bodyPr/>
        <a:lstStyle/>
        <a:p>
          <a:endParaRPr lang="en-US"/>
        </a:p>
      </dgm:t>
    </dgm:pt>
  </dgm:ptLst>
  <dgm:cxnLst>
    <dgm:cxn modelId="{30CDE603-994E-4152-A12A-6CD825632254}" type="presOf" srcId="{12574AED-6102-4BCC-BDA0-4EAE096F53BA}" destId="{62492DE7-77C8-4F9A-BD2F-780B5150DAA4}" srcOrd="0" destOrd="0" presId="urn:microsoft.com/office/officeart/2005/8/layout/cycle1"/>
    <dgm:cxn modelId="{7AA6C8F4-3067-4E80-A5C7-C9CA40E1DEDE}" type="presOf" srcId="{B3F441B1-AE62-43DE-8808-EB7D28EF525E}" destId="{B4D382E9-0AB7-4937-889E-7B5C7A36C49D}" srcOrd="0" destOrd="0" presId="urn:microsoft.com/office/officeart/2005/8/layout/cycle1"/>
    <dgm:cxn modelId="{3F6C3D0E-78F6-4D08-B26E-4BAA78C18EA7}" srcId="{EF6B0F15-22F8-407E-8FF9-33AB11B0CBB7}" destId="{4EAFC89A-044B-4AEE-AA10-C601415974E3}" srcOrd="1" destOrd="0" parTransId="{77D40F2E-FC4B-4C13-BB9D-99EC2301AFD1}" sibTransId="{42DDE37C-1895-4791-9EFB-9FD43B0BF528}"/>
    <dgm:cxn modelId="{AA1B948C-FD72-41BC-A3BD-6380031AF48E}" srcId="{EF6B0F15-22F8-407E-8FF9-33AB11B0CBB7}" destId="{3354C4FF-70DE-4652-A05A-92676629161E}" srcOrd="0" destOrd="0" parTransId="{E58759CD-399B-484B-A162-41956F0DC573}" sibTransId="{12574AED-6102-4BCC-BDA0-4EAE096F53BA}"/>
    <dgm:cxn modelId="{65A8285F-81B1-4244-82C4-582CCE7D0E15}" type="presOf" srcId="{42DDE37C-1895-4791-9EFB-9FD43B0BF528}" destId="{3024E05E-1DA1-4109-BCB2-9C0CDAE8C20E}" srcOrd="0" destOrd="0" presId="urn:microsoft.com/office/officeart/2005/8/layout/cycle1"/>
    <dgm:cxn modelId="{A9A56E22-811A-4B0B-B07C-B4931CD53A84}" srcId="{EF6B0F15-22F8-407E-8FF9-33AB11B0CBB7}" destId="{6BE0328A-E814-4866-A9D6-CA3ABA6D3EF5}" srcOrd="2" destOrd="0" parTransId="{B49F84F6-ADBD-4427-8DBB-87BF11A59F20}" sibTransId="{B3F441B1-AE62-43DE-8808-EB7D28EF525E}"/>
    <dgm:cxn modelId="{367C755C-58B6-4D7C-9089-57A3C7731484}" type="presOf" srcId="{D9D806D1-2001-41C1-8F18-F0B55020F289}" destId="{2E78E16B-791F-41FF-8C4E-D78D4FC0A7CC}" srcOrd="0" destOrd="0" presId="urn:microsoft.com/office/officeart/2005/8/layout/cycle1"/>
    <dgm:cxn modelId="{CEE1A22C-EE18-45B9-B0C4-01357CCA24B4}" type="presOf" srcId="{3354C4FF-70DE-4652-A05A-92676629161E}" destId="{02A5865B-C21D-455B-9AFC-5A9C43F0968B}" srcOrd="0" destOrd="0" presId="urn:microsoft.com/office/officeart/2005/8/layout/cycle1"/>
    <dgm:cxn modelId="{94BDF07B-033A-4F4E-97CC-EC941FDDE9F4}" type="presOf" srcId="{EF6B0F15-22F8-407E-8FF9-33AB11B0CBB7}" destId="{10FE4496-4891-47DC-95D8-D2769115D26D}" srcOrd="0" destOrd="0" presId="urn:microsoft.com/office/officeart/2005/8/layout/cycle1"/>
    <dgm:cxn modelId="{F781A63F-ADF9-4278-BF53-8B3D0C8BE43B}" type="presOf" srcId="{CE87D8CE-77E8-44DA-B035-0360FC17D95E}" destId="{8256BCF3-00AA-4273-827F-CE5020B2C410}" srcOrd="0" destOrd="0" presId="urn:microsoft.com/office/officeart/2005/8/layout/cycle1"/>
    <dgm:cxn modelId="{7B3A982B-B203-46D1-8D73-B11B1EEFAC8B}" type="presOf" srcId="{4EAFC89A-044B-4AEE-AA10-C601415974E3}" destId="{96D58200-EA7B-469D-BE08-ABBE0C8D6808}" srcOrd="0" destOrd="0" presId="urn:microsoft.com/office/officeart/2005/8/layout/cycle1"/>
    <dgm:cxn modelId="{942DA4C2-7CCA-4682-9D81-5572B61ED867}" type="presOf" srcId="{6BE0328A-E814-4866-A9D6-CA3ABA6D3EF5}" destId="{61F80E1F-F2A3-48AA-9345-8F825EAEA52A}" srcOrd="0" destOrd="0" presId="urn:microsoft.com/office/officeart/2005/8/layout/cycle1"/>
    <dgm:cxn modelId="{D5AD2CFF-D7CD-48F6-BACA-1EAF913B3B89}" srcId="{EF6B0F15-22F8-407E-8FF9-33AB11B0CBB7}" destId="{CE87D8CE-77E8-44DA-B035-0360FC17D95E}" srcOrd="3" destOrd="0" parTransId="{0924EFBD-0A4B-4FEE-824F-C4CA4811470A}" sibTransId="{D9D806D1-2001-41C1-8F18-F0B55020F289}"/>
    <dgm:cxn modelId="{C847FC48-4CD5-458C-8861-1A61A9AD2DF1}" type="presParOf" srcId="{10FE4496-4891-47DC-95D8-D2769115D26D}" destId="{30AA559A-62BF-4D68-941D-1C55D89548D6}" srcOrd="0" destOrd="0" presId="urn:microsoft.com/office/officeart/2005/8/layout/cycle1"/>
    <dgm:cxn modelId="{04061168-1F25-4E8B-AA2A-9D7DFE041FEC}" type="presParOf" srcId="{10FE4496-4891-47DC-95D8-D2769115D26D}" destId="{02A5865B-C21D-455B-9AFC-5A9C43F0968B}" srcOrd="1" destOrd="0" presId="urn:microsoft.com/office/officeart/2005/8/layout/cycle1"/>
    <dgm:cxn modelId="{3872998E-9F9F-44A5-A8ED-7B8E151538A3}" type="presParOf" srcId="{10FE4496-4891-47DC-95D8-D2769115D26D}" destId="{62492DE7-77C8-4F9A-BD2F-780B5150DAA4}" srcOrd="2" destOrd="0" presId="urn:microsoft.com/office/officeart/2005/8/layout/cycle1"/>
    <dgm:cxn modelId="{C6BFD8B4-5B90-4C0F-B9FD-FB4EB29B1F35}" type="presParOf" srcId="{10FE4496-4891-47DC-95D8-D2769115D26D}" destId="{EC6ADEB6-28B0-4B4F-A26A-95863DAEB030}" srcOrd="3" destOrd="0" presId="urn:microsoft.com/office/officeart/2005/8/layout/cycle1"/>
    <dgm:cxn modelId="{B0F1BDA4-FD3A-416B-B90B-937BCAB06C01}" type="presParOf" srcId="{10FE4496-4891-47DC-95D8-D2769115D26D}" destId="{96D58200-EA7B-469D-BE08-ABBE0C8D6808}" srcOrd="4" destOrd="0" presId="urn:microsoft.com/office/officeart/2005/8/layout/cycle1"/>
    <dgm:cxn modelId="{C396BBB6-A1E1-4AA4-AD0C-40B7BFDD7E8A}" type="presParOf" srcId="{10FE4496-4891-47DC-95D8-D2769115D26D}" destId="{3024E05E-1DA1-4109-BCB2-9C0CDAE8C20E}" srcOrd="5" destOrd="0" presId="urn:microsoft.com/office/officeart/2005/8/layout/cycle1"/>
    <dgm:cxn modelId="{C88AE5E9-F831-4813-97D2-8A8DFE419D21}" type="presParOf" srcId="{10FE4496-4891-47DC-95D8-D2769115D26D}" destId="{2BCCF46B-54F6-42D9-924F-B922B929BAF9}" srcOrd="6" destOrd="0" presId="urn:microsoft.com/office/officeart/2005/8/layout/cycle1"/>
    <dgm:cxn modelId="{9DC2E4C9-2965-4DCE-B720-FD83F09E572A}" type="presParOf" srcId="{10FE4496-4891-47DC-95D8-D2769115D26D}" destId="{61F80E1F-F2A3-48AA-9345-8F825EAEA52A}" srcOrd="7" destOrd="0" presId="urn:microsoft.com/office/officeart/2005/8/layout/cycle1"/>
    <dgm:cxn modelId="{3CABE60E-D591-436E-9C57-E427985322F9}" type="presParOf" srcId="{10FE4496-4891-47DC-95D8-D2769115D26D}" destId="{B4D382E9-0AB7-4937-889E-7B5C7A36C49D}" srcOrd="8" destOrd="0" presId="urn:microsoft.com/office/officeart/2005/8/layout/cycle1"/>
    <dgm:cxn modelId="{6E14C486-CAF3-4D81-A8D1-AD4F4061104F}" type="presParOf" srcId="{10FE4496-4891-47DC-95D8-D2769115D26D}" destId="{76CC1519-8F46-4032-9E88-6BE826290F0E}" srcOrd="9" destOrd="0" presId="urn:microsoft.com/office/officeart/2005/8/layout/cycle1"/>
    <dgm:cxn modelId="{5D4738BD-148D-46A9-B5CE-23AFD24E9168}" type="presParOf" srcId="{10FE4496-4891-47DC-95D8-D2769115D26D}" destId="{8256BCF3-00AA-4273-827F-CE5020B2C410}" srcOrd="10" destOrd="0" presId="urn:microsoft.com/office/officeart/2005/8/layout/cycle1"/>
    <dgm:cxn modelId="{2B968F36-EF79-4061-83C5-3CBF1C88C218}" type="presParOf" srcId="{10FE4496-4891-47DC-95D8-D2769115D26D}" destId="{2E78E16B-791F-41FF-8C4E-D78D4FC0A7CC}"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7A25D-A80A-4737-91FD-889F6B4C8E73}">
      <dsp:nvSpPr>
        <dsp:cNvPr id="0" name=""/>
        <dsp:cNvSpPr/>
      </dsp:nvSpPr>
      <dsp:spPr>
        <a:xfrm rot="5400000">
          <a:off x="2022587" y="243519"/>
          <a:ext cx="3067250" cy="3347024"/>
        </a:xfrm>
        <a:prstGeom prst="round2SameRect">
          <a:avLst/>
        </a:prstGeom>
        <a:solidFill>
          <a:srgbClr val="AF77B4">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rtl="0">
            <a:lnSpc>
              <a:spcPct val="90000"/>
            </a:lnSpc>
            <a:spcBef>
              <a:spcPct val="0"/>
            </a:spcBef>
            <a:spcAft>
              <a:spcPct val="15000"/>
            </a:spcAft>
            <a:buChar char="••"/>
          </a:pPr>
          <a:r>
            <a:rPr lang="en-US" sz="3700" kern="1200" dirty="0" smtClean="0">
              <a:latin typeface="Verdana" panose="020B0604030504040204" pitchFamily="34" charset="0"/>
              <a:ea typeface="Verdana" panose="020B0604030504040204" pitchFamily="34" charset="0"/>
            </a:rPr>
            <a:t>Bullet points about relevant experience</a:t>
          </a:r>
          <a:endParaRPr lang="en-US" sz="3700" kern="1200" dirty="0">
            <a:latin typeface="Verdana" panose="020B0604030504040204" pitchFamily="34" charset="0"/>
            <a:ea typeface="Verdana" panose="020B0604030504040204" pitchFamily="34" charset="0"/>
          </a:endParaRPr>
        </a:p>
      </dsp:txBody>
      <dsp:txXfrm rot="-5400000">
        <a:off x="1882701" y="533137"/>
        <a:ext cx="3197293" cy="2767788"/>
      </dsp:txXfrm>
    </dsp:sp>
    <dsp:sp modelId="{9F3C89AB-471E-43AF-BDE6-E01B4E9C4CA6}">
      <dsp:nvSpPr>
        <dsp:cNvPr id="0" name=""/>
        <dsp:cNvSpPr/>
      </dsp:nvSpPr>
      <dsp:spPr>
        <a:xfrm>
          <a:off x="0" y="0"/>
          <a:ext cx="1882701" cy="3834063"/>
        </a:xfrm>
        <a:prstGeom prst="roundRect">
          <a:avLst/>
        </a:prstGeom>
        <a:solidFill>
          <a:srgbClr val="6E267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kern="1200" dirty="0" smtClean="0">
              <a:latin typeface="Verdana" panose="020B0604030504040204" pitchFamily="34" charset="0"/>
              <a:ea typeface="Verdana" panose="020B0604030504040204" pitchFamily="34" charset="0"/>
            </a:rPr>
            <a:t>Name, Role</a:t>
          </a:r>
          <a:endParaRPr lang="en-US" sz="2000" kern="1200" dirty="0">
            <a:latin typeface="Verdana" panose="020B0604030504040204" pitchFamily="34" charset="0"/>
            <a:ea typeface="Verdana" panose="020B0604030504040204" pitchFamily="34" charset="0"/>
          </a:endParaRPr>
        </a:p>
      </dsp:txBody>
      <dsp:txXfrm>
        <a:off x="91906" y="91906"/>
        <a:ext cx="1698889" cy="36502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5865B-C21D-455B-9AFC-5A9C43F0968B}">
      <dsp:nvSpPr>
        <dsp:cNvPr id="0" name=""/>
        <dsp:cNvSpPr/>
      </dsp:nvSpPr>
      <dsp:spPr>
        <a:xfrm>
          <a:off x="5130705"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I</a:t>
          </a:r>
          <a:r>
            <a:rPr lang="en-US" sz="2000" b="0" kern="1200" dirty="0" smtClean="0"/>
            <a:t>nteractions with the child:</a:t>
          </a:r>
        </a:p>
        <a:p>
          <a:pPr lvl="0" algn="ctr" defTabSz="889000">
            <a:lnSpc>
              <a:spcPct val="100000"/>
            </a:lnSpc>
            <a:spcBef>
              <a:spcPct val="0"/>
            </a:spcBef>
            <a:spcAft>
              <a:spcPts val="0"/>
            </a:spcAft>
          </a:pPr>
          <a:r>
            <a:rPr lang="en-US" sz="2000" b="0" i="1" kern="1200" dirty="0" smtClean="0"/>
            <a:t>Cautious, keep a safe distance</a:t>
          </a:r>
          <a:r>
            <a:rPr lang="en-US" sz="2000" b="1" i="1" kern="1200" dirty="0" smtClean="0"/>
            <a:t>.</a:t>
          </a:r>
          <a:endParaRPr lang="en-US" sz="2000" b="0" i="1" kern="1200" dirty="0"/>
        </a:p>
      </dsp:txBody>
      <dsp:txXfrm>
        <a:off x="5130705" y="108674"/>
        <a:ext cx="1726570" cy="1726570"/>
      </dsp:txXfrm>
    </dsp:sp>
    <dsp:sp modelId="{62492DE7-77C8-4F9A-BD2F-780B5150DAA4}">
      <dsp:nvSpPr>
        <dsp:cNvPr id="0" name=""/>
        <dsp:cNvSpPr/>
      </dsp:nvSpPr>
      <dsp:spPr>
        <a:xfrm>
          <a:off x="2088952" y="-197"/>
          <a:ext cx="4877195" cy="4877195"/>
        </a:xfrm>
        <a:prstGeom prst="circularArrow">
          <a:avLst>
            <a:gd name="adj1" fmla="val 6903"/>
            <a:gd name="adj2" fmla="val 465440"/>
            <a:gd name="adj3" fmla="val 549044"/>
            <a:gd name="adj4" fmla="val 20585516"/>
            <a:gd name="adj5" fmla="val 8054"/>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58200-EA7B-469D-BE08-ABBE0C8D6808}">
      <dsp:nvSpPr>
        <dsp:cNvPr id="0" name=""/>
        <dsp:cNvSpPr/>
      </dsp:nvSpPr>
      <dsp:spPr>
        <a:xfrm>
          <a:off x="5046854" y="3041555"/>
          <a:ext cx="1894272"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b="0" kern="1200" dirty="0" smtClean="0"/>
            <a:t>Beliefs </a:t>
          </a:r>
          <a:r>
            <a:rPr lang="en-US" sz="2000" b="0" kern="1200" dirty="0"/>
            <a:t>about </a:t>
          </a:r>
          <a:r>
            <a:rPr lang="en-US" sz="2000" b="0" kern="1200" dirty="0" smtClean="0"/>
            <a:t>self:</a:t>
          </a:r>
        </a:p>
        <a:p>
          <a:pPr lvl="0" algn="ctr" defTabSz="889000">
            <a:lnSpc>
              <a:spcPct val="100000"/>
            </a:lnSpc>
            <a:spcBef>
              <a:spcPct val="0"/>
            </a:spcBef>
            <a:spcAft>
              <a:spcPts val="0"/>
            </a:spcAft>
          </a:pPr>
          <a:r>
            <a:rPr lang="en-US" sz="2000" b="0" i="1" kern="1200" dirty="0" smtClean="0"/>
            <a:t>I’m bad, I’m dangerous, people don’t like me.</a:t>
          </a:r>
          <a:endParaRPr lang="en-US" sz="2000" b="0" kern="1200" dirty="0"/>
        </a:p>
      </dsp:txBody>
      <dsp:txXfrm>
        <a:off x="5046854" y="3041555"/>
        <a:ext cx="1894272" cy="1726570"/>
      </dsp:txXfrm>
    </dsp:sp>
    <dsp:sp modelId="{3024E05E-1DA1-4109-BCB2-9C0CDAE8C20E}">
      <dsp:nvSpPr>
        <dsp:cNvPr id="0" name=""/>
        <dsp:cNvSpPr/>
      </dsp:nvSpPr>
      <dsp:spPr>
        <a:xfrm>
          <a:off x="2088952" y="-197"/>
          <a:ext cx="4877195" cy="4877195"/>
        </a:xfrm>
        <a:prstGeom prst="circularArrow">
          <a:avLst>
            <a:gd name="adj1" fmla="val 6903"/>
            <a:gd name="adj2" fmla="val 465440"/>
            <a:gd name="adj3" fmla="val 5949044"/>
            <a:gd name="adj4" fmla="val 4529912"/>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80E1F-F2A3-48AA-9345-8F825EAEA52A}">
      <dsp:nvSpPr>
        <dsp:cNvPr id="0" name=""/>
        <dsp:cNvSpPr/>
      </dsp:nvSpPr>
      <dsp:spPr>
        <a:xfrm>
          <a:off x="2197824" y="3041555"/>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Child’s actions:</a:t>
          </a:r>
        </a:p>
        <a:p>
          <a:pPr lvl="0" algn="ctr" defTabSz="889000">
            <a:lnSpc>
              <a:spcPct val="100000"/>
            </a:lnSpc>
            <a:spcBef>
              <a:spcPct val="0"/>
            </a:spcBef>
            <a:spcAft>
              <a:spcPts val="0"/>
            </a:spcAft>
          </a:pPr>
          <a:r>
            <a:rPr lang="en-US" sz="2000" b="1" i="1" kern="1200" dirty="0" smtClean="0"/>
            <a:t>Aggressive</a:t>
          </a:r>
          <a:endParaRPr lang="en-US" sz="2000" b="1" i="1" kern="1200" dirty="0"/>
        </a:p>
      </dsp:txBody>
      <dsp:txXfrm>
        <a:off x="2197824" y="3041555"/>
        <a:ext cx="1726570" cy="1726570"/>
      </dsp:txXfrm>
    </dsp:sp>
    <dsp:sp modelId="{B4D382E9-0AB7-4937-889E-7B5C7A36C49D}">
      <dsp:nvSpPr>
        <dsp:cNvPr id="0" name=""/>
        <dsp:cNvSpPr/>
      </dsp:nvSpPr>
      <dsp:spPr>
        <a:xfrm>
          <a:off x="2088952" y="-197"/>
          <a:ext cx="4877195" cy="4877195"/>
        </a:xfrm>
        <a:prstGeom prst="circularArrow">
          <a:avLst>
            <a:gd name="adj1" fmla="val 6903"/>
            <a:gd name="adj2" fmla="val 465440"/>
            <a:gd name="adj3" fmla="val 11349044"/>
            <a:gd name="adj4" fmla="val 9785516"/>
            <a:gd name="adj5" fmla="val 8054"/>
          </a:avLst>
        </a:prstGeom>
        <a:solidFill>
          <a:schemeClr val="accent3">
            <a:shade val="50000"/>
            <a:hueOff val="267556"/>
            <a:satOff val="-4269"/>
            <a:lumOff val="41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56BCF3-00AA-4273-827F-CE5020B2C410}">
      <dsp:nvSpPr>
        <dsp:cNvPr id="0" name=""/>
        <dsp:cNvSpPr/>
      </dsp:nvSpPr>
      <dsp:spPr>
        <a:xfrm>
          <a:off x="2197824"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Beliefs:</a:t>
          </a:r>
        </a:p>
        <a:p>
          <a:pPr lvl="0" algn="ctr" defTabSz="889000">
            <a:lnSpc>
              <a:spcPct val="100000"/>
            </a:lnSpc>
            <a:spcBef>
              <a:spcPct val="0"/>
            </a:spcBef>
            <a:spcAft>
              <a:spcPts val="0"/>
            </a:spcAft>
          </a:pPr>
          <a:r>
            <a:rPr lang="en-US" sz="2000" b="0" i="1" kern="1200" dirty="0" smtClean="0"/>
            <a:t>Max is dangerous; Max could hurt me.</a:t>
          </a:r>
          <a:endParaRPr lang="en-US" sz="2000" b="0" i="1" kern="1200" dirty="0"/>
        </a:p>
      </dsp:txBody>
      <dsp:txXfrm>
        <a:off x="2197824" y="108674"/>
        <a:ext cx="1726570" cy="1726570"/>
      </dsp:txXfrm>
    </dsp:sp>
    <dsp:sp modelId="{2E78E16B-791F-41FF-8C4E-D78D4FC0A7CC}">
      <dsp:nvSpPr>
        <dsp:cNvPr id="0" name=""/>
        <dsp:cNvSpPr/>
      </dsp:nvSpPr>
      <dsp:spPr>
        <a:xfrm>
          <a:off x="2088952" y="-197"/>
          <a:ext cx="4877195" cy="4877195"/>
        </a:xfrm>
        <a:prstGeom prst="circularArrow">
          <a:avLst>
            <a:gd name="adj1" fmla="val 6903"/>
            <a:gd name="adj2" fmla="val 465440"/>
            <a:gd name="adj3" fmla="val 16749044"/>
            <a:gd name="adj4" fmla="val 15185516"/>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5865B-C21D-455B-9AFC-5A9C43F0968B}">
      <dsp:nvSpPr>
        <dsp:cNvPr id="0" name=""/>
        <dsp:cNvSpPr/>
      </dsp:nvSpPr>
      <dsp:spPr>
        <a:xfrm>
          <a:off x="5130705"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I</a:t>
          </a:r>
          <a:r>
            <a:rPr lang="en-US" sz="2000" b="0" kern="1200" dirty="0" smtClean="0"/>
            <a:t>nteractions with the child:</a:t>
          </a:r>
        </a:p>
        <a:p>
          <a:pPr lvl="0" algn="ctr" defTabSz="889000">
            <a:lnSpc>
              <a:spcPct val="100000"/>
            </a:lnSpc>
            <a:spcBef>
              <a:spcPct val="0"/>
            </a:spcBef>
            <a:spcAft>
              <a:spcPts val="0"/>
            </a:spcAft>
          </a:pPr>
          <a:r>
            <a:rPr lang="en-US" sz="2000" b="0" i="1" kern="1200" dirty="0" smtClean="0"/>
            <a:t>Cautious, keep a safe distance</a:t>
          </a:r>
          <a:r>
            <a:rPr lang="en-US" sz="2000" b="1" i="1" kern="1200" dirty="0" smtClean="0"/>
            <a:t>.</a:t>
          </a:r>
          <a:endParaRPr lang="en-US" sz="2000" b="0" i="1" kern="1200" dirty="0"/>
        </a:p>
      </dsp:txBody>
      <dsp:txXfrm>
        <a:off x="5130705" y="108674"/>
        <a:ext cx="1726570" cy="1726570"/>
      </dsp:txXfrm>
    </dsp:sp>
    <dsp:sp modelId="{62492DE7-77C8-4F9A-BD2F-780B5150DAA4}">
      <dsp:nvSpPr>
        <dsp:cNvPr id="0" name=""/>
        <dsp:cNvSpPr/>
      </dsp:nvSpPr>
      <dsp:spPr>
        <a:xfrm>
          <a:off x="2088952" y="-197"/>
          <a:ext cx="4877195" cy="4877195"/>
        </a:xfrm>
        <a:prstGeom prst="circularArrow">
          <a:avLst>
            <a:gd name="adj1" fmla="val 6903"/>
            <a:gd name="adj2" fmla="val 465440"/>
            <a:gd name="adj3" fmla="val 549044"/>
            <a:gd name="adj4" fmla="val 20585516"/>
            <a:gd name="adj5" fmla="val 8054"/>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58200-EA7B-469D-BE08-ABBE0C8D6808}">
      <dsp:nvSpPr>
        <dsp:cNvPr id="0" name=""/>
        <dsp:cNvSpPr/>
      </dsp:nvSpPr>
      <dsp:spPr>
        <a:xfrm>
          <a:off x="5046854" y="3041555"/>
          <a:ext cx="1894272"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b="0" kern="1200" dirty="0" smtClean="0"/>
            <a:t>Beliefs </a:t>
          </a:r>
          <a:r>
            <a:rPr lang="en-US" sz="2000" b="0" kern="1200" dirty="0"/>
            <a:t>about </a:t>
          </a:r>
          <a:r>
            <a:rPr lang="en-US" sz="2000" b="0" kern="1200" dirty="0" smtClean="0"/>
            <a:t>self:</a:t>
          </a:r>
        </a:p>
        <a:p>
          <a:pPr lvl="0" algn="ctr" defTabSz="889000">
            <a:lnSpc>
              <a:spcPct val="100000"/>
            </a:lnSpc>
            <a:spcBef>
              <a:spcPct val="0"/>
            </a:spcBef>
            <a:spcAft>
              <a:spcPts val="0"/>
            </a:spcAft>
          </a:pPr>
          <a:r>
            <a:rPr lang="en-US" sz="2000" b="0" i="1" kern="1200" dirty="0" smtClean="0"/>
            <a:t>I’m bad, I’m dangerous, people don’t like me.</a:t>
          </a:r>
          <a:endParaRPr lang="en-US" sz="2000" b="0" kern="1200" dirty="0"/>
        </a:p>
      </dsp:txBody>
      <dsp:txXfrm>
        <a:off x="5046854" y="3041555"/>
        <a:ext cx="1894272" cy="1726570"/>
      </dsp:txXfrm>
    </dsp:sp>
    <dsp:sp modelId="{3024E05E-1DA1-4109-BCB2-9C0CDAE8C20E}">
      <dsp:nvSpPr>
        <dsp:cNvPr id="0" name=""/>
        <dsp:cNvSpPr/>
      </dsp:nvSpPr>
      <dsp:spPr>
        <a:xfrm>
          <a:off x="2088952" y="-197"/>
          <a:ext cx="4877195" cy="4877195"/>
        </a:xfrm>
        <a:prstGeom prst="circularArrow">
          <a:avLst>
            <a:gd name="adj1" fmla="val 6903"/>
            <a:gd name="adj2" fmla="val 465440"/>
            <a:gd name="adj3" fmla="val 5949044"/>
            <a:gd name="adj4" fmla="val 4529912"/>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80E1F-F2A3-48AA-9345-8F825EAEA52A}">
      <dsp:nvSpPr>
        <dsp:cNvPr id="0" name=""/>
        <dsp:cNvSpPr/>
      </dsp:nvSpPr>
      <dsp:spPr>
        <a:xfrm>
          <a:off x="2197824" y="3041555"/>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b="0" kern="1200" dirty="0" smtClean="0"/>
            <a:t>Child’s actions:</a:t>
          </a:r>
        </a:p>
        <a:p>
          <a:pPr lvl="0" algn="ctr" defTabSz="889000">
            <a:lnSpc>
              <a:spcPct val="100000"/>
            </a:lnSpc>
            <a:spcBef>
              <a:spcPct val="0"/>
            </a:spcBef>
            <a:spcAft>
              <a:spcPts val="0"/>
            </a:spcAft>
          </a:pPr>
          <a:r>
            <a:rPr lang="en-US" sz="2000" b="0" i="1" kern="1200" dirty="0" smtClean="0"/>
            <a:t>Aggressive</a:t>
          </a:r>
          <a:endParaRPr lang="en-US" sz="2000" b="0" i="1" kern="1200" dirty="0"/>
        </a:p>
      </dsp:txBody>
      <dsp:txXfrm>
        <a:off x="2197824" y="3041555"/>
        <a:ext cx="1726570" cy="1726570"/>
      </dsp:txXfrm>
    </dsp:sp>
    <dsp:sp modelId="{B4D382E9-0AB7-4937-889E-7B5C7A36C49D}">
      <dsp:nvSpPr>
        <dsp:cNvPr id="0" name=""/>
        <dsp:cNvSpPr/>
      </dsp:nvSpPr>
      <dsp:spPr>
        <a:xfrm>
          <a:off x="2088952" y="-197"/>
          <a:ext cx="4877195" cy="4877195"/>
        </a:xfrm>
        <a:prstGeom prst="circularArrow">
          <a:avLst>
            <a:gd name="adj1" fmla="val 6903"/>
            <a:gd name="adj2" fmla="val 465440"/>
            <a:gd name="adj3" fmla="val 11349044"/>
            <a:gd name="adj4" fmla="val 9785516"/>
            <a:gd name="adj5" fmla="val 8054"/>
          </a:avLst>
        </a:prstGeom>
        <a:solidFill>
          <a:schemeClr val="accent3">
            <a:shade val="50000"/>
            <a:hueOff val="267556"/>
            <a:satOff val="-4269"/>
            <a:lumOff val="41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56BCF3-00AA-4273-827F-CE5020B2C410}">
      <dsp:nvSpPr>
        <dsp:cNvPr id="0" name=""/>
        <dsp:cNvSpPr/>
      </dsp:nvSpPr>
      <dsp:spPr>
        <a:xfrm>
          <a:off x="2197824"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Beliefs:</a:t>
          </a:r>
        </a:p>
        <a:p>
          <a:pPr lvl="0" algn="ctr" defTabSz="889000">
            <a:lnSpc>
              <a:spcPct val="100000"/>
            </a:lnSpc>
            <a:spcBef>
              <a:spcPct val="0"/>
            </a:spcBef>
            <a:spcAft>
              <a:spcPts val="0"/>
            </a:spcAft>
          </a:pPr>
          <a:r>
            <a:rPr lang="en-US" sz="2000" b="1" i="1" kern="1200" dirty="0" smtClean="0"/>
            <a:t>Max is dangerous; Max could hurt me.</a:t>
          </a:r>
          <a:endParaRPr lang="en-US" sz="2000" b="1" i="1" kern="1200" dirty="0"/>
        </a:p>
      </dsp:txBody>
      <dsp:txXfrm>
        <a:off x="2197824" y="108674"/>
        <a:ext cx="1726570" cy="1726570"/>
      </dsp:txXfrm>
    </dsp:sp>
    <dsp:sp modelId="{2E78E16B-791F-41FF-8C4E-D78D4FC0A7CC}">
      <dsp:nvSpPr>
        <dsp:cNvPr id="0" name=""/>
        <dsp:cNvSpPr/>
      </dsp:nvSpPr>
      <dsp:spPr>
        <a:xfrm>
          <a:off x="2088952" y="-197"/>
          <a:ext cx="4877195" cy="4877195"/>
        </a:xfrm>
        <a:prstGeom prst="circularArrow">
          <a:avLst>
            <a:gd name="adj1" fmla="val 6903"/>
            <a:gd name="adj2" fmla="val 465440"/>
            <a:gd name="adj3" fmla="val 16749044"/>
            <a:gd name="adj4" fmla="val 15185516"/>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5865B-C21D-455B-9AFC-5A9C43F0968B}">
      <dsp:nvSpPr>
        <dsp:cNvPr id="0" name=""/>
        <dsp:cNvSpPr/>
      </dsp:nvSpPr>
      <dsp:spPr>
        <a:xfrm>
          <a:off x="5171804" y="116325"/>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I</a:t>
          </a:r>
          <a:r>
            <a:rPr lang="en-US" sz="2000" b="0" kern="1200" dirty="0" smtClean="0"/>
            <a:t>nteractions with Max:</a:t>
          </a:r>
        </a:p>
      </dsp:txBody>
      <dsp:txXfrm>
        <a:off x="5171804" y="116325"/>
        <a:ext cx="1726570" cy="1726570"/>
      </dsp:txXfrm>
    </dsp:sp>
    <dsp:sp modelId="{62492DE7-77C8-4F9A-BD2F-780B5150DAA4}">
      <dsp:nvSpPr>
        <dsp:cNvPr id="0" name=""/>
        <dsp:cNvSpPr/>
      </dsp:nvSpPr>
      <dsp:spPr>
        <a:xfrm>
          <a:off x="2130051" y="7453"/>
          <a:ext cx="4877195" cy="4877195"/>
        </a:xfrm>
        <a:prstGeom prst="circularArrow">
          <a:avLst>
            <a:gd name="adj1" fmla="val 6903"/>
            <a:gd name="adj2" fmla="val 465440"/>
            <a:gd name="adj3" fmla="val 549044"/>
            <a:gd name="adj4" fmla="val 20585516"/>
            <a:gd name="adj5" fmla="val 8054"/>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58200-EA7B-469D-BE08-ABBE0C8D6808}">
      <dsp:nvSpPr>
        <dsp:cNvPr id="0" name=""/>
        <dsp:cNvSpPr/>
      </dsp:nvSpPr>
      <dsp:spPr>
        <a:xfrm>
          <a:off x="5281916" y="3049206"/>
          <a:ext cx="1506346"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b="0" kern="1200" dirty="0" smtClean="0"/>
            <a:t>Max’s beliefs </a:t>
          </a:r>
          <a:r>
            <a:rPr lang="en-US" sz="2000" b="0" kern="1200" dirty="0"/>
            <a:t>about </a:t>
          </a:r>
          <a:r>
            <a:rPr lang="en-US" sz="2000" b="0" kern="1200" dirty="0" smtClean="0"/>
            <a:t>himself:</a:t>
          </a:r>
        </a:p>
      </dsp:txBody>
      <dsp:txXfrm>
        <a:off x="5281916" y="3049206"/>
        <a:ext cx="1506346" cy="1726570"/>
      </dsp:txXfrm>
    </dsp:sp>
    <dsp:sp modelId="{3024E05E-1DA1-4109-BCB2-9C0CDAE8C20E}">
      <dsp:nvSpPr>
        <dsp:cNvPr id="0" name=""/>
        <dsp:cNvSpPr/>
      </dsp:nvSpPr>
      <dsp:spPr>
        <a:xfrm>
          <a:off x="2130051" y="7453"/>
          <a:ext cx="4877195" cy="4877195"/>
        </a:xfrm>
        <a:prstGeom prst="circularArrow">
          <a:avLst>
            <a:gd name="adj1" fmla="val 6903"/>
            <a:gd name="adj2" fmla="val 465440"/>
            <a:gd name="adj3" fmla="val 5949044"/>
            <a:gd name="adj4" fmla="val 4193003"/>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80E1F-F2A3-48AA-9345-8F825EAEA52A}">
      <dsp:nvSpPr>
        <dsp:cNvPr id="0" name=""/>
        <dsp:cNvSpPr/>
      </dsp:nvSpPr>
      <dsp:spPr>
        <a:xfrm>
          <a:off x="2238923" y="3049206"/>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b="0" kern="1200" dirty="0" smtClean="0"/>
            <a:t>Max’s actions:</a:t>
          </a:r>
        </a:p>
      </dsp:txBody>
      <dsp:txXfrm>
        <a:off x="2238923" y="3049206"/>
        <a:ext cx="1726570" cy="1726570"/>
      </dsp:txXfrm>
    </dsp:sp>
    <dsp:sp modelId="{B4D382E9-0AB7-4937-889E-7B5C7A36C49D}">
      <dsp:nvSpPr>
        <dsp:cNvPr id="0" name=""/>
        <dsp:cNvSpPr/>
      </dsp:nvSpPr>
      <dsp:spPr>
        <a:xfrm>
          <a:off x="2118335" y="-29821"/>
          <a:ext cx="4877195" cy="4877195"/>
        </a:xfrm>
        <a:prstGeom prst="circularArrow">
          <a:avLst>
            <a:gd name="adj1" fmla="val 6903"/>
            <a:gd name="adj2" fmla="val 465440"/>
            <a:gd name="adj3" fmla="val 11076069"/>
            <a:gd name="adj4" fmla="val 9720745"/>
            <a:gd name="adj5" fmla="val 8054"/>
          </a:avLst>
        </a:prstGeom>
        <a:solidFill>
          <a:schemeClr val="accent3">
            <a:shade val="50000"/>
            <a:hueOff val="267556"/>
            <a:satOff val="-4269"/>
            <a:lumOff val="41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56BCF3-00AA-4273-827F-CE5020B2C410}">
      <dsp:nvSpPr>
        <dsp:cNvPr id="0" name=""/>
        <dsp:cNvSpPr/>
      </dsp:nvSpPr>
      <dsp:spPr>
        <a:xfrm>
          <a:off x="2022285" y="-5691"/>
          <a:ext cx="2104396" cy="1970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Beliefs:</a:t>
          </a:r>
        </a:p>
        <a:p>
          <a:pPr lvl="0" algn="ctr" defTabSz="889000">
            <a:lnSpc>
              <a:spcPct val="100000"/>
            </a:lnSpc>
            <a:spcBef>
              <a:spcPct val="0"/>
            </a:spcBef>
            <a:spcAft>
              <a:spcPts val="0"/>
            </a:spcAft>
          </a:pPr>
          <a:r>
            <a:rPr lang="en-US" sz="2000" b="1" i="1" kern="1200" dirty="0" smtClean="0"/>
            <a:t>Max has strengths and can learn effective behaviors</a:t>
          </a:r>
          <a:endParaRPr lang="en-US" sz="2000" b="1" i="1" kern="1200" dirty="0"/>
        </a:p>
      </dsp:txBody>
      <dsp:txXfrm>
        <a:off x="2022285" y="-5691"/>
        <a:ext cx="2104396" cy="1970604"/>
      </dsp:txXfrm>
    </dsp:sp>
    <dsp:sp modelId="{2E78E16B-791F-41FF-8C4E-D78D4FC0A7CC}">
      <dsp:nvSpPr>
        <dsp:cNvPr id="0" name=""/>
        <dsp:cNvSpPr/>
      </dsp:nvSpPr>
      <dsp:spPr>
        <a:xfrm>
          <a:off x="2091503" y="-4675"/>
          <a:ext cx="4877195" cy="4877195"/>
        </a:xfrm>
        <a:prstGeom prst="circularArrow">
          <a:avLst>
            <a:gd name="adj1" fmla="val 6903"/>
            <a:gd name="adj2" fmla="val 465440"/>
            <a:gd name="adj3" fmla="val 16816034"/>
            <a:gd name="adj4" fmla="val 15526979"/>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5865B-C21D-455B-9AFC-5A9C43F0968B}">
      <dsp:nvSpPr>
        <dsp:cNvPr id="0" name=""/>
        <dsp:cNvSpPr/>
      </dsp:nvSpPr>
      <dsp:spPr>
        <a:xfrm>
          <a:off x="5162219" y="116325"/>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I</a:t>
          </a:r>
          <a:r>
            <a:rPr lang="en-US" sz="2000" b="0" kern="1200" dirty="0" smtClean="0"/>
            <a:t>nteractions:</a:t>
          </a:r>
        </a:p>
        <a:p>
          <a:pPr lvl="0" algn="ctr" defTabSz="889000">
            <a:lnSpc>
              <a:spcPct val="100000"/>
            </a:lnSpc>
            <a:spcBef>
              <a:spcPct val="0"/>
            </a:spcBef>
            <a:spcAft>
              <a:spcPts val="0"/>
            </a:spcAft>
          </a:pPr>
          <a:r>
            <a:rPr lang="en-US" sz="2000" b="1" i="1" kern="1200" dirty="0" smtClean="0"/>
            <a:t>Hopeful, encouraging, expecting the best</a:t>
          </a:r>
        </a:p>
      </dsp:txBody>
      <dsp:txXfrm>
        <a:off x="5162219" y="116325"/>
        <a:ext cx="1726570" cy="1726570"/>
      </dsp:txXfrm>
    </dsp:sp>
    <dsp:sp modelId="{62492DE7-77C8-4F9A-BD2F-780B5150DAA4}">
      <dsp:nvSpPr>
        <dsp:cNvPr id="0" name=""/>
        <dsp:cNvSpPr/>
      </dsp:nvSpPr>
      <dsp:spPr>
        <a:xfrm>
          <a:off x="2120466" y="7453"/>
          <a:ext cx="4877195" cy="4877195"/>
        </a:xfrm>
        <a:prstGeom prst="circularArrow">
          <a:avLst>
            <a:gd name="adj1" fmla="val 6903"/>
            <a:gd name="adj2" fmla="val 465440"/>
            <a:gd name="adj3" fmla="val 549044"/>
            <a:gd name="adj4" fmla="val 20585516"/>
            <a:gd name="adj5" fmla="val 8054"/>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58200-EA7B-469D-BE08-ABBE0C8D6808}">
      <dsp:nvSpPr>
        <dsp:cNvPr id="0" name=""/>
        <dsp:cNvSpPr/>
      </dsp:nvSpPr>
      <dsp:spPr>
        <a:xfrm>
          <a:off x="5036335" y="3049206"/>
          <a:ext cx="1978339"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b="0" kern="1200" dirty="0" smtClean="0"/>
            <a:t>Max’s beliefs </a:t>
          </a:r>
          <a:r>
            <a:rPr lang="en-US" sz="2000" b="0" kern="1200" dirty="0"/>
            <a:t>about </a:t>
          </a:r>
          <a:r>
            <a:rPr lang="en-US" sz="2000" b="0" kern="1200" dirty="0" smtClean="0"/>
            <a:t>himself:</a:t>
          </a:r>
        </a:p>
        <a:p>
          <a:pPr lvl="0" algn="ctr" defTabSz="889000">
            <a:lnSpc>
              <a:spcPct val="100000"/>
            </a:lnSpc>
            <a:spcBef>
              <a:spcPct val="0"/>
            </a:spcBef>
            <a:spcAft>
              <a:spcPts val="0"/>
            </a:spcAft>
          </a:pPr>
          <a:r>
            <a:rPr lang="en-US" sz="2000" b="1" i="1" kern="1200" dirty="0" smtClean="0"/>
            <a:t>“I’m likable, I’m smart, I can do this.”</a:t>
          </a:r>
        </a:p>
      </dsp:txBody>
      <dsp:txXfrm>
        <a:off x="5036335" y="3049206"/>
        <a:ext cx="1978339" cy="1726570"/>
      </dsp:txXfrm>
    </dsp:sp>
    <dsp:sp modelId="{3024E05E-1DA1-4109-BCB2-9C0CDAE8C20E}">
      <dsp:nvSpPr>
        <dsp:cNvPr id="0" name=""/>
        <dsp:cNvSpPr/>
      </dsp:nvSpPr>
      <dsp:spPr>
        <a:xfrm>
          <a:off x="2120466" y="7453"/>
          <a:ext cx="4877195" cy="4877195"/>
        </a:xfrm>
        <a:prstGeom prst="circularArrow">
          <a:avLst>
            <a:gd name="adj1" fmla="val 6903"/>
            <a:gd name="adj2" fmla="val 465440"/>
            <a:gd name="adj3" fmla="val 5949044"/>
            <a:gd name="adj4" fmla="val 4601694"/>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80E1F-F2A3-48AA-9345-8F825EAEA52A}">
      <dsp:nvSpPr>
        <dsp:cNvPr id="0" name=""/>
        <dsp:cNvSpPr/>
      </dsp:nvSpPr>
      <dsp:spPr>
        <a:xfrm>
          <a:off x="2229338" y="3049206"/>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b="0" kern="1200" dirty="0" smtClean="0"/>
            <a:t>Max’s actions:</a:t>
          </a:r>
        </a:p>
        <a:p>
          <a:pPr lvl="0" algn="ctr" defTabSz="889000">
            <a:lnSpc>
              <a:spcPct val="100000"/>
            </a:lnSpc>
            <a:spcBef>
              <a:spcPct val="0"/>
            </a:spcBef>
            <a:spcAft>
              <a:spcPts val="0"/>
            </a:spcAft>
          </a:pPr>
          <a:r>
            <a:rPr lang="en-US" sz="2000" b="1" i="1" kern="1200" dirty="0" smtClean="0"/>
            <a:t>Makes an effort, engages</a:t>
          </a:r>
        </a:p>
      </dsp:txBody>
      <dsp:txXfrm>
        <a:off x="2229338" y="3049206"/>
        <a:ext cx="1726570" cy="1726570"/>
      </dsp:txXfrm>
    </dsp:sp>
    <dsp:sp modelId="{B4D382E9-0AB7-4937-889E-7B5C7A36C49D}">
      <dsp:nvSpPr>
        <dsp:cNvPr id="0" name=""/>
        <dsp:cNvSpPr/>
      </dsp:nvSpPr>
      <dsp:spPr>
        <a:xfrm>
          <a:off x="2108750" y="-29821"/>
          <a:ext cx="4877195" cy="4877195"/>
        </a:xfrm>
        <a:prstGeom prst="circularArrow">
          <a:avLst>
            <a:gd name="adj1" fmla="val 6903"/>
            <a:gd name="adj2" fmla="val 465440"/>
            <a:gd name="adj3" fmla="val 11076069"/>
            <a:gd name="adj4" fmla="val 9720745"/>
            <a:gd name="adj5" fmla="val 8054"/>
          </a:avLst>
        </a:prstGeom>
        <a:solidFill>
          <a:schemeClr val="accent3">
            <a:shade val="50000"/>
            <a:hueOff val="267556"/>
            <a:satOff val="-4269"/>
            <a:lumOff val="41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56BCF3-00AA-4273-827F-CE5020B2C410}">
      <dsp:nvSpPr>
        <dsp:cNvPr id="0" name=""/>
        <dsp:cNvSpPr/>
      </dsp:nvSpPr>
      <dsp:spPr>
        <a:xfrm>
          <a:off x="2012700" y="-5691"/>
          <a:ext cx="2104396" cy="1970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Beliefs:</a:t>
          </a:r>
        </a:p>
        <a:p>
          <a:pPr lvl="0" algn="ctr" defTabSz="889000">
            <a:lnSpc>
              <a:spcPct val="100000"/>
            </a:lnSpc>
            <a:spcBef>
              <a:spcPct val="0"/>
            </a:spcBef>
            <a:spcAft>
              <a:spcPts val="0"/>
            </a:spcAft>
          </a:pPr>
          <a:r>
            <a:rPr lang="en-US" sz="2000" b="1" i="1" kern="1200" dirty="0" smtClean="0"/>
            <a:t>Max has strengths and can learn effective behaviors</a:t>
          </a:r>
          <a:endParaRPr lang="en-US" sz="2000" b="1" i="1" kern="1200" dirty="0"/>
        </a:p>
      </dsp:txBody>
      <dsp:txXfrm>
        <a:off x="2012700" y="-5691"/>
        <a:ext cx="2104396" cy="1970604"/>
      </dsp:txXfrm>
    </dsp:sp>
    <dsp:sp modelId="{2E78E16B-791F-41FF-8C4E-D78D4FC0A7CC}">
      <dsp:nvSpPr>
        <dsp:cNvPr id="0" name=""/>
        <dsp:cNvSpPr/>
      </dsp:nvSpPr>
      <dsp:spPr>
        <a:xfrm>
          <a:off x="2081917" y="-4675"/>
          <a:ext cx="4877195" cy="4877195"/>
        </a:xfrm>
        <a:prstGeom prst="circularArrow">
          <a:avLst>
            <a:gd name="adj1" fmla="val 6903"/>
            <a:gd name="adj2" fmla="val 465440"/>
            <a:gd name="adj3" fmla="val 16816034"/>
            <a:gd name="adj4" fmla="val 15526979"/>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54852-044A-488B-B73D-40AA928B13E2}">
      <dsp:nvSpPr>
        <dsp:cNvPr id="0" name=""/>
        <dsp:cNvSpPr/>
      </dsp:nvSpPr>
      <dsp:spPr>
        <a:xfrm>
          <a:off x="3240234" y="211314"/>
          <a:ext cx="2326645" cy="16379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latin typeface="Avenir Roman"/>
            </a:rPr>
            <a:t>Trigger causes the child to become stressed</a:t>
          </a:r>
        </a:p>
      </dsp:txBody>
      <dsp:txXfrm>
        <a:off x="3320192" y="291272"/>
        <a:ext cx="2166729" cy="1478034"/>
      </dsp:txXfrm>
    </dsp:sp>
    <dsp:sp modelId="{6E29BBF4-26E0-4C59-A85C-18B2000E7F59}">
      <dsp:nvSpPr>
        <dsp:cNvPr id="0" name=""/>
        <dsp:cNvSpPr/>
      </dsp:nvSpPr>
      <dsp:spPr>
        <a:xfrm>
          <a:off x="1787258" y="1148298"/>
          <a:ext cx="5684231" cy="5684231"/>
        </a:xfrm>
        <a:custGeom>
          <a:avLst/>
          <a:gdLst/>
          <a:ahLst/>
          <a:cxnLst/>
          <a:rect l="0" t="0" r="0" b="0"/>
          <a:pathLst>
            <a:path>
              <a:moveTo>
                <a:pt x="4068297" y="278114"/>
              </a:moveTo>
              <a:arcTo wR="2842115" hR="2842115" stAng="17733510" swAng="1158289"/>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6203C14-905F-4390-B850-DEF3178D69A7}">
      <dsp:nvSpPr>
        <dsp:cNvPr id="0" name=""/>
        <dsp:cNvSpPr/>
      </dsp:nvSpPr>
      <dsp:spPr>
        <a:xfrm>
          <a:off x="6037022" y="2208043"/>
          <a:ext cx="2188877" cy="14227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Avenir Roman"/>
            </a:rPr>
            <a:t>The child exhibits challenging behavior</a:t>
          </a:r>
        </a:p>
      </dsp:txBody>
      <dsp:txXfrm>
        <a:off x="6106476" y="2277497"/>
        <a:ext cx="2049969" cy="1283862"/>
      </dsp:txXfrm>
    </dsp:sp>
    <dsp:sp modelId="{FC36A1C2-73B4-46E1-BBBA-EA968FF701C0}">
      <dsp:nvSpPr>
        <dsp:cNvPr id="0" name=""/>
        <dsp:cNvSpPr/>
      </dsp:nvSpPr>
      <dsp:spPr>
        <a:xfrm>
          <a:off x="1622263" y="83686"/>
          <a:ext cx="5684231" cy="5684231"/>
        </a:xfrm>
        <a:custGeom>
          <a:avLst/>
          <a:gdLst/>
          <a:ahLst/>
          <a:cxnLst/>
          <a:rect l="0" t="0" r="0" b="0"/>
          <a:pathLst>
            <a:path>
              <a:moveTo>
                <a:pt x="5524945" y="3780224"/>
              </a:moveTo>
              <a:arcTo wR="2842115" hR="2842115" stAng="1156396" swAng="89542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220CFF-0FB1-4515-B93E-2B39186EC6D2}">
      <dsp:nvSpPr>
        <dsp:cNvPr id="0" name=""/>
        <dsp:cNvSpPr/>
      </dsp:nvSpPr>
      <dsp:spPr>
        <a:xfrm>
          <a:off x="4802596" y="4718549"/>
          <a:ext cx="2518128" cy="158640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venir Roman"/>
            </a:rPr>
            <a:t>Staff/Caregiver </a:t>
          </a:r>
          <a:r>
            <a:rPr lang="en-US" sz="2000" b="1" kern="1200" dirty="0" smtClean="0">
              <a:latin typeface="Avenir Roman"/>
            </a:rPr>
            <a:t>feels: __________ (afraid</a:t>
          </a:r>
          <a:r>
            <a:rPr lang="en-US" sz="2000" b="1" kern="1200" dirty="0">
              <a:latin typeface="Avenir Roman"/>
            </a:rPr>
            <a:t>, frustrated, and/or </a:t>
          </a:r>
          <a:r>
            <a:rPr lang="en-US" sz="2000" b="1" kern="1200" dirty="0" smtClean="0">
              <a:latin typeface="Avenir Roman"/>
            </a:rPr>
            <a:t>disrespected)</a:t>
          </a:r>
          <a:endParaRPr lang="en-US" sz="2000" b="1" kern="1200" dirty="0">
            <a:latin typeface="Avenir Roman"/>
          </a:endParaRPr>
        </a:p>
      </dsp:txBody>
      <dsp:txXfrm>
        <a:off x="4880038" y="4795991"/>
        <a:ext cx="2363244" cy="1431519"/>
      </dsp:txXfrm>
    </dsp:sp>
    <dsp:sp modelId="{8D80AA5A-1CE0-4D71-ABF4-96BD3875B2A8}">
      <dsp:nvSpPr>
        <dsp:cNvPr id="0" name=""/>
        <dsp:cNvSpPr/>
      </dsp:nvSpPr>
      <dsp:spPr>
        <a:xfrm>
          <a:off x="1403001" y="472524"/>
          <a:ext cx="5684231" cy="5684231"/>
        </a:xfrm>
        <a:custGeom>
          <a:avLst/>
          <a:gdLst/>
          <a:ahLst/>
          <a:cxnLst/>
          <a:rect l="0" t="0" r="0" b="0"/>
          <a:pathLst>
            <a:path>
              <a:moveTo>
                <a:pt x="3209591" y="5660374"/>
              </a:moveTo>
              <a:arcTo wR="2842115" hR="2842115" stAng="4954264" swAng="70457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94E1C94-AE6C-4FA7-8F70-7B357078265F}">
      <dsp:nvSpPr>
        <dsp:cNvPr id="0" name=""/>
        <dsp:cNvSpPr/>
      </dsp:nvSpPr>
      <dsp:spPr>
        <a:xfrm>
          <a:off x="1651021" y="4875067"/>
          <a:ext cx="2188877" cy="14227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Avenir Roman"/>
            </a:rPr>
            <a:t>Staff/Caregiver reacts anxiously or forcefully</a:t>
          </a:r>
        </a:p>
      </dsp:txBody>
      <dsp:txXfrm>
        <a:off x="1720475" y="4944521"/>
        <a:ext cx="2049969" cy="1283862"/>
      </dsp:txXfrm>
    </dsp:sp>
    <dsp:sp modelId="{F63281CA-931D-4701-8C70-44F7B3209BE2}">
      <dsp:nvSpPr>
        <dsp:cNvPr id="0" name=""/>
        <dsp:cNvSpPr/>
      </dsp:nvSpPr>
      <dsp:spPr>
        <a:xfrm>
          <a:off x="1571394" y="307030"/>
          <a:ext cx="5684231" cy="5684231"/>
        </a:xfrm>
        <a:custGeom>
          <a:avLst/>
          <a:gdLst/>
          <a:ahLst/>
          <a:cxnLst/>
          <a:rect l="0" t="0" r="0" b="0"/>
          <a:pathLst>
            <a:path>
              <a:moveTo>
                <a:pt x="428429" y="4342696"/>
              </a:moveTo>
              <a:arcTo wR="2842115" hR="2842115" stAng="8887855" swAng="1010614"/>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612689A-4006-43DD-990E-47A2E775788E}">
      <dsp:nvSpPr>
        <dsp:cNvPr id="0" name=""/>
        <dsp:cNvSpPr/>
      </dsp:nvSpPr>
      <dsp:spPr>
        <a:xfrm>
          <a:off x="606101" y="2195583"/>
          <a:ext cx="2188877" cy="142277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Avenir Roman"/>
            </a:rPr>
            <a:t>Child escalates</a:t>
          </a:r>
        </a:p>
      </dsp:txBody>
      <dsp:txXfrm>
        <a:off x="675555" y="2265037"/>
        <a:ext cx="2049969" cy="1283862"/>
      </dsp:txXfrm>
    </dsp:sp>
    <dsp:sp modelId="{7F2612FC-F6BB-41D7-A267-298E5BA8BBCF}">
      <dsp:nvSpPr>
        <dsp:cNvPr id="0" name=""/>
        <dsp:cNvSpPr/>
      </dsp:nvSpPr>
      <dsp:spPr>
        <a:xfrm>
          <a:off x="1365761" y="1137577"/>
          <a:ext cx="5684231" cy="5684231"/>
        </a:xfrm>
        <a:custGeom>
          <a:avLst/>
          <a:gdLst/>
          <a:ahLst/>
          <a:cxnLst/>
          <a:rect l="0" t="0" r="0" b="0"/>
          <a:pathLst>
            <a:path>
              <a:moveTo>
                <a:pt x="834153" y="830720"/>
              </a:moveTo>
              <a:arcTo wR="2842115" hR="2842115" stAng="13502936" swAng="1132829"/>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1D9FB-D881-4DB6-AFD0-C8DD86B0FCF1}">
      <dsp:nvSpPr>
        <dsp:cNvPr id="0" name=""/>
        <dsp:cNvSpPr/>
      </dsp:nvSpPr>
      <dsp:spPr>
        <a:xfrm>
          <a:off x="0" y="808764"/>
          <a:ext cx="8795083" cy="3518033"/>
        </a:xfrm>
        <a:prstGeom prst="leftRightRibb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54F3A7-AF42-4E50-8035-F06570A7FCF3}">
      <dsp:nvSpPr>
        <dsp:cNvPr id="0" name=""/>
        <dsp:cNvSpPr/>
      </dsp:nvSpPr>
      <dsp:spPr>
        <a:xfrm>
          <a:off x="1055409" y="1424420"/>
          <a:ext cx="2902377" cy="17238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lvl="0" algn="ctr" defTabSz="2133600">
            <a:lnSpc>
              <a:spcPct val="90000"/>
            </a:lnSpc>
            <a:spcBef>
              <a:spcPct val="0"/>
            </a:spcBef>
            <a:spcAft>
              <a:spcPct val="35000"/>
            </a:spcAft>
          </a:pPr>
          <a:r>
            <a:rPr lang="en-US" sz="4800" kern="1200" dirty="0" smtClean="0"/>
            <a:t>Mission Statement</a:t>
          </a:r>
          <a:endParaRPr lang="en-US" sz="4800" kern="1200" dirty="0"/>
        </a:p>
      </dsp:txBody>
      <dsp:txXfrm>
        <a:off x="1055409" y="1424420"/>
        <a:ext cx="2902377" cy="1723836"/>
      </dsp:txXfrm>
    </dsp:sp>
    <dsp:sp modelId="{9A03CAC4-93CB-48F5-937E-08DCF4FEB540}">
      <dsp:nvSpPr>
        <dsp:cNvPr id="0" name=""/>
        <dsp:cNvSpPr/>
      </dsp:nvSpPr>
      <dsp:spPr>
        <a:xfrm>
          <a:off x="4397541" y="1987305"/>
          <a:ext cx="3430082" cy="17238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lvl="0" algn="ctr" defTabSz="2133600">
            <a:lnSpc>
              <a:spcPct val="90000"/>
            </a:lnSpc>
            <a:spcBef>
              <a:spcPct val="0"/>
            </a:spcBef>
            <a:spcAft>
              <a:spcPct val="35000"/>
            </a:spcAft>
          </a:pPr>
          <a:r>
            <a:rPr lang="en-US" sz="4800" kern="1200" dirty="0" smtClean="0"/>
            <a:t>Why it exists</a:t>
          </a:r>
          <a:endParaRPr lang="en-US" sz="4800" kern="1200" dirty="0"/>
        </a:p>
      </dsp:txBody>
      <dsp:txXfrm>
        <a:off x="4397541" y="1987305"/>
        <a:ext cx="3430082" cy="17238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6DEFE-D5EB-41A7-9787-598A6867E87B}">
      <dsp:nvSpPr>
        <dsp:cNvPr id="0" name=""/>
        <dsp:cNvSpPr/>
      </dsp:nvSpPr>
      <dsp:spPr>
        <a:xfrm>
          <a:off x="1525274" y="346724"/>
          <a:ext cx="4480746" cy="4480746"/>
        </a:xfrm>
        <a:prstGeom prst="pie">
          <a:avLst>
            <a:gd name="adj1" fmla="val 16200000"/>
            <a:gd name="adj2" fmla="val 18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Be honest</a:t>
          </a:r>
          <a:endParaRPr lang="en-US" sz="2900" kern="1200" dirty="0"/>
        </a:p>
      </dsp:txBody>
      <dsp:txXfrm>
        <a:off x="3886734" y="1296215"/>
        <a:ext cx="1600266" cy="1333555"/>
      </dsp:txXfrm>
    </dsp:sp>
    <dsp:sp modelId="{2905A476-1D29-4838-9CB3-1855479EAB15}">
      <dsp:nvSpPr>
        <dsp:cNvPr id="0" name=""/>
        <dsp:cNvSpPr/>
      </dsp:nvSpPr>
      <dsp:spPr>
        <a:xfrm>
          <a:off x="1432992" y="506751"/>
          <a:ext cx="4480746" cy="4480746"/>
        </a:xfrm>
        <a:prstGeom prst="pie">
          <a:avLst>
            <a:gd name="adj1" fmla="val 1800000"/>
            <a:gd name="adj2" fmla="val 90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Consider feedback</a:t>
          </a:r>
          <a:endParaRPr lang="en-US" sz="2900" kern="1200" dirty="0"/>
        </a:p>
      </dsp:txBody>
      <dsp:txXfrm>
        <a:off x="2499836" y="3413902"/>
        <a:ext cx="2400399" cy="1173528"/>
      </dsp:txXfrm>
    </dsp:sp>
    <dsp:sp modelId="{9FA3B371-36DF-4AE2-8E7D-879BEA6AC218}">
      <dsp:nvSpPr>
        <dsp:cNvPr id="0" name=""/>
        <dsp:cNvSpPr/>
      </dsp:nvSpPr>
      <dsp:spPr>
        <a:xfrm>
          <a:off x="1340710" y="346724"/>
          <a:ext cx="4480746" cy="4480746"/>
        </a:xfrm>
        <a:prstGeom prst="pie">
          <a:avLst>
            <a:gd name="adj1" fmla="val 90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Recognize your reactions</a:t>
          </a:r>
          <a:endParaRPr lang="en-US" sz="2900" kern="1200" dirty="0"/>
        </a:p>
      </dsp:txBody>
      <dsp:txXfrm>
        <a:off x="1859730" y="1296215"/>
        <a:ext cx="1600266" cy="1333555"/>
      </dsp:txXfrm>
    </dsp:sp>
    <dsp:sp modelId="{DC3CAAB6-DB1E-4A15-9210-DA16A0B01A9B}">
      <dsp:nvSpPr>
        <dsp:cNvPr id="0" name=""/>
        <dsp:cNvSpPr/>
      </dsp:nvSpPr>
      <dsp:spPr>
        <a:xfrm>
          <a:off x="1248264" y="69344"/>
          <a:ext cx="5035505" cy="5035505"/>
        </a:xfrm>
        <a:prstGeom prst="circularArrow">
          <a:avLst>
            <a:gd name="adj1" fmla="val 5085"/>
            <a:gd name="adj2" fmla="val 327528"/>
            <a:gd name="adj3" fmla="val 1472472"/>
            <a:gd name="adj4" fmla="val 16199432"/>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F0CBEC-D3EA-419B-84E7-B3E5A516E37D}">
      <dsp:nvSpPr>
        <dsp:cNvPr id="0" name=""/>
        <dsp:cNvSpPr/>
      </dsp:nvSpPr>
      <dsp:spPr>
        <a:xfrm>
          <a:off x="1155612" y="229088"/>
          <a:ext cx="5035505" cy="5035505"/>
        </a:xfrm>
        <a:prstGeom prst="circularArrow">
          <a:avLst>
            <a:gd name="adj1" fmla="val 5085"/>
            <a:gd name="adj2" fmla="val 327528"/>
            <a:gd name="adj3" fmla="val 8671970"/>
            <a:gd name="adj4" fmla="val 1800502"/>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A26FE7-B5C9-4973-9240-9D1EA4B9FF57}">
      <dsp:nvSpPr>
        <dsp:cNvPr id="0" name=""/>
        <dsp:cNvSpPr/>
      </dsp:nvSpPr>
      <dsp:spPr>
        <a:xfrm>
          <a:off x="1062960" y="69344"/>
          <a:ext cx="5035505" cy="5035505"/>
        </a:xfrm>
        <a:prstGeom prst="circularArrow">
          <a:avLst>
            <a:gd name="adj1" fmla="val 5085"/>
            <a:gd name="adj2" fmla="val 327528"/>
            <a:gd name="adj3" fmla="val 15873039"/>
            <a:gd name="adj4" fmla="val 90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0B400-3E5D-421B-B658-261F51747FCE}">
      <dsp:nvSpPr>
        <dsp:cNvPr id="0" name=""/>
        <dsp:cNvSpPr/>
      </dsp:nvSpPr>
      <dsp:spPr>
        <a:xfrm>
          <a:off x="718107" y="1615779"/>
          <a:ext cx="2473867" cy="12369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Think of a team that you have been a part of that was successful. What made the team successful?</a:t>
          </a:r>
          <a:endParaRPr lang="en-US" sz="1600" kern="1200" dirty="0"/>
        </a:p>
      </dsp:txBody>
      <dsp:txXfrm>
        <a:off x="754336" y="1652008"/>
        <a:ext cx="2401409" cy="1164475"/>
      </dsp:txXfrm>
    </dsp:sp>
    <dsp:sp modelId="{DEA1E019-7F83-49A2-8BBC-D4C06AE4C42C}">
      <dsp:nvSpPr>
        <dsp:cNvPr id="0" name=""/>
        <dsp:cNvSpPr/>
      </dsp:nvSpPr>
      <dsp:spPr>
        <a:xfrm>
          <a:off x="3427586" y="1615779"/>
          <a:ext cx="2473867" cy="1236933"/>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Think of a team that you have been a part of that was not successful. What prevented that team from being successful?</a:t>
          </a:r>
          <a:endParaRPr lang="en-US" sz="1600" kern="1200" dirty="0"/>
        </a:p>
      </dsp:txBody>
      <dsp:txXfrm>
        <a:off x="3463815" y="1652008"/>
        <a:ext cx="2401409" cy="1164475"/>
      </dsp:txXfrm>
    </dsp:sp>
    <dsp:sp modelId="{F17CFA4B-76C8-46CD-9352-B259208283A4}">
      <dsp:nvSpPr>
        <dsp:cNvPr id="0" name=""/>
        <dsp:cNvSpPr/>
      </dsp:nvSpPr>
      <dsp:spPr>
        <a:xfrm>
          <a:off x="6090036" y="1598042"/>
          <a:ext cx="2473867" cy="1236933"/>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dirty="0" smtClean="0"/>
            <a:t>What skills would you need to have to be an active member of a successful team?</a:t>
          </a:r>
          <a:endParaRPr lang="en-US" sz="1600" kern="1200" dirty="0"/>
        </a:p>
      </dsp:txBody>
      <dsp:txXfrm>
        <a:off x="6126265" y="1634271"/>
        <a:ext cx="2401409" cy="11644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F124A-1B49-403C-9335-FB79DC1507FF}">
      <dsp:nvSpPr>
        <dsp:cNvPr id="0" name=""/>
        <dsp:cNvSpPr/>
      </dsp:nvSpPr>
      <dsp:spPr>
        <a:xfrm>
          <a:off x="291972" y="110658"/>
          <a:ext cx="1709101" cy="20107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35D2B86-EAA9-46FC-8323-1FE7EA780CD5}">
      <dsp:nvSpPr>
        <dsp:cNvPr id="0" name=""/>
        <dsp:cNvSpPr/>
      </dsp:nvSpPr>
      <dsp:spPr>
        <a:xfrm>
          <a:off x="377427" y="191087"/>
          <a:ext cx="1538191" cy="130696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8000" b="-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1BF479-8BF0-4993-9A54-037124D2BE17}">
      <dsp:nvSpPr>
        <dsp:cNvPr id="0" name=""/>
        <dsp:cNvSpPr/>
      </dsp:nvSpPr>
      <dsp:spPr>
        <a:xfrm>
          <a:off x="377427" y="1498047"/>
          <a:ext cx="1538191" cy="54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#1</a:t>
          </a:r>
          <a:endParaRPr lang="en-US" sz="1200" kern="1200" dirty="0"/>
        </a:p>
      </dsp:txBody>
      <dsp:txXfrm>
        <a:off x="377427" y="1498047"/>
        <a:ext cx="1538191" cy="542891"/>
      </dsp:txXfrm>
    </dsp:sp>
    <dsp:sp modelId="{34514CD0-73D2-4270-820A-55924CB247EC}">
      <dsp:nvSpPr>
        <dsp:cNvPr id="0" name=""/>
        <dsp:cNvSpPr/>
      </dsp:nvSpPr>
      <dsp:spPr>
        <a:xfrm>
          <a:off x="2392634" y="110658"/>
          <a:ext cx="1709101" cy="20107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1F12DC-D95C-48B7-BD33-DA90416B167A}">
      <dsp:nvSpPr>
        <dsp:cNvPr id="0" name=""/>
        <dsp:cNvSpPr/>
      </dsp:nvSpPr>
      <dsp:spPr>
        <a:xfrm>
          <a:off x="2478089" y="191087"/>
          <a:ext cx="1538191" cy="130696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A2E4C0-11FC-4AE6-9920-DA91A871E634}">
      <dsp:nvSpPr>
        <dsp:cNvPr id="0" name=""/>
        <dsp:cNvSpPr/>
      </dsp:nvSpPr>
      <dsp:spPr>
        <a:xfrm>
          <a:off x="2478089" y="1498047"/>
          <a:ext cx="1538191" cy="54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#2</a:t>
          </a:r>
          <a:endParaRPr lang="en-US" sz="1200" kern="1200" dirty="0"/>
        </a:p>
      </dsp:txBody>
      <dsp:txXfrm>
        <a:off x="2478089" y="1498047"/>
        <a:ext cx="1538191" cy="542891"/>
      </dsp:txXfrm>
    </dsp:sp>
    <dsp:sp modelId="{98B968DF-0532-445D-8C65-303C25D685B6}">
      <dsp:nvSpPr>
        <dsp:cNvPr id="0" name=""/>
        <dsp:cNvSpPr/>
      </dsp:nvSpPr>
      <dsp:spPr>
        <a:xfrm>
          <a:off x="4493297" y="110658"/>
          <a:ext cx="1709101" cy="20107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1534DD7-C105-4FB4-B839-FEDCB58D21F7}">
      <dsp:nvSpPr>
        <dsp:cNvPr id="0" name=""/>
        <dsp:cNvSpPr/>
      </dsp:nvSpPr>
      <dsp:spPr>
        <a:xfrm>
          <a:off x="4578752" y="191087"/>
          <a:ext cx="1538191" cy="130696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BEEF5B-BE36-4A34-BD50-C9D19D622D9A}">
      <dsp:nvSpPr>
        <dsp:cNvPr id="0" name=""/>
        <dsp:cNvSpPr/>
      </dsp:nvSpPr>
      <dsp:spPr>
        <a:xfrm>
          <a:off x="4578752" y="1498047"/>
          <a:ext cx="1538191" cy="54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#3</a:t>
          </a:r>
          <a:endParaRPr lang="en-US" sz="1200" kern="1200" dirty="0"/>
        </a:p>
      </dsp:txBody>
      <dsp:txXfrm>
        <a:off x="4578752" y="1498047"/>
        <a:ext cx="1538191" cy="542891"/>
      </dsp:txXfrm>
    </dsp:sp>
    <dsp:sp modelId="{328D5E69-4802-4CA4-868A-E2D2BB45FAC2}">
      <dsp:nvSpPr>
        <dsp:cNvPr id="0" name=""/>
        <dsp:cNvSpPr/>
      </dsp:nvSpPr>
      <dsp:spPr>
        <a:xfrm>
          <a:off x="6593960" y="110658"/>
          <a:ext cx="1709101" cy="20107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CAC1965-815F-47A7-A5C7-95088DB8DFAC}">
      <dsp:nvSpPr>
        <dsp:cNvPr id="0" name=""/>
        <dsp:cNvSpPr/>
      </dsp:nvSpPr>
      <dsp:spPr>
        <a:xfrm>
          <a:off x="6679415" y="191087"/>
          <a:ext cx="1538191" cy="130696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F02108-5FE8-4CED-8706-5811FBC11DA4}">
      <dsp:nvSpPr>
        <dsp:cNvPr id="0" name=""/>
        <dsp:cNvSpPr/>
      </dsp:nvSpPr>
      <dsp:spPr>
        <a:xfrm>
          <a:off x="6679415" y="1498047"/>
          <a:ext cx="1538191" cy="54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#4</a:t>
          </a:r>
          <a:endParaRPr lang="en-US" sz="1200" kern="1200" dirty="0"/>
        </a:p>
      </dsp:txBody>
      <dsp:txXfrm>
        <a:off x="6679415" y="1498047"/>
        <a:ext cx="1538191" cy="542891"/>
      </dsp:txXfrm>
    </dsp:sp>
    <dsp:sp modelId="{EB660E56-A188-48AD-A739-6FE1051E9629}">
      <dsp:nvSpPr>
        <dsp:cNvPr id="0" name=""/>
        <dsp:cNvSpPr/>
      </dsp:nvSpPr>
      <dsp:spPr>
        <a:xfrm>
          <a:off x="291972" y="2292277"/>
          <a:ext cx="1709101" cy="20107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082D62B-10C8-498D-B715-2B61646B97D2}">
      <dsp:nvSpPr>
        <dsp:cNvPr id="0" name=""/>
        <dsp:cNvSpPr/>
      </dsp:nvSpPr>
      <dsp:spPr>
        <a:xfrm>
          <a:off x="377427" y="2372705"/>
          <a:ext cx="1538191" cy="130696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1F51A4-BDD7-4490-8C05-F8BCAB6DAFD3}">
      <dsp:nvSpPr>
        <dsp:cNvPr id="0" name=""/>
        <dsp:cNvSpPr/>
      </dsp:nvSpPr>
      <dsp:spPr>
        <a:xfrm>
          <a:off x="377427" y="3679665"/>
          <a:ext cx="1538191" cy="54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#5</a:t>
          </a:r>
          <a:endParaRPr lang="en-US" sz="1200" kern="1200" dirty="0"/>
        </a:p>
      </dsp:txBody>
      <dsp:txXfrm>
        <a:off x="377427" y="3679665"/>
        <a:ext cx="1538191" cy="542891"/>
      </dsp:txXfrm>
    </dsp:sp>
    <dsp:sp modelId="{9C770C04-98C1-4147-B949-0238BC815590}">
      <dsp:nvSpPr>
        <dsp:cNvPr id="0" name=""/>
        <dsp:cNvSpPr/>
      </dsp:nvSpPr>
      <dsp:spPr>
        <a:xfrm>
          <a:off x="2392634" y="2292277"/>
          <a:ext cx="1709101" cy="20107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EDF9C33-040D-41E7-8AEE-F8BEDA64F891}">
      <dsp:nvSpPr>
        <dsp:cNvPr id="0" name=""/>
        <dsp:cNvSpPr/>
      </dsp:nvSpPr>
      <dsp:spPr>
        <a:xfrm>
          <a:off x="2478089" y="2372705"/>
          <a:ext cx="1538191" cy="1306960"/>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0C36EC-34C4-4472-A24F-1B5A2DA7A421}">
      <dsp:nvSpPr>
        <dsp:cNvPr id="0" name=""/>
        <dsp:cNvSpPr/>
      </dsp:nvSpPr>
      <dsp:spPr>
        <a:xfrm>
          <a:off x="2478089" y="3679665"/>
          <a:ext cx="1538191" cy="54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#6</a:t>
          </a:r>
          <a:endParaRPr lang="en-US" sz="1200" kern="1200" dirty="0"/>
        </a:p>
      </dsp:txBody>
      <dsp:txXfrm>
        <a:off x="2478089" y="3679665"/>
        <a:ext cx="1538191" cy="542891"/>
      </dsp:txXfrm>
    </dsp:sp>
    <dsp:sp modelId="{74BF41CE-86D6-403C-BBB1-084B9883AB87}">
      <dsp:nvSpPr>
        <dsp:cNvPr id="0" name=""/>
        <dsp:cNvSpPr/>
      </dsp:nvSpPr>
      <dsp:spPr>
        <a:xfrm>
          <a:off x="4493297" y="2292277"/>
          <a:ext cx="1709101" cy="20107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F3DBB6E-35CD-4F4D-B99E-E0FB9AF2D554}">
      <dsp:nvSpPr>
        <dsp:cNvPr id="0" name=""/>
        <dsp:cNvSpPr/>
      </dsp:nvSpPr>
      <dsp:spPr>
        <a:xfrm>
          <a:off x="4578752" y="2372705"/>
          <a:ext cx="1538191" cy="1306960"/>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9000" b="-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B724F6-A7FF-4F36-8B8A-99DD03EA70BE}">
      <dsp:nvSpPr>
        <dsp:cNvPr id="0" name=""/>
        <dsp:cNvSpPr/>
      </dsp:nvSpPr>
      <dsp:spPr>
        <a:xfrm>
          <a:off x="4578752" y="3679665"/>
          <a:ext cx="1538191" cy="54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#7</a:t>
          </a:r>
          <a:endParaRPr lang="en-US" sz="1200" kern="1200" dirty="0"/>
        </a:p>
      </dsp:txBody>
      <dsp:txXfrm>
        <a:off x="4578752" y="3679665"/>
        <a:ext cx="1538191" cy="542891"/>
      </dsp:txXfrm>
    </dsp:sp>
    <dsp:sp modelId="{EC95F313-3547-4977-AD22-A52A3679110D}">
      <dsp:nvSpPr>
        <dsp:cNvPr id="0" name=""/>
        <dsp:cNvSpPr/>
      </dsp:nvSpPr>
      <dsp:spPr>
        <a:xfrm>
          <a:off x="6593960" y="2292277"/>
          <a:ext cx="1709101" cy="20107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23EB570-B304-41D5-B4C5-D044FF4E0812}">
      <dsp:nvSpPr>
        <dsp:cNvPr id="0" name=""/>
        <dsp:cNvSpPr/>
      </dsp:nvSpPr>
      <dsp:spPr>
        <a:xfrm>
          <a:off x="6679415" y="2372705"/>
          <a:ext cx="1538191" cy="1306960"/>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7B7524-F911-4B65-BE9B-B95735CCF377}">
      <dsp:nvSpPr>
        <dsp:cNvPr id="0" name=""/>
        <dsp:cNvSpPr/>
      </dsp:nvSpPr>
      <dsp:spPr>
        <a:xfrm>
          <a:off x="6679415" y="3679665"/>
          <a:ext cx="1538191" cy="54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#8</a:t>
          </a:r>
          <a:endParaRPr lang="en-US" sz="1200" kern="1200" dirty="0"/>
        </a:p>
      </dsp:txBody>
      <dsp:txXfrm>
        <a:off x="6679415" y="3679665"/>
        <a:ext cx="1538191" cy="5428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6F7C2-FD5F-4BF5-BD08-D5E04D243CD7}">
      <dsp:nvSpPr>
        <dsp:cNvPr id="0" name=""/>
        <dsp:cNvSpPr/>
      </dsp:nvSpPr>
      <dsp:spPr>
        <a:xfrm>
          <a:off x="1942430" y="661708"/>
          <a:ext cx="5259138" cy="5259138"/>
        </a:xfrm>
        <a:prstGeom prst="blockArc">
          <a:avLst>
            <a:gd name="adj1" fmla="val 13114286"/>
            <a:gd name="adj2" fmla="val 16200000"/>
            <a:gd name="adj3" fmla="val 3895"/>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1337DB-C1CF-432F-9AA3-2D0A099AE951}">
      <dsp:nvSpPr>
        <dsp:cNvPr id="0" name=""/>
        <dsp:cNvSpPr/>
      </dsp:nvSpPr>
      <dsp:spPr>
        <a:xfrm>
          <a:off x="1942430" y="661708"/>
          <a:ext cx="5259138" cy="5259138"/>
        </a:xfrm>
        <a:prstGeom prst="blockArc">
          <a:avLst>
            <a:gd name="adj1" fmla="val 10028571"/>
            <a:gd name="adj2" fmla="val 13114286"/>
            <a:gd name="adj3" fmla="val 3895"/>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A1804A-2181-46C4-A857-0C27A2508C28}">
      <dsp:nvSpPr>
        <dsp:cNvPr id="0" name=""/>
        <dsp:cNvSpPr/>
      </dsp:nvSpPr>
      <dsp:spPr>
        <a:xfrm>
          <a:off x="1942430" y="661708"/>
          <a:ext cx="5259138" cy="5259138"/>
        </a:xfrm>
        <a:prstGeom prst="blockArc">
          <a:avLst>
            <a:gd name="adj1" fmla="val 6942857"/>
            <a:gd name="adj2" fmla="val 10028571"/>
            <a:gd name="adj3" fmla="val 3895"/>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D86607-DD9B-407B-98F6-380E8AF96F85}">
      <dsp:nvSpPr>
        <dsp:cNvPr id="0" name=""/>
        <dsp:cNvSpPr/>
      </dsp:nvSpPr>
      <dsp:spPr>
        <a:xfrm>
          <a:off x="1942430" y="661708"/>
          <a:ext cx="5259138" cy="5259138"/>
        </a:xfrm>
        <a:prstGeom prst="blockArc">
          <a:avLst>
            <a:gd name="adj1" fmla="val 3857143"/>
            <a:gd name="adj2" fmla="val 6942857"/>
            <a:gd name="adj3" fmla="val 3895"/>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32BD54-9A15-4AFB-A421-8E1FF26F3CB9}">
      <dsp:nvSpPr>
        <dsp:cNvPr id="0" name=""/>
        <dsp:cNvSpPr/>
      </dsp:nvSpPr>
      <dsp:spPr>
        <a:xfrm>
          <a:off x="1942430" y="661708"/>
          <a:ext cx="5259138" cy="5259138"/>
        </a:xfrm>
        <a:prstGeom prst="blockArc">
          <a:avLst>
            <a:gd name="adj1" fmla="val 771429"/>
            <a:gd name="adj2" fmla="val 3857143"/>
            <a:gd name="adj3" fmla="val 3895"/>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688834-1100-4CF9-8CFD-C0D5D5960BB6}">
      <dsp:nvSpPr>
        <dsp:cNvPr id="0" name=""/>
        <dsp:cNvSpPr/>
      </dsp:nvSpPr>
      <dsp:spPr>
        <a:xfrm>
          <a:off x="1942430" y="661708"/>
          <a:ext cx="5259138" cy="5259138"/>
        </a:xfrm>
        <a:prstGeom prst="blockArc">
          <a:avLst>
            <a:gd name="adj1" fmla="val 19285714"/>
            <a:gd name="adj2" fmla="val 771429"/>
            <a:gd name="adj3" fmla="val 3895"/>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8FF4EA-1B0D-4EF3-B68E-C52603B9E427}">
      <dsp:nvSpPr>
        <dsp:cNvPr id="0" name=""/>
        <dsp:cNvSpPr/>
      </dsp:nvSpPr>
      <dsp:spPr>
        <a:xfrm>
          <a:off x="1942430" y="661708"/>
          <a:ext cx="5259138" cy="5259138"/>
        </a:xfrm>
        <a:prstGeom prst="blockArc">
          <a:avLst>
            <a:gd name="adj1" fmla="val 16200000"/>
            <a:gd name="adj2" fmla="val 19285714"/>
            <a:gd name="adj3" fmla="val 3895"/>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B347EE-8C0D-4330-9B4D-CE789A29F266}">
      <dsp:nvSpPr>
        <dsp:cNvPr id="0" name=""/>
        <dsp:cNvSpPr/>
      </dsp:nvSpPr>
      <dsp:spPr>
        <a:xfrm>
          <a:off x="2995447" y="1834420"/>
          <a:ext cx="3153104" cy="2913715"/>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641868"/>
              </a:solidFill>
              <a:latin typeface="Calibri"/>
              <a:ea typeface="+mn-ea"/>
              <a:cs typeface="+mn-cs"/>
            </a:rPr>
            <a:t>U</a:t>
          </a:r>
          <a:r>
            <a:rPr lang="en-US" sz="2800" b="0" kern="1200" dirty="0" smtClean="0">
              <a:solidFill>
                <a:srgbClr val="641868"/>
              </a:solidFill>
              <a:latin typeface="Calibri"/>
              <a:ea typeface="+mn-ea"/>
              <a:cs typeface="+mn-cs"/>
            </a:rPr>
            <a:t>nconditional</a:t>
          </a:r>
        </a:p>
        <a:p>
          <a:pPr lvl="0" algn="ctr" defTabSz="1244600">
            <a:lnSpc>
              <a:spcPct val="90000"/>
            </a:lnSpc>
            <a:spcBef>
              <a:spcPct val="0"/>
            </a:spcBef>
            <a:spcAft>
              <a:spcPct val="35000"/>
            </a:spcAft>
          </a:pPr>
          <a:r>
            <a:rPr lang="en-US" sz="2800" b="1" kern="1200" dirty="0" smtClean="0">
              <a:solidFill>
                <a:srgbClr val="641868"/>
              </a:solidFill>
              <a:latin typeface="Calibri"/>
              <a:ea typeface="+mn-ea"/>
              <a:cs typeface="+mn-cs"/>
            </a:rPr>
            <a:t>P</a:t>
          </a:r>
          <a:r>
            <a:rPr lang="en-US" sz="2800" b="0" kern="1200" dirty="0" smtClean="0">
              <a:solidFill>
                <a:srgbClr val="641868"/>
              </a:solidFill>
              <a:latin typeface="Calibri"/>
              <a:ea typeface="+mn-ea"/>
              <a:cs typeface="+mn-cs"/>
            </a:rPr>
            <a:t>ositive </a:t>
          </a:r>
        </a:p>
        <a:p>
          <a:pPr lvl="0" algn="ctr" defTabSz="1244600">
            <a:lnSpc>
              <a:spcPct val="90000"/>
            </a:lnSpc>
            <a:spcBef>
              <a:spcPct val="0"/>
            </a:spcBef>
            <a:spcAft>
              <a:spcPct val="35000"/>
            </a:spcAft>
          </a:pPr>
          <a:r>
            <a:rPr lang="en-US" sz="2800" b="1" kern="1200" dirty="0" smtClean="0">
              <a:solidFill>
                <a:srgbClr val="641868"/>
              </a:solidFill>
              <a:latin typeface="Calibri"/>
              <a:ea typeface="+mn-ea"/>
              <a:cs typeface="+mn-cs"/>
            </a:rPr>
            <a:t>R</a:t>
          </a:r>
          <a:r>
            <a:rPr lang="en-US" sz="2800" b="0" kern="1200" dirty="0" smtClean="0">
              <a:solidFill>
                <a:srgbClr val="641868"/>
              </a:solidFill>
              <a:latin typeface="Calibri"/>
              <a:ea typeface="+mn-ea"/>
              <a:cs typeface="+mn-cs"/>
            </a:rPr>
            <a:t>egard</a:t>
          </a:r>
          <a:endParaRPr lang="en-US" sz="2800" b="0" kern="1200" dirty="0">
            <a:solidFill>
              <a:srgbClr val="641868"/>
            </a:solidFill>
            <a:latin typeface="Calibri"/>
            <a:ea typeface="+mn-ea"/>
            <a:cs typeface="+mn-cs"/>
          </a:endParaRPr>
        </a:p>
      </dsp:txBody>
      <dsp:txXfrm>
        <a:off x="3457208" y="2261124"/>
        <a:ext cx="2229582" cy="2060307"/>
      </dsp:txXfrm>
    </dsp:sp>
    <dsp:sp modelId="{BC68C79E-2A75-4532-9DA7-3D1C6026BBEE}">
      <dsp:nvSpPr>
        <dsp:cNvPr id="0" name=""/>
        <dsp:cNvSpPr/>
      </dsp:nvSpPr>
      <dsp:spPr>
        <a:xfrm>
          <a:off x="3859410" y="426"/>
          <a:ext cx="1425178" cy="1425178"/>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alibri"/>
              <a:ea typeface="+mn-ea"/>
              <a:cs typeface="+mn-cs"/>
            </a:rPr>
            <a:t>Positive perception</a:t>
          </a:r>
          <a:endParaRPr lang="en-US" sz="1600" kern="1200" dirty="0">
            <a:latin typeface="Calibri"/>
            <a:ea typeface="+mn-ea"/>
            <a:cs typeface="+mn-cs"/>
          </a:endParaRPr>
        </a:p>
      </dsp:txBody>
      <dsp:txXfrm>
        <a:off x="4068122" y="209138"/>
        <a:ext cx="1007754" cy="1007754"/>
      </dsp:txXfrm>
    </dsp:sp>
    <dsp:sp modelId="{031FAFD4-DD61-4C24-A92B-9A968F8DE483}">
      <dsp:nvSpPr>
        <dsp:cNvPr id="0" name=""/>
        <dsp:cNvSpPr/>
      </dsp:nvSpPr>
      <dsp:spPr>
        <a:xfrm>
          <a:off x="5875178" y="971168"/>
          <a:ext cx="1425178" cy="1425178"/>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alibri"/>
              <a:ea typeface="+mn-ea"/>
              <a:cs typeface="+mn-cs"/>
            </a:rPr>
            <a:t>Respect</a:t>
          </a:r>
          <a:endParaRPr lang="en-US" sz="1600" kern="1200" dirty="0">
            <a:latin typeface="Calibri"/>
            <a:ea typeface="+mn-ea"/>
            <a:cs typeface="+mn-cs"/>
          </a:endParaRPr>
        </a:p>
      </dsp:txBody>
      <dsp:txXfrm>
        <a:off x="6083890" y="1179880"/>
        <a:ext cx="1007754" cy="1007754"/>
      </dsp:txXfrm>
    </dsp:sp>
    <dsp:sp modelId="{E5A4044B-9CEC-4F2C-9EB6-E5DCA07A84CF}">
      <dsp:nvSpPr>
        <dsp:cNvPr id="0" name=""/>
        <dsp:cNvSpPr/>
      </dsp:nvSpPr>
      <dsp:spPr>
        <a:xfrm>
          <a:off x="6373031" y="3152406"/>
          <a:ext cx="1425178" cy="1425178"/>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alibri"/>
              <a:ea typeface="+mn-ea"/>
              <a:cs typeface="+mn-cs"/>
            </a:rPr>
            <a:t>Worth</a:t>
          </a:r>
          <a:endParaRPr lang="en-US" sz="1600" kern="1200" dirty="0">
            <a:latin typeface="Calibri"/>
            <a:ea typeface="+mn-ea"/>
            <a:cs typeface="+mn-cs"/>
          </a:endParaRPr>
        </a:p>
      </dsp:txBody>
      <dsp:txXfrm>
        <a:off x="6581743" y="3361118"/>
        <a:ext cx="1007754" cy="1007754"/>
      </dsp:txXfrm>
    </dsp:sp>
    <dsp:sp modelId="{9ABD4437-DD66-421F-919D-7F0F5F4B4431}">
      <dsp:nvSpPr>
        <dsp:cNvPr id="0" name=""/>
        <dsp:cNvSpPr/>
      </dsp:nvSpPr>
      <dsp:spPr>
        <a:xfrm>
          <a:off x="4978077" y="4901623"/>
          <a:ext cx="1425178" cy="1425178"/>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latin typeface="Calibri"/>
              <a:ea typeface="+mn-ea"/>
              <a:cs typeface="+mn-cs"/>
            </a:rPr>
            <a:t>Free of Judgment</a:t>
          </a:r>
          <a:endParaRPr lang="en-US" sz="1600" b="0" kern="1200" dirty="0">
            <a:latin typeface="Calibri"/>
            <a:ea typeface="+mn-ea"/>
            <a:cs typeface="+mn-cs"/>
          </a:endParaRPr>
        </a:p>
      </dsp:txBody>
      <dsp:txXfrm>
        <a:off x="5186789" y="5110335"/>
        <a:ext cx="1007754" cy="1007754"/>
      </dsp:txXfrm>
    </dsp:sp>
    <dsp:sp modelId="{6C163E3F-1C69-4402-B743-5460FEC1A100}">
      <dsp:nvSpPr>
        <dsp:cNvPr id="0" name=""/>
        <dsp:cNvSpPr/>
      </dsp:nvSpPr>
      <dsp:spPr>
        <a:xfrm>
          <a:off x="2740744" y="4901623"/>
          <a:ext cx="1425178" cy="1425178"/>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alibri"/>
              <a:ea typeface="+mn-ea"/>
              <a:cs typeface="+mn-cs"/>
            </a:rPr>
            <a:t>Empathy</a:t>
          </a:r>
          <a:endParaRPr lang="en-US" sz="1600" kern="1200" dirty="0">
            <a:latin typeface="Calibri"/>
            <a:ea typeface="+mn-ea"/>
            <a:cs typeface="+mn-cs"/>
          </a:endParaRPr>
        </a:p>
      </dsp:txBody>
      <dsp:txXfrm>
        <a:off x="2949456" y="5110335"/>
        <a:ext cx="1007754" cy="1007754"/>
      </dsp:txXfrm>
    </dsp:sp>
    <dsp:sp modelId="{CE29741A-BA70-4950-BFDC-F42006686B80}">
      <dsp:nvSpPr>
        <dsp:cNvPr id="0" name=""/>
        <dsp:cNvSpPr/>
      </dsp:nvSpPr>
      <dsp:spPr>
        <a:xfrm>
          <a:off x="1345790" y="3152406"/>
          <a:ext cx="1425178" cy="1425178"/>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alibri"/>
              <a:ea typeface="+mn-ea"/>
              <a:cs typeface="+mn-cs"/>
            </a:rPr>
            <a:t>Support</a:t>
          </a:r>
          <a:endParaRPr lang="en-US" sz="1600" kern="1200" dirty="0">
            <a:latin typeface="Calibri"/>
            <a:ea typeface="+mn-ea"/>
            <a:cs typeface="+mn-cs"/>
          </a:endParaRPr>
        </a:p>
      </dsp:txBody>
      <dsp:txXfrm>
        <a:off x="1554502" y="3361118"/>
        <a:ext cx="1007754" cy="1007754"/>
      </dsp:txXfrm>
    </dsp:sp>
    <dsp:sp modelId="{786DC2B6-F909-4F8B-BE98-46FBF994D76C}">
      <dsp:nvSpPr>
        <dsp:cNvPr id="0" name=""/>
        <dsp:cNvSpPr/>
      </dsp:nvSpPr>
      <dsp:spPr>
        <a:xfrm>
          <a:off x="1843643" y="971168"/>
          <a:ext cx="1425178" cy="1425178"/>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Calibri"/>
              <a:ea typeface="+mn-ea"/>
              <a:cs typeface="+mn-cs"/>
            </a:rPr>
            <a:t>Acceptance</a:t>
          </a:r>
          <a:endParaRPr lang="en-US" sz="1600" kern="1200" dirty="0">
            <a:latin typeface="Calibri"/>
            <a:ea typeface="+mn-ea"/>
            <a:cs typeface="+mn-cs"/>
          </a:endParaRPr>
        </a:p>
      </dsp:txBody>
      <dsp:txXfrm>
        <a:off x="2052355" y="1179880"/>
        <a:ext cx="1007754" cy="10077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5865B-C21D-455B-9AFC-5A9C43F0968B}">
      <dsp:nvSpPr>
        <dsp:cNvPr id="0" name=""/>
        <dsp:cNvSpPr/>
      </dsp:nvSpPr>
      <dsp:spPr>
        <a:xfrm>
          <a:off x="5130705"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Our </a:t>
          </a:r>
          <a:r>
            <a:rPr lang="en-US" sz="2000" kern="1200" dirty="0"/>
            <a:t>actions / interactions with the child and family</a:t>
          </a:r>
        </a:p>
      </dsp:txBody>
      <dsp:txXfrm>
        <a:off x="5130705" y="108674"/>
        <a:ext cx="1726570" cy="1726570"/>
      </dsp:txXfrm>
    </dsp:sp>
    <dsp:sp modelId="{62492DE7-77C8-4F9A-BD2F-780B5150DAA4}">
      <dsp:nvSpPr>
        <dsp:cNvPr id="0" name=""/>
        <dsp:cNvSpPr/>
      </dsp:nvSpPr>
      <dsp:spPr>
        <a:xfrm>
          <a:off x="2088952" y="-197"/>
          <a:ext cx="4877195" cy="4877195"/>
        </a:xfrm>
        <a:prstGeom prst="circularArrow">
          <a:avLst>
            <a:gd name="adj1" fmla="val 6903"/>
            <a:gd name="adj2" fmla="val 465440"/>
            <a:gd name="adj3" fmla="val 549044"/>
            <a:gd name="adj4" fmla="val 20585516"/>
            <a:gd name="adj5" fmla="val 8054"/>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58200-EA7B-469D-BE08-ABBE0C8D6808}">
      <dsp:nvSpPr>
        <dsp:cNvPr id="0" name=""/>
        <dsp:cNvSpPr/>
      </dsp:nvSpPr>
      <dsp:spPr>
        <a:xfrm>
          <a:off x="5130705" y="3041555"/>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Their </a:t>
          </a:r>
          <a:r>
            <a:rPr lang="en-US" sz="2000" kern="1200" dirty="0"/>
            <a:t>beliefs about themselves</a:t>
          </a:r>
        </a:p>
      </dsp:txBody>
      <dsp:txXfrm>
        <a:off x="5130705" y="3041555"/>
        <a:ext cx="1726570" cy="1726570"/>
      </dsp:txXfrm>
    </dsp:sp>
    <dsp:sp modelId="{3024E05E-1DA1-4109-BCB2-9C0CDAE8C20E}">
      <dsp:nvSpPr>
        <dsp:cNvPr id="0" name=""/>
        <dsp:cNvSpPr/>
      </dsp:nvSpPr>
      <dsp:spPr>
        <a:xfrm>
          <a:off x="2088952" y="-197"/>
          <a:ext cx="4877195" cy="4877195"/>
        </a:xfrm>
        <a:prstGeom prst="circularArrow">
          <a:avLst>
            <a:gd name="adj1" fmla="val 6903"/>
            <a:gd name="adj2" fmla="val 465440"/>
            <a:gd name="adj3" fmla="val 5949044"/>
            <a:gd name="adj4" fmla="val 4385516"/>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80E1F-F2A3-48AA-9345-8F825EAEA52A}">
      <dsp:nvSpPr>
        <dsp:cNvPr id="0" name=""/>
        <dsp:cNvSpPr/>
      </dsp:nvSpPr>
      <dsp:spPr>
        <a:xfrm>
          <a:off x="2197824" y="3041555"/>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Their </a:t>
          </a:r>
          <a:r>
            <a:rPr lang="en-US" sz="2000" kern="1200" dirty="0"/>
            <a:t>actions</a:t>
          </a:r>
        </a:p>
      </dsp:txBody>
      <dsp:txXfrm>
        <a:off x="2197824" y="3041555"/>
        <a:ext cx="1726570" cy="1726570"/>
      </dsp:txXfrm>
    </dsp:sp>
    <dsp:sp modelId="{B4D382E9-0AB7-4937-889E-7B5C7A36C49D}">
      <dsp:nvSpPr>
        <dsp:cNvPr id="0" name=""/>
        <dsp:cNvSpPr/>
      </dsp:nvSpPr>
      <dsp:spPr>
        <a:xfrm>
          <a:off x="2088952" y="-197"/>
          <a:ext cx="4877195" cy="4877195"/>
        </a:xfrm>
        <a:prstGeom prst="circularArrow">
          <a:avLst>
            <a:gd name="adj1" fmla="val 6903"/>
            <a:gd name="adj2" fmla="val 465440"/>
            <a:gd name="adj3" fmla="val 11349044"/>
            <a:gd name="adj4" fmla="val 9785516"/>
            <a:gd name="adj5" fmla="val 8054"/>
          </a:avLst>
        </a:prstGeom>
        <a:solidFill>
          <a:schemeClr val="accent3">
            <a:shade val="50000"/>
            <a:hueOff val="267556"/>
            <a:satOff val="-4269"/>
            <a:lumOff val="41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56BCF3-00AA-4273-827F-CE5020B2C410}">
      <dsp:nvSpPr>
        <dsp:cNvPr id="0" name=""/>
        <dsp:cNvSpPr/>
      </dsp:nvSpPr>
      <dsp:spPr>
        <a:xfrm>
          <a:off x="2197824"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Beliefs:</a:t>
          </a:r>
        </a:p>
        <a:p>
          <a:pPr lvl="0" algn="ctr" defTabSz="889000">
            <a:lnSpc>
              <a:spcPct val="100000"/>
            </a:lnSpc>
            <a:spcBef>
              <a:spcPct val="0"/>
            </a:spcBef>
            <a:spcAft>
              <a:spcPts val="0"/>
            </a:spcAft>
          </a:pPr>
          <a:r>
            <a:rPr lang="en-US" sz="2000" b="1" i="1" kern="1200" dirty="0" smtClean="0"/>
            <a:t>Max is dangerous; Max could hurt me.</a:t>
          </a:r>
          <a:endParaRPr lang="en-US" sz="2000" b="1" kern="1200" dirty="0"/>
        </a:p>
      </dsp:txBody>
      <dsp:txXfrm>
        <a:off x="2197824" y="108674"/>
        <a:ext cx="1726570" cy="1726570"/>
      </dsp:txXfrm>
    </dsp:sp>
    <dsp:sp modelId="{2E78E16B-791F-41FF-8C4E-D78D4FC0A7CC}">
      <dsp:nvSpPr>
        <dsp:cNvPr id="0" name=""/>
        <dsp:cNvSpPr/>
      </dsp:nvSpPr>
      <dsp:spPr>
        <a:xfrm>
          <a:off x="2088952" y="-197"/>
          <a:ext cx="4877195" cy="4877195"/>
        </a:xfrm>
        <a:prstGeom prst="circularArrow">
          <a:avLst>
            <a:gd name="adj1" fmla="val 6903"/>
            <a:gd name="adj2" fmla="val 465440"/>
            <a:gd name="adj3" fmla="val 16749044"/>
            <a:gd name="adj4" fmla="val 15185516"/>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5865B-C21D-455B-9AFC-5A9C43F0968B}">
      <dsp:nvSpPr>
        <dsp:cNvPr id="0" name=""/>
        <dsp:cNvSpPr/>
      </dsp:nvSpPr>
      <dsp:spPr>
        <a:xfrm>
          <a:off x="5130705"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Interactions </a:t>
          </a:r>
          <a:r>
            <a:rPr lang="en-US" sz="2000" kern="1200" dirty="0"/>
            <a:t>with the </a:t>
          </a:r>
          <a:r>
            <a:rPr lang="en-US" sz="2000" kern="1200" dirty="0" smtClean="0"/>
            <a:t>child:</a:t>
          </a:r>
        </a:p>
        <a:p>
          <a:pPr lvl="0" algn="ctr" defTabSz="889000">
            <a:lnSpc>
              <a:spcPct val="100000"/>
            </a:lnSpc>
            <a:spcBef>
              <a:spcPct val="0"/>
            </a:spcBef>
            <a:spcAft>
              <a:spcPts val="0"/>
            </a:spcAft>
          </a:pPr>
          <a:r>
            <a:rPr lang="en-US" sz="2000" b="1" i="1" kern="1200" dirty="0" smtClean="0"/>
            <a:t>Cautious, keep a safe distance.</a:t>
          </a:r>
          <a:endParaRPr lang="en-US" sz="2000" b="1" i="1" kern="1200" dirty="0"/>
        </a:p>
      </dsp:txBody>
      <dsp:txXfrm>
        <a:off x="5130705" y="108674"/>
        <a:ext cx="1726570" cy="1726570"/>
      </dsp:txXfrm>
    </dsp:sp>
    <dsp:sp modelId="{62492DE7-77C8-4F9A-BD2F-780B5150DAA4}">
      <dsp:nvSpPr>
        <dsp:cNvPr id="0" name=""/>
        <dsp:cNvSpPr/>
      </dsp:nvSpPr>
      <dsp:spPr>
        <a:xfrm>
          <a:off x="2088952" y="-197"/>
          <a:ext cx="4877195" cy="4877195"/>
        </a:xfrm>
        <a:prstGeom prst="circularArrow">
          <a:avLst>
            <a:gd name="adj1" fmla="val 6903"/>
            <a:gd name="adj2" fmla="val 465440"/>
            <a:gd name="adj3" fmla="val 549044"/>
            <a:gd name="adj4" fmla="val 20585516"/>
            <a:gd name="adj5" fmla="val 8054"/>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58200-EA7B-469D-BE08-ABBE0C8D6808}">
      <dsp:nvSpPr>
        <dsp:cNvPr id="0" name=""/>
        <dsp:cNvSpPr/>
      </dsp:nvSpPr>
      <dsp:spPr>
        <a:xfrm>
          <a:off x="5130705" y="3041555"/>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Beliefs </a:t>
          </a:r>
          <a:r>
            <a:rPr lang="en-US" sz="2000" kern="1200" dirty="0"/>
            <a:t>about </a:t>
          </a:r>
          <a:r>
            <a:rPr lang="en-US" sz="2000" kern="1200" dirty="0" smtClean="0"/>
            <a:t>self:</a:t>
          </a:r>
        </a:p>
        <a:p>
          <a:pPr lvl="0" algn="ctr" defTabSz="889000">
            <a:lnSpc>
              <a:spcPct val="90000"/>
            </a:lnSpc>
            <a:spcBef>
              <a:spcPct val="0"/>
            </a:spcBef>
            <a:spcAft>
              <a:spcPct val="35000"/>
            </a:spcAft>
          </a:pPr>
          <a:endParaRPr lang="en-US" sz="2000" kern="1200" dirty="0"/>
        </a:p>
      </dsp:txBody>
      <dsp:txXfrm>
        <a:off x="5130705" y="3041555"/>
        <a:ext cx="1726570" cy="1726570"/>
      </dsp:txXfrm>
    </dsp:sp>
    <dsp:sp modelId="{3024E05E-1DA1-4109-BCB2-9C0CDAE8C20E}">
      <dsp:nvSpPr>
        <dsp:cNvPr id="0" name=""/>
        <dsp:cNvSpPr/>
      </dsp:nvSpPr>
      <dsp:spPr>
        <a:xfrm>
          <a:off x="2088952" y="-197"/>
          <a:ext cx="4877195" cy="4877195"/>
        </a:xfrm>
        <a:prstGeom prst="circularArrow">
          <a:avLst>
            <a:gd name="adj1" fmla="val 6903"/>
            <a:gd name="adj2" fmla="val 465440"/>
            <a:gd name="adj3" fmla="val 5949044"/>
            <a:gd name="adj4" fmla="val 4385516"/>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80E1F-F2A3-48AA-9345-8F825EAEA52A}">
      <dsp:nvSpPr>
        <dsp:cNvPr id="0" name=""/>
        <dsp:cNvSpPr/>
      </dsp:nvSpPr>
      <dsp:spPr>
        <a:xfrm>
          <a:off x="2197824" y="3041555"/>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Their </a:t>
          </a:r>
          <a:r>
            <a:rPr lang="en-US" sz="2000" kern="1200" dirty="0"/>
            <a:t>actions</a:t>
          </a:r>
        </a:p>
      </dsp:txBody>
      <dsp:txXfrm>
        <a:off x="2197824" y="3041555"/>
        <a:ext cx="1726570" cy="1726570"/>
      </dsp:txXfrm>
    </dsp:sp>
    <dsp:sp modelId="{B4D382E9-0AB7-4937-889E-7B5C7A36C49D}">
      <dsp:nvSpPr>
        <dsp:cNvPr id="0" name=""/>
        <dsp:cNvSpPr/>
      </dsp:nvSpPr>
      <dsp:spPr>
        <a:xfrm>
          <a:off x="2088952" y="-197"/>
          <a:ext cx="4877195" cy="4877195"/>
        </a:xfrm>
        <a:prstGeom prst="circularArrow">
          <a:avLst>
            <a:gd name="adj1" fmla="val 6903"/>
            <a:gd name="adj2" fmla="val 465440"/>
            <a:gd name="adj3" fmla="val 11349044"/>
            <a:gd name="adj4" fmla="val 9785516"/>
            <a:gd name="adj5" fmla="val 8054"/>
          </a:avLst>
        </a:prstGeom>
        <a:solidFill>
          <a:schemeClr val="accent3">
            <a:shade val="50000"/>
            <a:hueOff val="267556"/>
            <a:satOff val="-4269"/>
            <a:lumOff val="41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56BCF3-00AA-4273-827F-CE5020B2C410}">
      <dsp:nvSpPr>
        <dsp:cNvPr id="0" name=""/>
        <dsp:cNvSpPr/>
      </dsp:nvSpPr>
      <dsp:spPr>
        <a:xfrm>
          <a:off x="2197824"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Beliefs:</a:t>
          </a:r>
        </a:p>
        <a:p>
          <a:pPr lvl="0" algn="ctr" defTabSz="889000">
            <a:lnSpc>
              <a:spcPct val="100000"/>
            </a:lnSpc>
            <a:spcBef>
              <a:spcPct val="0"/>
            </a:spcBef>
            <a:spcAft>
              <a:spcPts val="0"/>
            </a:spcAft>
          </a:pPr>
          <a:r>
            <a:rPr lang="en-US" sz="2000" b="0" i="1" kern="1200" dirty="0" smtClean="0"/>
            <a:t>Max is dangerous; Max could hurt me.</a:t>
          </a:r>
          <a:endParaRPr lang="en-US" sz="2000" b="0" i="1" kern="1200" dirty="0"/>
        </a:p>
      </dsp:txBody>
      <dsp:txXfrm>
        <a:off x="2197824" y="108674"/>
        <a:ext cx="1726570" cy="1726570"/>
      </dsp:txXfrm>
    </dsp:sp>
    <dsp:sp modelId="{2E78E16B-791F-41FF-8C4E-D78D4FC0A7CC}">
      <dsp:nvSpPr>
        <dsp:cNvPr id="0" name=""/>
        <dsp:cNvSpPr/>
      </dsp:nvSpPr>
      <dsp:spPr>
        <a:xfrm>
          <a:off x="2088952" y="-197"/>
          <a:ext cx="4877195" cy="4877195"/>
        </a:xfrm>
        <a:prstGeom prst="circularArrow">
          <a:avLst>
            <a:gd name="adj1" fmla="val 6903"/>
            <a:gd name="adj2" fmla="val 465440"/>
            <a:gd name="adj3" fmla="val 16749044"/>
            <a:gd name="adj4" fmla="val 15185516"/>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5865B-C21D-455B-9AFC-5A9C43F0968B}">
      <dsp:nvSpPr>
        <dsp:cNvPr id="0" name=""/>
        <dsp:cNvSpPr/>
      </dsp:nvSpPr>
      <dsp:spPr>
        <a:xfrm>
          <a:off x="5130705"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I</a:t>
          </a:r>
          <a:r>
            <a:rPr lang="en-US" sz="2000" b="0" kern="1200" dirty="0" smtClean="0"/>
            <a:t>nteractions with the child:</a:t>
          </a:r>
        </a:p>
        <a:p>
          <a:pPr lvl="0" algn="ctr" defTabSz="889000">
            <a:lnSpc>
              <a:spcPct val="100000"/>
            </a:lnSpc>
            <a:spcBef>
              <a:spcPct val="0"/>
            </a:spcBef>
            <a:spcAft>
              <a:spcPts val="0"/>
            </a:spcAft>
          </a:pPr>
          <a:r>
            <a:rPr lang="en-US" sz="2000" b="0" i="1" kern="1200" dirty="0" smtClean="0"/>
            <a:t>Cautious, keep a safe distance</a:t>
          </a:r>
          <a:r>
            <a:rPr lang="en-US" sz="2000" b="1" i="1" kern="1200" dirty="0" smtClean="0"/>
            <a:t>.</a:t>
          </a:r>
          <a:endParaRPr lang="en-US" sz="2000" b="0" i="1" kern="1200" dirty="0"/>
        </a:p>
      </dsp:txBody>
      <dsp:txXfrm>
        <a:off x="5130705" y="108674"/>
        <a:ext cx="1726570" cy="1726570"/>
      </dsp:txXfrm>
    </dsp:sp>
    <dsp:sp modelId="{62492DE7-77C8-4F9A-BD2F-780B5150DAA4}">
      <dsp:nvSpPr>
        <dsp:cNvPr id="0" name=""/>
        <dsp:cNvSpPr/>
      </dsp:nvSpPr>
      <dsp:spPr>
        <a:xfrm>
          <a:off x="2088952" y="-197"/>
          <a:ext cx="4877195" cy="4877195"/>
        </a:xfrm>
        <a:prstGeom prst="circularArrow">
          <a:avLst>
            <a:gd name="adj1" fmla="val 6903"/>
            <a:gd name="adj2" fmla="val 465440"/>
            <a:gd name="adj3" fmla="val 549044"/>
            <a:gd name="adj4" fmla="val 20585516"/>
            <a:gd name="adj5" fmla="val 8054"/>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58200-EA7B-469D-BE08-ABBE0C8D6808}">
      <dsp:nvSpPr>
        <dsp:cNvPr id="0" name=""/>
        <dsp:cNvSpPr/>
      </dsp:nvSpPr>
      <dsp:spPr>
        <a:xfrm>
          <a:off x="5046854" y="3041555"/>
          <a:ext cx="1894272"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Beliefs </a:t>
          </a:r>
          <a:r>
            <a:rPr lang="en-US" sz="2000" kern="1200" dirty="0"/>
            <a:t>about </a:t>
          </a:r>
          <a:r>
            <a:rPr lang="en-US" sz="2000" kern="1200" dirty="0" smtClean="0"/>
            <a:t>self:</a:t>
          </a:r>
        </a:p>
        <a:p>
          <a:pPr lvl="0" algn="ctr" defTabSz="889000">
            <a:lnSpc>
              <a:spcPct val="100000"/>
            </a:lnSpc>
            <a:spcBef>
              <a:spcPct val="0"/>
            </a:spcBef>
            <a:spcAft>
              <a:spcPts val="0"/>
            </a:spcAft>
          </a:pPr>
          <a:r>
            <a:rPr lang="en-US" sz="2000" b="1" i="1" kern="1200" dirty="0" smtClean="0"/>
            <a:t>I’m bad, I’m dangerous, people don’t like me.</a:t>
          </a:r>
          <a:endParaRPr lang="en-US" sz="2000" kern="1200" dirty="0"/>
        </a:p>
      </dsp:txBody>
      <dsp:txXfrm>
        <a:off x="5046854" y="3041555"/>
        <a:ext cx="1894272" cy="1726570"/>
      </dsp:txXfrm>
    </dsp:sp>
    <dsp:sp modelId="{3024E05E-1DA1-4109-BCB2-9C0CDAE8C20E}">
      <dsp:nvSpPr>
        <dsp:cNvPr id="0" name=""/>
        <dsp:cNvSpPr/>
      </dsp:nvSpPr>
      <dsp:spPr>
        <a:xfrm>
          <a:off x="2088952" y="-197"/>
          <a:ext cx="4877195" cy="4877195"/>
        </a:xfrm>
        <a:prstGeom prst="circularArrow">
          <a:avLst>
            <a:gd name="adj1" fmla="val 6903"/>
            <a:gd name="adj2" fmla="val 465440"/>
            <a:gd name="adj3" fmla="val 5949044"/>
            <a:gd name="adj4" fmla="val 4529912"/>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F80E1F-F2A3-48AA-9345-8F825EAEA52A}">
      <dsp:nvSpPr>
        <dsp:cNvPr id="0" name=""/>
        <dsp:cNvSpPr/>
      </dsp:nvSpPr>
      <dsp:spPr>
        <a:xfrm>
          <a:off x="2197824" y="3041555"/>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Their </a:t>
          </a:r>
          <a:r>
            <a:rPr lang="en-US" sz="2000" kern="1200" dirty="0"/>
            <a:t>actions</a:t>
          </a:r>
        </a:p>
      </dsp:txBody>
      <dsp:txXfrm>
        <a:off x="2197824" y="3041555"/>
        <a:ext cx="1726570" cy="1726570"/>
      </dsp:txXfrm>
    </dsp:sp>
    <dsp:sp modelId="{B4D382E9-0AB7-4937-889E-7B5C7A36C49D}">
      <dsp:nvSpPr>
        <dsp:cNvPr id="0" name=""/>
        <dsp:cNvSpPr/>
      </dsp:nvSpPr>
      <dsp:spPr>
        <a:xfrm>
          <a:off x="2088952" y="-197"/>
          <a:ext cx="4877195" cy="4877195"/>
        </a:xfrm>
        <a:prstGeom prst="circularArrow">
          <a:avLst>
            <a:gd name="adj1" fmla="val 6903"/>
            <a:gd name="adj2" fmla="val 465440"/>
            <a:gd name="adj3" fmla="val 11349044"/>
            <a:gd name="adj4" fmla="val 9785516"/>
            <a:gd name="adj5" fmla="val 8054"/>
          </a:avLst>
        </a:prstGeom>
        <a:solidFill>
          <a:schemeClr val="accent3">
            <a:shade val="50000"/>
            <a:hueOff val="267556"/>
            <a:satOff val="-4269"/>
            <a:lumOff val="41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56BCF3-00AA-4273-827F-CE5020B2C410}">
      <dsp:nvSpPr>
        <dsp:cNvPr id="0" name=""/>
        <dsp:cNvSpPr/>
      </dsp:nvSpPr>
      <dsp:spPr>
        <a:xfrm>
          <a:off x="2197824" y="108674"/>
          <a:ext cx="1726570" cy="1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en-US" sz="2000" kern="1200" dirty="0" smtClean="0"/>
            <a:t>Beliefs:</a:t>
          </a:r>
        </a:p>
        <a:p>
          <a:pPr lvl="0" algn="ctr" defTabSz="889000">
            <a:lnSpc>
              <a:spcPct val="100000"/>
            </a:lnSpc>
            <a:spcBef>
              <a:spcPct val="0"/>
            </a:spcBef>
            <a:spcAft>
              <a:spcPts val="0"/>
            </a:spcAft>
          </a:pPr>
          <a:r>
            <a:rPr lang="en-US" sz="2000" b="0" i="1" kern="1200" dirty="0" smtClean="0"/>
            <a:t>Max is dangerous; Max could hurt me.</a:t>
          </a:r>
          <a:endParaRPr lang="en-US" sz="2000" b="0" i="1" kern="1200" dirty="0"/>
        </a:p>
      </dsp:txBody>
      <dsp:txXfrm>
        <a:off x="2197824" y="108674"/>
        <a:ext cx="1726570" cy="1726570"/>
      </dsp:txXfrm>
    </dsp:sp>
    <dsp:sp modelId="{2E78E16B-791F-41FF-8C4E-D78D4FC0A7CC}">
      <dsp:nvSpPr>
        <dsp:cNvPr id="0" name=""/>
        <dsp:cNvSpPr/>
      </dsp:nvSpPr>
      <dsp:spPr>
        <a:xfrm>
          <a:off x="2088952" y="-197"/>
          <a:ext cx="4877195" cy="4877195"/>
        </a:xfrm>
        <a:prstGeom prst="circularArrow">
          <a:avLst>
            <a:gd name="adj1" fmla="val 6903"/>
            <a:gd name="adj2" fmla="val 465440"/>
            <a:gd name="adj3" fmla="val 16749044"/>
            <a:gd name="adj4" fmla="val 15185516"/>
            <a:gd name="adj5" fmla="val 8054"/>
          </a:avLst>
        </a:prstGeom>
        <a:solidFill>
          <a:schemeClr val="accent3">
            <a:shade val="50000"/>
            <a:hueOff val="133778"/>
            <a:satOff val="-2135"/>
            <a:lumOff val="205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F4008B8-5915-4695-8568-631A340FECAF}" type="datetimeFigureOut">
              <a:rPr lang="en-US" smtClean="0"/>
              <a:t>5/13/2020</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5E1D342-311C-429E-9F1D-8957818CD8B2}" type="slidenum">
              <a:rPr lang="en-US" smtClean="0"/>
              <a:t>‹#›</a:t>
            </a:fld>
            <a:endParaRPr lang="en-US" dirty="0"/>
          </a:p>
        </p:txBody>
      </p:sp>
    </p:spTree>
    <p:extLst>
      <p:ext uri="{BB962C8B-B14F-4D97-AF65-F5344CB8AC3E}">
        <p14:creationId xmlns:p14="http://schemas.microsoft.com/office/powerpoint/2010/main" val="3034134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EA009A5-CD81-446D-9907-0982B6A22F3D}" type="datetimeFigureOut">
              <a:rPr lang="en-US" smtClean="0"/>
              <a:t>5/13/2020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33CCE97-049A-416D-8265-CD6AA0856F3A}" type="slidenum">
              <a:rPr lang="en-US" smtClean="0"/>
              <a:t>‹#›</a:t>
            </a:fld>
            <a:endParaRPr lang="en-US" dirty="0"/>
          </a:p>
        </p:txBody>
      </p:sp>
    </p:spTree>
    <p:extLst>
      <p:ext uri="{BB962C8B-B14F-4D97-AF65-F5344CB8AC3E}">
        <p14:creationId xmlns:p14="http://schemas.microsoft.com/office/powerpoint/2010/main" val="1917288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aine.gov/dhhs/ocfs/mandated-reporters.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ea.org/home/30442.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youtube.com/watch?v=V_CmBsi17_0"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youtube.com/watch?v=F-TyPfYMDK8"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dc.gov/ncbddd/autism/links.html"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ted.com/talks/shawn_achor_the_happy_secret_to_better_work?language=e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b="0" kern="1200" dirty="0" smtClean="0">
                <a:solidFill>
                  <a:schemeClr val="tx1"/>
                </a:solidFill>
                <a:effectLst/>
                <a:latin typeface="+mn-lt"/>
                <a:ea typeface="+mn-ea"/>
                <a:cs typeface="+mn-cs"/>
              </a:rPr>
              <a:t>Greet</a:t>
            </a:r>
            <a:r>
              <a:rPr lang="en-US" sz="1200" b="0" kern="1200" baseline="0" dirty="0" smtClean="0">
                <a:solidFill>
                  <a:schemeClr val="tx1"/>
                </a:solidFill>
                <a:effectLst/>
                <a:latin typeface="+mn-lt"/>
                <a:ea typeface="+mn-ea"/>
                <a:cs typeface="+mn-cs"/>
              </a:rPr>
              <a:t> learners as they enter the room. Thank them for being early/on time.</a:t>
            </a:r>
          </a:p>
          <a:p>
            <a:pPr marL="0" marR="0" lvl="0" indent="0" algn="l" defTabSz="914400" rtl="0" eaLnBrk="1" fontAlgn="auto" latinLnBrk="0" hangingPunct="1">
              <a:lnSpc>
                <a:spcPct val="100000"/>
              </a:lnSpc>
              <a:spcBef>
                <a:spcPts val="0"/>
              </a:spcBef>
              <a:spcAft>
                <a:spcPts val="200"/>
              </a:spcAft>
              <a:buClrTx/>
              <a:buSzTx/>
              <a:buFontTx/>
              <a:buNone/>
              <a:tabLst/>
              <a:defRPr/>
            </a:pPr>
            <a:endParaRPr lang="en-US"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b="1" kern="1200" dirty="0" smtClean="0">
                <a:solidFill>
                  <a:schemeClr val="tx1"/>
                </a:solidFill>
                <a:effectLst/>
                <a:latin typeface="+mn-lt"/>
                <a:ea typeface="+mn-ea"/>
                <a:cs typeface="+mn-cs"/>
              </a:rPr>
              <a:t>Instructor’s Note:</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i="1" kern="1200" dirty="0" smtClean="0">
                <a:solidFill>
                  <a:schemeClr val="tx1"/>
                </a:solidFill>
                <a:effectLst/>
                <a:latin typeface="+mn-lt"/>
                <a:ea typeface="+mn-ea"/>
                <a:cs typeface="+mn-cs"/>
              </a:rPr>
              <a:t>This guide is exclusively for the use of Certified BHP Instructors to facilitate the Virtual Live Day training of the BHP Blended Learning Curriculum.</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These activities and discussions are intended to reinforce learning and retention of the online BHP content and increase proficiency in the skills needed to be an effective BHP.</a:t>
            </a:r>
          </a:p>
          <a:p>
            <a:pPr>
              <a:lnSpc>
                <a:spcPct val="100000"/>
              </a:lnSpc>
              <a:spcAft>
                <a:spcPts val="200"/>
              </a:spcAft>
            </a:pPr>
            <a:endParaRPr lang="en-US" sz="1200" b="1" i="1" kern="1200" cap="all"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BHP Virtual Live Day Training Documentation Form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CPR/FA/BBP Verification Form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Live Day Learning Journal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BHP Virtual Live Day PowerPoint w/ Instructors’ notes and hyperlinks</a:t>
            </a:r>
          </a:p>
        </p:txBody>
      </p:sp>
      <p:sp>
        <p:nvSpPr>
          <p:cNvPr id="4" name="Slide Number Placeholder 3"/>
          <p:cNvSpPr>
            <a:spLocks noGrp="1"/>
          </p:cNvSpPr>
          <p:nvPr>
            <p:ph type="sldNum" sz="quarter" idx="10"/>
          </p:nvPr>
        </p:nvSpPr>
        <p:spPr/>
        <p:txBody>
          <a:bodyPr/>
          <a:lstStyle/>
          <a:p>
            <a:fld id="{633CCE97-049A-416D-8265-CD6AA0856F3A}" type="slidenum">
              <a:rPr lang="en-US" smtClean="0"/>
              <a:t>1</a:t>
            </a:fld>
            <a:endParaRPr lang="en-US" dirty="0"/>
          </a:p>
        </p:txBody>
      </p:sp>
    </p:spTree>
    <p:extLst>
      <p:ext uri="{BB962C8B-B14F-4D97-AF65-F5344CB8AC3E}">
        <p14:creationId xmlns:p14="http://schemas.microsoft.com/office/powerpoint/2010/main" val="409695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sz="1200" b="1" i="0" kern="1200" dirty="0" smtClean="0">
                <a:solidFill>
                  <a:schemeClr val="tx1"/>
                </a:solidFill>
                <a:effectLst/>
                <a:latin typeface="+mn-lt"/>
                <a:ea typeface="+mn-ea"/>
                <a:cs typeface="+mn-cs"/>
              </a:rPr>
              <a:t>Take-</a:t>
            </a:r>
            <a:r>
              <a:rPr lang="en-US" sz="1200" b="1" i="0" kern="1200" dirty="0" err="1" smtClean="0">
                <a:solidFill>
                  <a:schemeClr val="tx1"/>
                </a:solidFill>
                <a:effectLst/>
                <a:latin typeface="+mn-lt"/>
                <a:ea typeface="+mn-ea"/>
                <a:cs typeface="+mn-cs"/>
              </a:rPr>
              <a:t>Aways</a:t>
            </a:r>
            <a:endParaRPr lang="en-US" sz="1200" b="1" i="0" kern="1200" dirty="0" smtClean="0">
              <a:solidFill>
                <a:schemeClr val="tx1"/>
              </a:solidFill>
              <a:effectLst/>
              <a:latin typeface="+mn-lt"/>
              <a:ea typeface="+mn-ea"/>
              <a:cs typeface="+mn-cs"/>
            </a:endParaRP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5 minutes</a:t>
            </a:r>
            <a:r>
              <a:rPr lang="en-US" sz="1200" b="0" i="0" u="none" kern="1200" dirty="0" smtClean="0">
                <a:solidFill>
                  <a:schemeClr val="tx1"/>
                </a:solidFill>
                <a:effectLst/>
                <a:latin typeface="+mn-lt"/>
                <a:ea typeface="+mn-ea"/>
                <a:cs typeface="+mn-cs"/>
              </a:rPr>
              <a:t> (depending</a:t>
            </a:r>
            <a:r>
              <a:rPr lang="en-US" sz="1200" b="0" i="0" u="none" kern="1200" baseline="0" dirty="0" smtClean="0">
                <a:solidFill>
                  <a:schemeClr val="tx1"/>
                </a:solidFill>
                <a:effectLst/>
                <a:latin typeface="+mn-lt"/>
                <a:ea typeface="+mn-ea"/>
                <a:cs typeface="+mn-cs"/>
              </a:rPr>
              <a:t> on class size)</a:t>
            </a:r>
            <a:endParaRPr lang="en-US" sz="1200" b="1" i="0" u="none" kern="1200" dirty="0" smtClean="0">
              <a:solidFill>
                <a:schemeClr val="tx1"/>
              </a:solidFill>
              <a:effectLst/>
              <a:latin typeface="+mn-lt"/>
              <a:ea typeface="+mn-ea"/>
              <a:cs typeface="+mn-cs"/>
            </a:endParaRPr>
          </a:p>
          <a:p>
            <a:pPr marL="0" lvl="0" indent="0">
              <a:lnSpc>
                <a:spcPct val="100000"/>
              </a:lnSpc>
              <a:spcBef>
                <a:spcPts val="0"/>
              </a:spcBef>
              <a:spcAft>
                <a:spcPts val="0"/>
              </a:spcAft>
              <a:buFont typeface="Arial" panose="020B0604020202020204" pitchFamily="34" charset="0"/>
              <a:buNone/>
            </a:pPr>
            <a:endParaRPr lang="en-US"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smtClean="0">
                <a:solidFill>
                  <a:schemeClr val="tx1"/>
                </a:solidFill>
                <a:effectLst/>
                <a:latin typeface="+mn-lt"/>
                <a:ea typeface="+mn-ea"/>
                <a:cs typeface="+mn-cs"/>
              </a:rPr>
              <a:t>Producer’s Note:</a:t>
            </a:r>
            <a:r>
              <a:rPr lang="en-US" sz="1200" i="1" kern="1200" baseline="0" dirty="0" smtClean="0">
                <a:solidFill>
                  <a:schemeClr val="tx1"/>
                </a:solidFill>
                <a:effectLst/>
                <a:latin typeface="+mn-lt"/>
                <a:ea typeface="+mn-ea"/>
                <a:cs typeface="+mn-cs"/>
              </a:rPr>
              <a:t> Keep whiteboard tools enabled.</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smtClean="0">
                <a:solidFill>
                  <a:schemeClr val="tx1"/>
                </a:solidFill>
                <a:effectLst/>
                <a:latin typeface="+mn-lt"/>
                <a:ea typeface="+mn-ea"/>
                <a:cs typeface="+mn-cs"/>
              </a:rPr>
              <a:t>Have</a:t>
            </a:r>
            <a:r>
              <a:rPr lang="en-US" sz="1200" i="0" kern="1200" baseline="0" dirty="0" smtClean="0">
                <a:solidFill>
                  <a:schemeClr val="tx1"/>
                </a:solidFill>
                <a:effectLst/>
                <a:latin typeface="+mn-lt"/>
                <a:ea typeface="+mn-ea"/>
                <a:cs typeface="+mn-cs"/>
              </a:rPr>
              <a:t> participants use whiteboard tools to list one or two take-</a:t>
            </a:r>
            <a:r>
              <a:rPr lang="en-US" sz="1200" i="0" kern="1200" baseline="0" dirty="0" err="1" smtClean="0">
                <a:solidFill>
                  <a:schemeClr val="tx1"/>
                </a:solidFill>
                <a:effectLst/>
                <a:latin typeface="+mn-lt"/>
                <a:ea typeface="+mn-ea"/>
                <a:cs typeface="+mn-cs"/>
              </a:rPr>
              <a:t>aways</a:t>
            </a:r>
            <a:r>
              <a:rPr lang="en-US" sz="1200" i="0" kern="1200" baseline="0" dirty="0" smtClean="0">
                <a:solidFill>
                  <a:schemeClr val="tx1"/>
                </a:solidFill>
                <a:effectLst/>
                <a:latin typeface="+mn-lt"/>
                <a:ea typeface="+mn-ea"/>
                <a:cs typeface="+mn-cs"/>
              </a:rPr>
              <a:t> on the right side of the slide. Ask them to put their initials next to their responses.</a:t>
            </a:r>
            <a:endParaRPr lang="en-US"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1200" dirty="0" smtClean="0">
                <a:solidFill>
                  <a:schemeClr val="tx1"/>
                </a:solidFill>
                <a:effectLst/>
                <a:latin typeface="+mn-lt"/>
                <a:ea typeface="+mn-ea"/>
                <a:cs typeface="+mn-cs"/>
              </a:rPr>
              <a:t>Instructor’s Note:</a:t>
            </a:r>
          </a:p>
          <a:p>
            <a:pPr marL="0" lvl="0" indent="0">
              <a:lnSpc>
                <a:spcPct val="100000"/>
              </a:lnSpc>
              <a:spcBef>
                <a:spcPts val="0"/>
              </a:spcBef>
              <a:spcAft>
                <a:spcPts val="0"/>
              </a:spcAft>
              <a:buFont typeface="Arial" panose="020B0604020202020204" pitchFamily="34" charset="0"/>
              <a:buNone/>
            </a:pPr>
            <a:r>
              <a:rPr lang="en-US" sz="1200" i="1" dirty="0" smtClean="0"/>
              <a:t>As the instructor, make a mental note of each of</a:t>
            </a:r>
            <a:r>
              <a:rPr lang="en-US" sz="1200" i="1" baseline="0" dirty="0" smtClean="0"/>
              <a:t> these learning objectives/take-aways, and as you proceed through the material throughout the day, weave these objectives into the discussions and check-in with students to address any specific questions that are within the scope of the BHP training.</a:t>
            </a:r>
            <a:endParaRPr lang="en-US" sz="1200" i="1" dirty="0" smtClean="0"/>
          </a:p>
          <a:p>
            <a:pPr marL="0" lvl="0" indent="0">
              <a:lnSpc>
                <a:spcPct val="100000"/>
              </a:lnSpc>
              <a:spcBef>
                <a:spcPts val="0"/>
              </a:spcBef>
              <a:spcAft>
                <a:spcPts val="0"/>
              </a:spcAft>
              <a:buFont typeface="Arial" panose="020B0604020202020204" pitchFamily="34" charset="0"/>
              <a:buNone/>
            </a:pPr>
            <a:endParaRPr lang="en-US" sz="1200" i="1" kern="1200" dirty="0" smtClean="0">
              <a:solidFill>
                <a:schemeClr val="tx1"/>
              </a:solidFill>
              <a:effectLst/>
              <a:latin typeface="+mn-lt"/>
              <a:ea typeface="+mn-ea"/>
              <a:cs typeface="+mn-cs"/>
            </a:endParaRPr>
          </a:p>
          <a:p>
            <a:pPr marL="0" lvl="0" indent="0">
              <a:lnSpc>
                <a:spcPct val="100000"/>
              </a:lnSpc>
              <a:spcBef>
                <a:spcPts val="0"/>
              </a:spcBef>
              <a:spcAft>
                <a:spcPts val="0"/>
              </a:spcAft>
              <a:buFont typeface="Arial" panose="020B0604020202020204" pitchFamily="34" charset="0"/>
              <a:buNone/>
            </a:pPr>
            <a:r>
              <a:rPr lang="en-US" sz="1200" i="1" kern="1200" dirty="0" smtClean="0">
                <a:solidFill>
                  <a:schemeClr val="tx1"/>
                </a:solidFill>
                <a:effectLst/>
                <a:latin typeface="+mn-lt"/>
                <a:ea typeface="+mn-ea"/>
                <a:cs typeface="+mn-cs"/>
              </a:rPr>
              <a:t>Take</a:t>
            </a:r>
            <a:r>
              <a:rPr lang="en-US" sz="1200" i="1" kern="1200" baseline="0" dirty="0" smtClean="0">
                <a:solidFill>
                  <a:schemeClr val="tx1"/>
                </a:solidFill>
                <a:effectLst/>
                <a:latin typeface="+mn-lt"/>
                <a:ea typeface="+mn-ea"/>
                <a:cs typeface="+mn-cs"/>
              </a:rPr>
              <a:t> this opportunity to set participants up for success. </a:t>
            </a:r>
            <a:r>
              <a:rPr lang="en-US" sz="1200" i="1" kern="1200" dirty="0" smtClean="0">
                <a:solidFill>
                  <a:schemeClr val="tx1"/>
                </a:solidFill>
                <a:effectLst/>
                <a:latin typeface="+mn-lt"/>
                <a:ea typeface="+mn-ea"/>
                <a:cs typeface="+mn-cs"/>
              </a:rPr>
              <a:t>Thank students</a:t>
            </a:r>
            <a:r>
              <a:rPr lang="en-US" sz="1200" i="1" kern="1200" baseline="0" dirty="0" smtClean="0">
                <a:solidFill>
                  <a:schemeClr val="tx1"/>
                </a:solidFill>
                <a:effectLst/>
                <a:latin typeface="+mn-lt"/>
                <a:ea typeface="+mn-ea"/>
                <a:cs typeface="+mn-cs"/>
              </a:rPr>
              <a:t> for their participation and acknowledge their experience and expertise:</a:t>
            </a:r>
          </a:p>
          <a:p>
            <a:pPr marL="0" lvl="0" indent="0">
              <a:lnSpc>
                <a:spcPct val="100000"/>
              </a:lnSpc>
              <a:spcBef>
                <a:spcPts val="0"/>
              </a:spcBef>
              <a:spcAft>
                <a:spcPts val="0"/>
              </a:spcAft>
              <a:buFont typeface="Arial" panose="020B0604020202020204" pitchFamily="34" charset="0"/>
              <a:buNone/>
            </a:pPr>
            <a:r>
              <a:rPr lang="en-US" sz="1200" i="0" kern="1200" baseline="0" dirty="0" smtClean="0">
                <a:solidFill>
                  <a:schemeClr val="tx1"/>
                </a:solidFill>
                <a:effectLst/>
                <a:latin typeface="+mn-lt"/>
                <a:ea typeface="+mn-ea"/>
                <a:cs typeface="+mn-cs"/>
              </a:rPr>
              <a:t>“Thank you all for coming today. There’s lots of expertise in the room. I’m looking forward to hearing from each of you today!” </a:t>
            </a:r>
          </a:p>
          <a:p>
            <a:pPr marL="0" lvl="0" indent="0">
              <a:lnSpc>
                <a:spcPct val="100000"/>
              </a:lnSpc>
              <a:spcBef>
                <a:spcPts val="0"/>
              </a:spcBef>
              <a:spcAft>
                <a:spcPts val="0"/>
              </a:spcAft>
              <a:buFont typeface="Arial" panose="020B0604020202020204" pitchFamily="34" charset="0"/>
              <a:buNone/>
            </a:pPr>
            <a:endParaRPr lang="en-US" sz="1200" i="1" kern="1200" baseline="0" dirty="0" smtClean="0">
              <a:solidFill>
                <a:schemeClr val="tx1"/>
              </a:solidFill>
              <a:effectLst/>
              <a:latin typeface="+mn-lt"/>
              <a:ea typeface="+mn-ea"/>
              <a:cs typeface="+mn-cs"/>
            </a:endParaRPr>
          </a:p>
          <a:p>
            <a:pPr marL="0" lvl="0" indent="0">
              <a:lnSpc>
                <a:spcPct val="100000"/>
              </a:lnSpc>
              <a:spcBef>
                <a:spcPts val="0"/>
              </a:spcBef>
              <a:spcAft>
                <a:spcPts val="0"/>
              </a:spcAft>
              <a:buFont typeface="Arial" panose="020B0604020202020204" pitchFamily="34" charset="0"/>
              <a:buNone/>
            </a:pPr>
            <a:r>
              <a:rPr lang="en-US" sz="1200" i="1" kern="1200" baseline="0" dirty="0" smtClean="0">
                <a:solidFill>
                  <a:schemeClr val="tx1"/>
                </a:solidFill>
                <a:effectLst/>
                <a:latin typeface="+mn-lt"/>
                <a:ea typeface="+mn-ea"/>
                <a:cs typeface="+mn-cs"/>
              </a:rPr>
              <a:t>Note that one of the important take-aways from today is the opportunity to collaborate with their peers. </a:t>
            </a:r>
            <a:r>
              <a:rPr lang="en-US" sz="1200" i="0" kern="1200" baseline="0" dirty="0" smtClean="0">
                <a:solidFill>
                  <a:schemeClr val="tx1"/>
                </a:solidFill>
                <a:effectLst/>
                <a:latin typeface="+mn-lt"/>
                <a:ea typeface="+mn-ea"/>
                <a:cs typeface="+mn-cs"/>
              </a:rPr>
              <a:t>“Today is a great opportunity for you to network with other professionals, particularly those of you who work in the home/community setting who likely have limited opportunities to collaborate with your peers.”</a:t>
            </a:r>
            <a:endParaRPr lang="en-US" sz="1200" i="0" kern="1200" dirty="0" smtClean="0">
              <a:solidFill>
                <a:schemeClr val="tx1"/>
              </a:solidFill>
              <a:effectLst/>
              <a:latin typeface="+mn-lt"/>
              <a:ea typeface="+mn-ea"/>
              <a:cs typeface="+mn-cs"/>
            </a:endParaRPr>
          </a:p>
          <a:p>
            <a:pPr>
              <a:lnSpc>
                <a:spcPct val="100000"/>
              </a:lnSpc>
              <a:spcBef>
                <a:spcPts val="0"/>
              </a:spcBef>
              <a:spcAft>
                <a:spcPts val="0"/>
              </a:spcAft>
            </a:pPr>
            <a:r>
              <a:rPr lang="en-US" sz="1200" i="1" dirty="0" smtClean="0"/>
              <a:t> </a:t>
            </a:r>
          </a:p>
        </p:txBody>
      </p:sp>
      <p:sp>
        <p:nvSpPr>
          <p:cNvPr id="4" name="Slide Number Placeholder 3"/>
          <p:cNvSpPr>
            <a:spLocks noGrp="1"/>
          </p:cNvSpPr>
          <p:nvPr>
            <p:ph type="sldNum" sz="quarter" idx="10"/>
          </p:nvPr>
        </p:nvSpPr>
        <p:spPr/>
        <p:txBody>
          <a:bodyPr/>
          <a:lstStyle/>
          <a:p>
            <a:fld id="{633CCE97-049A-416D-8265-CD6AA0856F3A}" type="slidenum">
              <a:rPr lang="en-US" smtClean="0"/>
              <a:t>10</a:t>
            </a:fld>
            <a:endParaRPr lang="en-US" dirty="0"/>
          </a:p>
        </p:txBody>
      </p:sp>
    </p:spTree>
    <p:extLst>
      <p:ext uri="{BB962C8B-B14F-4D97-AF65-F5344CB8AC3E}">
        <p14:creationId xmlns:p14="http://schemas.microsoft.com/office/powerpoint/2010/main" val="22058040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600"/>
              </a:spcAft>
            </a:pPr>
            <a:r>
              <a:rPr lang="en-US" dirty="0" smtClean="0"/>
              <a:t>Whether</a:t>
            </a:r>
            <a:r>
              <a:rPr lang="en-US" baseline="0" dirty="0" smtClean="0"/>
              <a:t> you work in a school setting or in the child’s home and community, y</a:t>
            </a:r>
            <a:r>
              <a:rPr lang="en-US" dirty="0" smtClean="0"/>
              <a:t>ou are a teacher to the child/children you work with.</a:t>
            </a:r>
          </a:p>
          <a:p>
            <a:pPr>
              <a:spcBef>
                <a:spcPts val="0"/>
              </a:spcBef>
              <a:spcAft>
                <a:spcPts val="600"/>
              </a:spcAft>
            </a:pPr>
            <a:r>
              <a:rPr lang="en-US" dirty="0" smtClean="0"/>
              <a:t>Module 12,</a:t>
            </a:r>
            <a:r>
              <a:rPr lang="en-US" baseline="0" dirty="0" smtClean="0"/>
              <a:t> Principles of Instruction, looks at a variety of teaching methods.</a:t>
            </a:r>
            <a:endParaRPr lang="en-US" dirty="0" smtClean="0"/>
          </a:p>
          <a:p>
            <a:pPr>
              <a:spcBef>
                <a:spcPts val="0"/>
              </a:spcBef>
              <a:spcAft>
                <a:spcPts val="600"/>
              </a:spcAft>
            </a:pPr>
            <a:r>
              <a:rPr lang="en-US" dirty="0" smtClean="0"/>
              <a:t>Through these methods</a:t>
            </a:r>
            <a:r>
              <a:rPr lang="en-US" baseline="0" dirty="0" smtClean="0"/>
              <a:t>, as outlined in the child’s ITP (and where applicable the IEP), the goal is to increase the </a:t>
            </a:r>
            <a:r>
              <a:rPr lang="en-US" dirty="0" smtClean="0"/>
              <a:t>function and understanding of that child. </a:t>
            </a:r>
          </a:p>
        </p:txBody>
      </p:sp>
      <p:sp>
        <p:nvSpPr>
          <p:cNvPr id="4" name="Slide Number Placeholder 3"/>
          <p:cNvSpPr>
            <a:spLocks noGrp="1"/>
          </p:cNvSpPr>
          <p:nvPr>
            <p:ph type="sldNum" sz="quarter" idx="10"/>
          </p:nvPr>
        </p:nvSpPr>
        <p:spPr/>
        <p:txBody>
          <a:bodyPr/>
          <a:lstStyle/>
          <a:p>
            <a:fld id="{633CCE97-049A-416D-8265-CD6AA0856F3A}" type="slidenum">
              <a:rPr lang="en-US" smtClean="0"/>
              <a:t>100</a:t>
            </a:fld>
            <a:endParaRPr lang="en-US" dirty="0"/>
          </a:p>
        </p:txBody>
      </p:sp>
    </p:spTree>
    <p:extLst>
      <p:ext uri="{BB962C8B-B14F-4D97-AF65-F5344CB8AC3E}">
        <p14:creationId xmlns:p14="http://schemas.microsoft.com/office/powerpoint/2010/main" val="8728150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Discussion:</a:t>
            </a:r>
            <a:r>
              <a:rPr lang="en-US" sz="1200" b="0" u="none"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Learning Styles / Teaching Methods</a:t>
            </a:r>
            <a:r>
              <a:rPr lang="en-US" sz="1200" b="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smtClean="0">
                <a:solidFill>
                  <a:schemeClr val="tx1"/>
                </a:solidFill>
                <a:effectLst/>
                <a:latin typeface="+mn-lt"/>
                <a:ea typeface="+mn-ea"/>
                <a:cs typeface="+mn-cs"/>
              </a:rPr>
              <a:t>Discussion points: </a:t>
            </a:r>
            <a:endParaRPr lang="en-US" sz="1200" kern="1200" dirty="0" smtClean="0">
              <a:solidFill>
                <a:schemeClr val="tx1"/>
              </a:solidFill>
              <a:effectLst/>
              <a:latin typeface="+mn-lt"/>
              <a:ea typeface="+mn-ea"/>
              <a:cs typeface="+mn-cs"/>
            </a:endParaRPr>
          </a:p>
          <a:p>
            <a:pPr marL="171450" indent="-171450">
              <a:lnSpc>
                <a:spcPct val="100000"/>
              </a:lnSpc>
              <a:spcBef>
                <a:spcPts val="0"/>
              </a:spcBef>
              <a:spcAft>
                <a:spcPts val="0"/>
              </a:spcAft>
              <a:buFont typeface="Arial" panose="020B0604020202020204" pitchFamily="34" charset="0"/>
              <a:buChar char="•"/>
            </a:pPr>
            <a:r>
              <a:rPr lang="en-US" sz="1200" kern="1200" dirty="0" smtClean="0">
                <a:solidFill>
                  <a:schemeClr val="tx1"/>
                </a:solidFill>
                <a:effectLst/>
                <a:latin typeface="+mn-lt"/>
                <a:ea typeface="+mn-ea"/>
                <a:cs typeface="+mn-cs"/>
              </a:rPr>
              <a:t>Ask participants: “How do you learn best?” Please</a:t>
            </a:r>
            <a:r>
              <a:rPr lang="en-US" sz="1200" kern="1200" baseline="0" dirty="0" smtClean="0">
                <a:solidFill>
                  <a:schemeClr val="tx1"/>
                </a:solidFill>
                <a:effectLst/>
                <a:latin typeface="+mn-lt"/>
                <a:ea typeface="+mn-ea"/>
                <a:cs typeface="+mn-cs"/>
              </a:rPr>
              <a:t> respond to our poll</a:t>
            </a:r>
            <a:r>
              <a:rPr lang="en-US" sz="1200" kern="1200" dirty="0" smtClean="0">
                <a:solidFill>
                  <a:schemeClr val="tx1"/>
                </a:solidFill>
                <a:effectLst/>
                <a:latin typeface="+mn-lt"/>
                <a:ea typeface="+mn-ea"/>
                <a:cs typeface="+mn-cs"/>
              </a:rPr>
              <a:t>.</a:t>
            </a:r>
          </a:p>
          <a:p>
            <a:pPr marL="171450" indent="-171450">
              <a:lnSpc>
                <a:spcPct val="100000"/>
              </a:lnSpc>
              <a:spcBef>
                <a:spcPts val="0"/>
              </a:spcBef>
              <a:spcAft>
                <a:spcPts val="0"/>
              </a:spcAft>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lnSpc>
                <a:spcPct val="100000"/>
              </a:lnSpc>
              <a:spcBef>
                <a:spcPts val="0"/>
              </a:spcBef>
              <a:spcAft>
                <a:spcPts val="0"/>
              </a:spcAft>
              <a:buFontTx/>
              <a:buChar char="-"/>
            </a:pPr>
            <a:r>
              <a:rPr lang="en-US" sz="1200" kern="1200" dirty="0" smtClean="0">
                <a:solidFill>
                  <a:schemeClr val="tx1"/>
                </a:solidFill>
                <a:effectLst/>
                <a:latin typeface="+mn-lt"/>
                <a:ea typeface="+mn-ea"/>
                <a:cs typeface="+mn-cs"/>
              </a:rPr>
              <a:t>It’s important to keep in mind that just like we all have our preferred learning styles, the children we support all have their preferred learning styles, too, and those might differ from yours. </a:t>
            </a:r>
          </a:p>
          <a:p>
            <a:pPr marL="171450" lvl="0" indent="-171450">
              <a:lnSpc>
                <a:spcPct val="100000"/>
              </a:lnSpc>
              <a:spcBef>
                <a:spcPts val="0"/>
              </a:spcBef>
              <a:spcAft>
                <a:spcPts val="0"/>
              </a:spcAft>
              <a:buFontTx/>
              <a:buChar char="-"/>
            </a:pPr>
            <a:r>
              <a:rPr lang="en-US" sz="1200" kern="1200" dirty="0" smtClean="0">
                <a:solidFill>
                  <a:schemeClr val="tx1"/>
                </a:solidFill>
                <a:effectLst/>
                <a:latin typeface="+mn-lt"/>
                <a:ea typeface="+mn-ea"/>
                <a:cs typeface="+mn-cs"/>
              </a:rPr>
              <a:t>While you might be an auditory learner, you might work with a child who is a visual learner, and would need you to </a:t>
            </a:r>
            <a:r>
              <a:rPr lang="en-US" sz="1200" i="1" kern="1200" dirty="0" smtClean="0">
                <a:solidFill>
                  <a:schemeClr val="tx1"/>
                </a:solidFill>
                <a:effectLst/>
                <a:latin typeface="+mn-lt"/>
                <a:ea typeface="+mn-ea"/>
                <a:cs typeface="+mn-cs"/>
              </a:rPr>
              <a:t>show</a:t>
            </a:r>
            <a:r>
              <a:rPr lang="en-US" sz="1200" kern="1200" dirty="0" smtClean="0">
                <a:solidFill>
                  <a:schemeClr val="tx1"/>
                </a:solidFill>
                <a:effectLst/>
                <a:latin typeface="+mn-lt"/>
                <a:ea typeface="+mn-ea"/>
                <a:cs typeface="+mn-cs"/>
              </a:rPr>
              <a:t> them how to do something in order for them to be successful.</a:t>
            </a:r>
          </a:p>
        </p:txBody>
      </p:sp>
      <p:sp>
        <p:nvSpPr>
          <p:cNvPr id="4" name="Slide Number Placeholder 3"/>
          <p:cNvSpPr>
            <a:spLocks noGrp="1"/>
          </p:cNvSpPr>
          <p:nvPr>
            <p:ph type="sldNum" sz="quarter" idx="10"/>
          </p:nvPr>
        </p:nvSpPr>
        <p:spPr/>
        <p:txBody>
          <a:bodyPr/>
          <a:lstStyle/>
          <a:p>
            <a:fld id="{633CCE97-049A-416D-8265-CD6AA0856F3A}" type="slidenum">
              <a:rPr lang="en-US" smtClean="0"/>
              <a:t>101</a:t>
            </a:fld>
            <a:endParaRPr lang="en-US" dirty="0"/>
          </a:p>
        </p:txBody>
      </p:sp>
    </p:spTree>
    <p:extLst>
      <p:ext uri="{BB962C8B-B14F-4D97-AF65-F5344CB8AC3E}">
        <p14:creationId xmlns:p14="http://schemas.microsoft.com/office/powerpoint/2010/main" val="32015243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Direct participants to review teaching methods listed on the slide and using the white board tools, have them put a checkmark or star next the ones they have found to be most effective with the children they work with. Describe any methods participants may be unfamiliar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smtClean="0">
                <a:solidFill>
                  <a:schemeClr val="tx1"/>
                </a:solidFill>
                <a:effectLst/>
                <a:latin typeface="+mn-lt"/>
                <a:ea typeface="+mn-ea"/>
                <a:cs typeface="+mn-cs"/>
              </a:rPr>
              <a:t>Instructor’s Note:</a:t>
            </a:r>
          </a:p>
          <a:p>
            <a:pPr>
              <a:lnSpc>
                <a:spcPct val="100000"/>
              </a:lnSpc>
              <a:spcBef>
                <a:spcPts val="0"/>
              </a:spcBef>
              <a:spcAft>
                <a:spcPts val="0"/>
              </a:spcAft>
            </a:pPr>
            <a:r>
              <a:rPr lang="en-US" sz="1200" i="1" u="none" dirty="0" smtClean="0">
                <a:latin typeface="+mn-lt"/>
              </a:rPr>
              <a:t>It is not necessary to discuss every metho</a:t>
            </a:r>
            <a:r>
              <a:rPr lang="en-US" sz="1200" i="1" u="none" baseline="0" dirty="0" smtClean="0">
                <a:latin typeface="+mn-lt"/>
              </a:rPr>
              <a:t>d.  </a:t>
            </a:r>
            <a:r>
              <a:rPr lang="en-US" sz="1200" i="1" u="none" dirty="0" smtClean="0">
                <a:latin typeface="+mn-lt"/>
              </a:rPr>
              <a:t>Please</a:t>
            </a:r>
            <a:r>
              <a:rPr lang="en-US" sz="1200" i="1" u="none" baseline="0" dirty="0" smtClean="0">
                <a:latin typeface="+mn-lt"/>
              </a:rPr>
              <a:t> refrain from “re-teaching” this material.  Simply review and check for understanding.  If time permits, answer questions related to implementation of any of these strategies.  Remind students that the interventions (methods and measurements) used to address the child’s goals and objectives should be outlined in the treatment plan.</a:t>
            </a:r>
            <a:endParaRPr lang="en-US" sz="1200" i="1" u="none" dirty="0" smtClean="0">
              <a:latin typeface="+mn-lt"/>
            </a:endParaRPr>
          </a:p>
          <a:p>
            <a:pPr marL="171450" lvl="0" indent="-171450">
              <a:spcBef>
                <a:spcPts val="600"/>
              </a:spcBef>
              <a:spcAft>
                <a:spcPts val="600"/>
              </a:spcAft>
              <a:buFont typeface="Arial" panose="020B0604020202020204" pitchFamily="34" charset="0"/>
              <a:buChar char="•"/>
            </a:pPr>
            <a:r>
              <a:rPr lang="en-US" sz="1200" i="0" u="sng" kern="1200" dirty="0" smtClean="0">
                <a:solidFill>
                  <a:schemeClr val="tx1"/>
                </a:solidFill>
                <a:effectLst/>
                <a:latin typeface="+mn-lt"/>
                <a:ea typeface="+mn-ea"/>
                <a:cs typeface="+mn-cs"/>
              </a:rPr>
              <a:t>Planned Teaching</a:t>
            </a:r>
            <a:r>
              <a:rPr lang="en-US" sz="1200" i="0" kern="1200" dirty="0" smtClean="0">
                <a:solidFill>
                  <a:schemeClr val="tx1"/>
                </a:solidFill>
                <a:effectLst/>
                <a:latin typeface="+mn-lt"/>
                <a:ea typeface="+mn-ea"/>
                <a:cs typeface="+mn-cs"/>
              </a:rPr>
              <a:t>: Requires you to plan or prepare in advance to work on goals</a:t>
            </a:r>
          </a:p>
          <a:p>
            <a:pPr marL="171450" lvl="0" indent="-171450">
              <a:spcBef>
                <a:spcPts val="600"/>
              </a:spcBef>
              <a:spcAft>
                <a:spcPts val="600"/>
              </a:spcAft>
              <a:buFont typeface="Arial" panose="020B0604020202020204" pitchFamily="34" charset="0"/>
              <a:buChar char="•"/>
            </a:pPr>
            <a:r>
              <a:rPr lang="en-US" sz="1200" i="0" u="sng" kern="1200" dirty="0" smtClean="0">
                <a:solidFill>
                  <a:schemeClr val="tx1"/>
                </a:solidFill>
                <a:effectLst/>
                <a:latin typeface="+mn-lt"/>
                <a:ea typeface="+mn-ea"/>
                <a:cs typeface="+mn-cs"/>
              </a:rPr>
              <a:t>Teachable Moments</a:t>
            </a:r>
            <a:r>
              <a:rPr lang="en-US" sz="1200" i="0" kern="1200" dirty="0" smtClean="0">
                <a:solidFill>
                  <a:schemeClr val="tx1"/>
                </a:solidFill>
                <a:effectLst/>
                <a:latin typeface="+mn-lt"/>
                <a:ea typeface="+mn-ea"/>
                <a:cs typeface="+mn-cs"/>
              </a:rPr>
              <a:t>: Sometimes referred to as “happy accidents;” taking advantage of teaching opportunities that you did not plan for</a:t>
            </a:r>
          </a:p>
          <a:p>
            <a:pPr marL="171450" lvl="0" indent="-171450">
              <a:spcBef>
                <a:spcPts val="600"/>
              </a:spcBef>
              <a:spcAft>
                <a:spcPts val="600"/>
              </a:spcAft>
              <a:buFont typeface="Arial" panose="020B0604020202020204" pitchFamily="34" charset="0"/>
              <a:buChar char="•"/>
            </a:pPr>
            <a:r>
              <a:rPr lang="en-US" sz="1200" i="0" u="sng" kern="1200" dirty="0" smtClean="0">
                <a:solidFill>
                  <a:schemeClr val="tx1"/>
                </a:solidFill>
                <a:effectLst/>
                <a:latin typeface="+mn-lt"/>
                <a:ea typeface="+mn-ea"/>
                <a:cs typeface="+mn-cs"/>
              </a:rPr>
              <a:t>Task Analysis</a:t>
            </a:r>
            <a:r>
              <a:rPr lang="en-US" sz="1200" i="0" kern="1200" dirty="0" smtClean="0">
                <a:solidFill>
                  <a:schemeClr val="tx1"/>
                </a:solidFill>
                <a:effectLst/>
                <a:latin typeface="+mn-lt"/>
                <a:ea typeface="+mn-ea"/>
                <a:cs typeface="+mn-cs"/>
              </a:rPr>
              <a:t>: Teaching a skill by breaking it down into small, manageable steps</a:t>
            </a:r>
          </a:p>
          <a:p>
            <a:pPr marL="171450" lvl="0" indent="-171450">
              <a:spcBef>
                <a:spcPts val="600"/>
              </a:spcBef>
              <a:spcAft>
                <a:spcPts val="600"/>
              </a:spcAft>
              <a:buFont typeface="Arial" panose="020B0604020202020204" pitchFamily="34" charset="0"/>
              <a:buChar char="•"/>
            </a:pPr>
            <a:r>
              <a:rPr lang="en-US" sz="1200" i="0" u="sng" kern="1200" dirty="0" smtClean="0">
                <a:solidFill>
                  <a:schemeClr val="tx1"/>
                </a:solidFill>
                <a:effectLst/>
                <a:latin typeface="+mn-lt"/>
                <a:ea typeface="+mn-ea"/>
                <a:cs typeface="+mn-cs"/>
              </a:rPr>
              <a:t>Tell – Show – Do – Apply</a:t>
            </a:r>
            <a:r>
              <a:rPr lang="en-US" sz="1200" i="0" kern="1200" dirty="0" smtClean="0">
                <a:solidFill>
                  <a:schemeClr val="tx1"/>
                </a:solidFill>
                <a:effectLst/>
                <a:latin typeface="+mn-lt"/>
                <a:ea typeface="+mn-ea"/>
                <a:cs typeface="+mn-cs"/>
              </a:rPr>
              <a:t>: First, you </a:t>
            </a:r>
            <a:r>
              <a:rPr lang="en-US" sz="1200" b="1" i="0" kern="1200" dirty="0" smtClean="0">
                <a:solidFill>
                  <a:schemeClr val="tx1"/>
                </a:solidFill>
                <a:effectLst/>
                <a:latin typeface="+mn-lt"/>
                <a:ea typeface="+mn-ea"/>
                <a:cs typeface="+mn-cs"/>
              </a:rPr>
              <a:t>tell</a:t>
            </a:r>
            <a:r>
              <a:rPr lang="en-US" sz="1200" i="0" kern="1200" dirty="0" smtClean="0">
                <a:solidFill>
                  <a:schemeClr val="tx1"/>
                </a:solidFill>
                <a:effectLst/>
                <a:latin typeface="+mn-lt"/>
                <a:ea typeface="+mn-ea"/>
                <a:cs typeface="+mn-cs"/>
              </a:rPr>
              <a:t> the child the specific steps of the skill, then you </a:t>
            </a:r>
            <a:r>
              <a:rPr lang="en-US" sz="1200" b="1" i="0" kern="1200" dirty="0" smtClean="0">
                <a:solidFill>
                  <a:schemeClr val="tx1"/>
                </a:solidFill>
                <a:effectLst/>
                <a:latin typeface="+mn-lt"/>
                <a:ea typeface="+mn-ea"/>
                <a:cs typeface="+mn-cs"/>
              </a:rPr>
              <a:t>show</a:t>
            </a:r>
            <a:r>
              <a:rPr lang="en-US" sz="1200" i="0" kern="1200" dirty="0" smtClean="0">
                <a:solidFill>
                  <a:schemeClr val="tx1"/>
                </a:solidFill>
                <a:effectLst/>
                <a:latin typeface="+mn-lt"/>
                <a:ea typeface="+mn-ea"/>
                <a:cs typeface="+mn-cs"/>
              </a:rPr>
              <a:t> the child what it looks like to engage in the skill, then you have the child </a:t>
            </a:r>
            <a:r>
              <a:rPr lang="en-US" sz="1200" b="1" i="0" kern="1200" dirty="0" smtClean="0">
                <a:solidFill>
                  <a:schemeClr val="tx1"/>
                </a:solidFill>
                <a:effectLst/>
                <a:latin typeface="+mn-lt"/>
                <a:ea typeface="+mn-ea"/>
                <a:cs typeface="+mn-cs"/>
              </a:rPr>
              <a:t>do</a:t>
            </a:r>
            <a:r>
              <a:rPr lang="en-US" sz="1200" i="0" kern="1200" baseline="0" dirty="0" smtClean="0">
                <a:solidFill>
                  <a:schemeClr val="tx1"/>
                </a:solidFill>
                <a:effectLst/>
                <a:latin typeface="+mn-lt"/>
                <a:ea typeface="+mn-ea"/>
                <a:cs typeface="+mn-cs"/>
              </a:rPr>
              <a:t> it, </a:t>
            </a:r>
            <a:r>
              <a:rPr lang="en-US" sz="1200" i="0" kern="1200" dirty="0" smtClean="0">
                <a:solidFill>
                  <a:schemeClr val="tx1"/>
                </a:solidFill>
                <a:effectLst/>
                <a:latin typeface="+mn-lt"/>
                <a:ea typeface="+mn-ea"/>
                <a:cs typeface="+mn-cs"/>
              </a:rPr>
              <a:t>then you give the child the opportunities to apply the skill in real-world situations</a:t>
            </a:r>
          </a:p>
          <a:p>
            <a:pPr marL="171450" lvl="0" indent="-171450">
              <a:spcBef>
                <a:spcPts val="600"/>
              </a:spcBef>
              <a:spcAft>
                <a:spcPts val="600"/>
              </a:spcAft>
              <a:buFont typeface="Arial" panose="020B0604020202020204" pitchFamily="34" charset="0"/>
              <a:buChar char="•"/>
            </a:pPr>
            <a:r>
              <a:rPr lang="en-US" sz="1200" i="0" u="sng" kern="1200" dirty="0" smtClean="0">
                <a:solidFill>
                  <a:schemeClr val="tx1"/>
                </a:solidFill>
                <a:effectLst/>
                <a:latin typeface="+mn-lt"/>
                <a:ea typeface="+mn-ea"/>
                <a:cs typeface="+mn-cs"/>
              </a:rPr>
              <a:t>Role Plays</a:t>
            </a:r>
            <a:r>
              <a:rPr lang="en-US" sz="1200" i="0" kern="1200" dirty="0" smtClean="0">
                <a:solidFill>
                  <a:schemeClr val="tx1"/>
                </a:solidFill>
                <a:effectLst/>
                <a:latin typeface="+mn-lt"/>
                <a:ea typeface="+mn-ea"/>
                <a:cs typeface="+mn-cs"/>
              </a:rPr>
              <a:t>: Allowing a child to safely try a new skill while keeping the risks of failure low</a:t>
            </a:r>
          </a:p>
          <a:p>
            <a:pPr marL="171450" lvl="0" indent="-171450">
              <a:spcBef>
                <a:spcPts val="600"/>
              </a:spcBef>
              <a:spcAft>
                <a:spcPts val="600"/>
              </a:spcAft>
              <a:buFont typeface="Arial" panose="020B0604020202020204" pitchFamily="34" charset="0"/>
              <a:buChar char="•"/>
            </a:pPr>
            <a:r>
              <a:rPr lang="en-US" sz="1200" i="0" u="sng" kern="1200" dirty="0" smtClean="0">
                <a:solidFill>
                  <a:schemeClr val="tx1"/>
                </a:solidFill>
                <a:effectLst/>
                <a:latin typeface="+mn-lt"/>
                <a:ea typeface="+mn-ea"/>
                <a:cs typeface="+mn-cs"/>
              </a:rPr>
              <a:t>Social Stories</a:t>
            </a:r>
            <a:r>
              <a:rPr lang="en-US" sz="1200" i="0" kern="1200" dirty="0" smtClean="0">
                <a:solidFill>
                  <a:schemeClr val="tx1"/>
                </a:solidFill>
                <a:effectLst/>
                <a:latin typeface="+mn-lt"/>
                <a:ea typeface="+mn-ea"/>
                <a:cs typeface="+mn-cs"/>
              </a:rPr>
              <a:t>: A social learning tool tailored to the specific child, that accurately describes a context, skill, achievement, or concept according to 10 defining criteria.</a:t>
            </a:r>
            <a:r>
              <a:rPr lang="en-US" sz="1200" i="0" kern="1200" baseline="0" dirty="0" smtClean="0">
                <a:solidFill>
                  <a:schemeClr val="tx1"/>
                </a:solidFill>
                <a:effectLst/>
                <a:latin typeface="+mn-lt"/>
                <a:ea typeface="+mn-ea"/>
                <a:cs typeface="+mn-cs"/>
              </a:rPr>
              <a:t> While anyone can learn to write social stories meeting the 10 criteria, you should consult with the treatment team and/or </a:t>
            </a:r>
            <a:r>
              <a:rPr lang="en-US" sz="1200" i="0" kern="1200" dirty="0" smtClean="0">
                <a:solidFill>
                  <a:schemeClr val="tx1"/>
                </a:solidFill>
                <a:effectLst/>
                <a:latin typeface="+mn-lt"/>
                <a:ea typeface="+mn-ea"/>
                <a:cs typeface="+mn-cs"/>
              </a:rPr>
              <a:t>clinician, BCBA, or field supervisor before</a:t>
            </a:r>
            <a:r>
              <a:rPr lang="en-US" sz="1200" i="0" kern="1200" baseline="0" dirty="0" smtClean="0">
                <a:solidFill>
                  <a:schemeClr val="tx1"/>
                </a:solidFill>
                <a:effectLst/>
                <a:latin typeface="+mn-lt"/>
                <a:ea typeface="+mn-ea"/>
                <a:cs typeface="+mn-cs"/>
              </a:rPr>
              <a:t> implementing this strategy.</a:t>
            </a:r>
            <a:endParaRPr lang="en-US" sz="1200" i="0" kern="1200" dirty="0" smtClean="0">
              <a:solidFill>
                <a:schemeClr val="tx1"/>
              </a:solidFill>
              <a:effectLst/>
              <a:latin typeface="+mn-lt"/>
              <a:ea typeface="+mn-ea"/>
              <a:cs typeface="+mn-cs"/>
            </a:endParaRPr>
          </a:p>
          <a:p>
            <a:pPr marL="171450" lvl="0" indent="-171450">
              <a:spcBef>
                <a:spcPts val="600"/>
              </a:spcBef>
              <a:spcAft>
                <a:spcPts val="600"/>
              </a:spcAft>
              <a:buFont typeface="Arial" panose="020B0604020202020204" pitchFamily="34" charset="0"/>
              <a:buChar char="•"/>
            </a:pPr>
            <a:r>
              <a:rPr lang="en-US" sz="1200" i="0" u="sng" kern="1200" dirty="0" smtClean="0">
                <a:solidFill>
                  <a:schemeClr val="tx1"/>
                </a:solidFill>
                <a:effectLst/>
                <a:latin typeface="+mn-lt"/>
                <a:ea typeface="+mn-ea"/>
                <a:cs typeface="+mn-cs"/>
              </a:rPr>
              <a:t>Gradual Release of Responsibility Model</a:t>
            </a:r>
            <a:r>
              <a:rPr lang="en-US" sz="1200" i="0" kern="1200" dirty="0" smtClean="0">
                <a:solidFill>
                  <a:schemeClr val="tx1"/>
                </a:solidFill>
                <a:effectLst/>
                <a:latin typeface="+mn-lt"/>
                <a:ea typeface="+mn-ea"/>
                <a:cs typeface="+mn-cs"/>
              </a:rPr>
              <a:t>: A model which follows four stages of developing self-regulation (1.</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BHP does it, child watches; 2. BHP does it, child helps; 3. Do it together, BHP helps; 4. Child does it, BHP watches).</a:t>
            </a:r>
          </a:p>
          <a:p>
            <a:pPr marL="171450" lvl="0" indent="-171450">
              <a:spcBef>
                <a:spcPts val="600"/>
              </a:spcBef>
              <a:spcAft>
                <a:spcPts val="600"/>
              </a:spcAft>
              <a:buFont typeface="Arial" panose="020B0604020202020204" pitchFamily="34" charset="0"/>
              <a:buChar char="•"/>
            </a:pPr>
            <a:r>
              <a:rPr lang="en-US" sz="1200" i="0" u="sng" kern="1200" dirty="0" smtClean="0">
                <a:solidFill>
                  <a:schemeClr val="tx1"/>
                </a:solidFill>
                <a:effectLst/>
                <a:latin typeface="+mn-lt"/>
                <a:ea typeface="+mn-ea"/>
                <a:cs typeface="+mn-cs"/>
              </a:rPr>
              <a:t>Get Ready, Do, Done Model</a:t>
            </a:r>
            <a:r>
              <a:rPr lang="en-US" sz="1200" i="0" kern="1200" dirty="0" smtClean="0">
                <a:solidFill>
                  <a:schemeClr val="tx1"/>
                </a:solidFill>
                <a:effectLst/>
                <a:latin typeface="+mn-lt"/>
                <a:ea typeface="+mn-ea"/>
                <a:cs typeface="+mn-cs"/>
              </a:rPr>
              <a:t>: The chart helps guide the child in preparing to complete a task, beginning with the “Done” column (the desired outcome), and building onto the process. </a:t>
            </a:r>
          </a:p>
          <a:p>
            <a:pPr marL="171450" lvl="0" indent="-171450">
              <a:spcBef>
                <a:spcPts val="600"/>
              </a:spcBef>
              <a:spcAft>
                <a:spcPts val="600"/>
              </a:spcAft>
              <a:buFont typeface="Arial" panose="020B0604020202020204" pitchFamily="34" charset="0"/>
              <a:buChar char="•"/>
            </a:pPr>
            <a:r>
              <a:rPr lang="en-US" sz="1200" i="0" u="sng" kern="1200" dirty="0" smtClean="0">
                <a:solidFill>
                  <a:schemeClr val="tx1"/>
                </a:solidFill>
                <a:effectLst/>
                <a:latin typeface="+mn-lt"/>
                <a:ea typeface="+mn-ea"/>
                <a:cs typeface="+mn-cs"/>
              </a:rPr>
              <a:t>Teaching with Pictures</a:t>
            </a:r>
            <a:r>
              <a:rPr lang="en-US" sz="1200" i="0" kern="1200" dirty="0" smtClean="0">
                <a:solidFill>
                  <a:schemeClr val="tx1"/>
                </a:solidFill>
                <a:effectLst/>
                <a:latin typeface="+mn-lt"/>
                <a:ea typeface="+mn-ea"/>
                <a:cs typeface="+mn-cs"/>
              </a:rPr>
              <a:t>: Using pictures to prompt children to complete activities (Example: Showing a picture of a little girl all ready for school, and asking the child to match the picture.</a:t>
            </a:r>
            <a:r>
              <a:rPr lang="en-US" sz="1200" i="0" kern="1200" baseline="0" dirty="0" smtClean="0">
                <a:solidFill>
                  <a:schemeClr val="tx1"/>
                </a:solidFill>
                <a:effectLst/>
                <a:latin typeface="+mn-lt"/>
                <a:ea typeface="+mn-ea"/>
                <a:cs typeface="+mn-cs"/>
              </a:rPr>
              <a:t> If permitted, it may be beneficial to use a picture of the child you are working with.)</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102</a:t>
            </a:fld>
            <a:endParaRPr lang="en-US" dirty="0"/>
          </a:p>
        </p:txBody>
      </p:sp>
    </p:spTree>
    <p:extLst>
      <p:ext uri="{BB962C8B-B14F-4D97-AF65-F5344CB8AC3E}">
        <p14:creationId xmlns:p14="http://schemas.microsoft.com/office/powerpoint/2010/main" val="36513576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Review the task analysis</a:t>
            </a:r>
            <a:r>
              <a:rPr lang="en-US" sz="1200" b="0" kern="1200" baseline="0" dirty="0" smtClean="0">
                <a:solidFill>
                  <a:schemeClr val="tx1"/>
                </a:solidFill>
                <a:effectLst/>
                <a:latin typeface="+mn-lt"/>
                <a:ea typeface="+mn-ea"/>
                <a:cs typeface="+mn-cs"/>
              </a:rPr>
              <a:t> example on the slide, then move into the activity.</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103</a:t>
            </a:fld>
            <a:endParaRPr lang="en-US" dirty="0"/>
          </a:p>
        </p:txBody>
      </p:sp>
    </p:spTree>
    <p:extLst>
      <p:ext uri="{BB962C8B-B14F-4D97-AF65-F5344CB8AC3E}">
        <p14:creationId xmlns:p14="http://schemas.microsoft.com/office/powerpoint/2010/main" val="36110049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a:t>
            </a:r>
            <a:r>
              <a:rPr lang="en-US" sz="1200" b="1" u="sng" kern="1200" dirty="0" smtClean="0">
                <a:solidFill>
                  <a:schemeClr val="tx1"/>
                </a:solidFill>
                <a:effectLst/>
                <a:latin typeface="+mn-lt"/>
                <a:ea typeface="+mn-ea"/>
                <a:cs typeface="+mn-cs"/>
              </a:rPr>
              <a:t>Task Analysis</a:t>
            </a:r>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10 minutes</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r>
              <a:rPr lang="en-US" sz="1200" b="1"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To help participants understand the importance of testing a task analysis, and making sure everyone on the team teaches a certain skill the same way.</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Instructions: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Instruct participants to write a fairly simple task analysis teaching the instructor how to draw a picture of a house using whiteboard tools. Direct them to page 28 in the learning journal.</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Allow participants a few minutes, then ask for a volunteer (using hand raising tool).</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Call on volunteer, ask them to unmute themselves and slowly read their task analysis over audio while the instructor follows the directions exactly as written.</a:t>
            </a:r>
          </a:p>
          <a:p>
            <a:pPr marL="0" indent="0">
              <a:buFont typeface="Arial" panose="020B0604020202020204" pitchFamily="34" charset="0"/>
              <a:buNone/>
            </a:pPr>
            <a:r>
              <a:rPr lang="en-US" sz="1200" kern="1200" dirty="0" smtClean="0">
                <a:solidFill>
                  <a:schemeClr val="tx1"/>
                </a:solidFill>
                <a:effectLst/>
                <a:latin typeface="+mn-lt"/>
                <a:ea typeface="+mn-ea"/>
                <a:cs typeface="+mn-cs"/>
              </a:rPr>
              <a:t>Thank the volunteer, then go over talking points below:</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Post-Activity</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Discussion:</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 we teach skills, we have to take into account the learner, how they learn, how many steps they need, etc.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It’s also very important that</a:t>
            </a:r>
            <a:r>
              <a:rPr lang="en-US" sz="1200" kern="1200" baseline="0" dirty="0" smtClean="0">
                <a:solidFill>
                  <a:schemeClr val="tx1"/>
                </a:solidFill>
                <a:effectLst/>
                <a:latin typeface="+mn-lt"/>
                <a:ea typeface="+mn-ea"/>
                <a:cs typeface="+mn-cs"/>
              </a:rPr>
              <a:t> providers and caregivers </a:t>
            </a:r>
            <a:r>
              <a:rPr lang="en-US" sz="1200" kern="1200" dirty="0" smtClean="0">
                <a:solidFill>
                  <a:schemeClr val="tx1"/>
                </a:solidFill>
                <a:effectLst/>
                <a:latin typeface="+mn-lt"/>
                <a:ea typeface="+mn-ea"/>
                <a:cs typeface="+mn-cs"/>
              </a:rPr>
              <a:t>are on the same page when teaching the same person.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more than one person is working on a skill with a child, they all need to be consistent, and break it down the same way.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After writing a task analysis, the best thing to do is have someone else test it.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purpose of this activity is to illustrate the importance of testing a task analysis once it’s been written.  Does it make sense?  Does it work?  Is it broken down into enough steps?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 writing a task analysis, the number of steps to complete the task will be dependent on the learner. </a:t>
            </a:r>
          </a:p>
          <a:p>
            <a:pPr marL="171450" indent="-171450">
              <a:buFont typeface="Arial" panose="020B0604020202020204" pitchFamily="34" charset="0"/>
              <a:buChar char="•"/>
            </a:pPr>
            <a:r>
              <a:rPr lang="en-US" dirty="0" smtClean="0"/>
              <a:t>A task analysis can be taught in a couple ways.</a:t>
            </a:r>
            <a:r>
              <a:rPr lang="en-US" baseline="0" dirty="0" smtClean="0"/>
              <a:t>  </a:t>
            </a:r>
            <a:r>
              <a:rPr lang="en-US" dirty="0" smtClean="0"/>
              <a:t>The way the task will be taught will be outlined in the child’s plan and will depend on the learner and the task itself.</a:t>
            </a:r>
            <a:endParaRPr lang="en-US" baseline="0" dirty="0" smtClean="0"/>
          </a:p>
          <a:p>
            <a:pPr marL="628650" lvl="1" indent="-171450">
              <a:buFontTx/>
              <a:buChar char="-"/>
            </a:pPr>
            <a:r>
              <a:rPr lang="en-US" dirty="0" smtClean="0"/>
              <a:t>The forward chaining technique moves a child from the first part of the task to the end. In short, each step must be mastered before the next step in the skill series is added. </a:t>
            </a:r>
          </a:p>
          <a:p>
            <a:pPr marL="628650" lvl="1" indent="-171450">
              <a:buFontTx/>
              <a:buChar char="-"/>
            </a:pPr>
            <a:r>
              <a:rPr lang="en-US" dirty="0" smtClean="0"/>
              <a:t>The backward chaining technique involves the same process as forward chaining, except in reverse. That is, the teaching process moves from the last part of the task to the beginning. This technique is used when it is easier to teach a child a task from the last step than from the beginning.</a:t>
            </a:r>
            <a:endParaRPr lang="en-US" dirty="0"/>
          </a:p>
        </p:txBody>
      </p:sp>
      <p:sp>
        <p:nvSpPr>
          <p:cNvPr id="4" name="Slide Number Placeholder 3"/>
          <p:cNvSpPr>
            <a:spLocks noGrp="1"/>
          </p:cNvSpPr>
          <p:nvPr>
            <p:ph type="sldNum" sz="quarter" idx="10"/>
          </p:nvPr>
        </p:nvSpPr>
        <p:spPr/>
        <p:txBody>
          <a:bodyPr/>
          <a:lstStyle/>
          <a:p>
            <a:fld id="{633CCE97-049A-416D-8265-CD6AA0856F3A}" type="slidenum">
              <a:rPr lang="en-US" smtClean="0"/>
              <a:t>104</a:t>
            </a:fld>
            <a:endParaRPr lang="en-US" dirty="0"/>
          </a:p>
        </p:txBody>
      </p:sp>
    </p:spTree>
    <p:extLst>
      <p:ext uri="{BB962C8B-B14F-4D97-AF65-F5344CB8AC3E}">
        <p14:creationId xmlns:p14="http://schemas.microsoft.com/office/powerpoint/2010/main" val="11438687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a:t>
            </a:r>
            <a:r>
              <a:rPr lang="en-US" sz="1200" b="1" u="none"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Get Ready, Do, Done</a:t>
            </a:r>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10 minutes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r>
              <a:rPr lang="en-US" sz="1200" b="1"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To give participants an opportunity to practice using the Get Ready, Do, Done teaching method.</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Pre-Activity Discussion: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Get Ready, Do, Done Model can assist children who have difficulty completing all stages of a task. The task map, or chart, helps guide the child in preparing to complete a task.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Planning will begin with the “Done” column, because, in order to properly plan, the child needs to identify the desired outcome first. Once that has been established, the child will be able to build onto the process.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After a task is complete, it’s important to help the child learn how to “Get Done.” That means closing out the tasks;</a:t>
            </a:r>
            <a:r>
              <a:rPr lang="en-US" sz="1200" kern="1200" baseline="0" dirty="0" smtClean="0">
                <a:solidFill>
                  <a:schemeClr val="tx1"/>
                </a:solidFill>
                <a:effectLst/>
                <a:latin typeface="+mn-lt"/>
                <a:ea typeface="+mn-ea"/>
                <a:cs typeface="+mn-cs"/>
              </a:rPr>
              <a:t> putting away m</a:t>
            </a:r>
            <a:r>
              <a:rPr lang="en-US" sz="1200" kern="1200" dirty="0" smtClean="0">
                <a:solidFill>
                  <a:schemeClr val="tx1"/>
                </a:solidFill>
                <a:effectLst/>
                <a:latin typeface="+mn-lt"/>
                <a:ea typeface="+mn-ea"/>
                <a:cs typeface="+mn-cs"/>
              </a:rPr>
              <a:t>aterials, cleaning up, etc. </a:t>
            </a:r>
          </a:p>
        </p:txBody>
      </p:sp>
      <p:sp>
        <p:nvSpPr>
          <p:cNvPr id="4" name="Slide Number Placeholder 3"/>
          <p:cNvSpPr>
            <a:spLocks noGrp="1"/>
          </p:cNvSpPr>
          <p:nvPr>
            <p:ph type="sldNum" sz="quarter" idx="10"/>
          </p:nvPr>
        </p:nvSpPr>
        <p:spPr/>
        <p:txBody>
          <a:bodyPr/>
          <a:lstStyle/>
          <a:p>
            <a:fld id="{633CCE97-049A-416D-8265-CD6AA0856F3A}" type="slidenum">
              <a:rPr lang="en-US" smtClean="0"/>
              <a:t>105</a:t>
            </a:fld>
            <a:endParaRPr lang="en-US" dirty="0"/>
          </a:p>
        </p:txBody>
      </p:sp>
    </p:spTree>
    <p:extLst>
      <p:ext uri="{BB962C8B-B14F-4D97-AF65-F5344CB8AC3E}">
        <p14:creationId xmlns:p14="http://schemas.microsoft.com/office/powerpoint/2010/main" val="14921385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Instructions: </a:t>
            </a:r>
          </a:p>
          <a:p>
            <a:r>
              <a:rPr lang="en-US" sz="1200" b="0" i="1" kern="1200" dirty="0" smtClean="0">
                <a:solidFill>
                  <a:schemeClr val="tx1"/>
                </a:solidFill>
                <a:effectLst/>
                <a:latin typeface="+mn-lt"/>
                <a:ea typeface="+mn-ea"/>
                <a:cs typeface="+mn-cs"/>
              </a:rPr>
              <a:t>Producer’s Note: Enable whiteboard tools.</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i="0" dirty="0" smtClean="0">
                <a:latin typeface="+mn-lt"/>
              </a:rPr>
              <a:t>Using the </a:t>
            </a:r>
            <a:r>
              <a:rPr lang="en-US" sz="1200" kern="1200" dirty="0" smtClean="0">
                <a:solidFill>
                  <a:schemeClr val="tx1"/>
                </a:solidFill>
                <a:effectLst/>
                <a:latin typeface="+mn-lt"/>
                <a:ea typeface="+mn-ea"/>
                <a:cs typeface="+mn-cs"/>
              </a:rPr>
              <a:t>Get Ready, Do, Done task map </a:t>
            </a:r>
            <a:r>
              <a:rPr lang="en-US" sz="1200" i="0" dirty="0" smtClean="0">
                <a:latin typeface="+mn-lt"/>
              </a:rPr>
              <a:t>on page 333 </a:t>
            </a:r>
            <a:r>
              <a:rPr lang="en-US" sz="1200" i="0" baseline="0" dirty="0" smtClean="0">
                <a:latin typeface="+mn-lt"/>
              </a:rPr>
              <a:t>in the Appendix of their BHP Student Manual, instruct</a:t>
            </a:r>
            <a:r>
              <a:rPr lang="en-US" sz="1200" kern="1200" dirty="0" smtClean="0">
                <a:solidFill>
                  <a:schemeClr val="tx1"/>
                </a:solidFill>
                <a:effectLst/>
                <a:latin typeface="+mn-lt"/>
                <a:ea typeface="+mn-ea"/>
                <a:cs typeface="+mn-cs"/>
              </a:rPr>
              <a:t> participants to create their own Get Ready, Do, DONE task map</a:t>
            </a:r>
            <a:r>
              <a:rPr lang="en-US" sz="1200" kern="1200" baseline="0" dirty="0" smtClean="0">
                <a:solidFill>
                  <a:schemeClr val="tx1"/>
                </a:solidFill>
                <a:effectLst/>
                <a:latin typeface="+mn-lt"/>
                <a:ea typeface="+mn-ea"/>
                <a:cs typeface="+mn-cs"/>
              </a:rPr>
              <a:t> for: </a:t>
            </a:r>
            <a:r>
              <a:rPr lang="en-US" sz="1200" b="1" kern="1200" baseline="0" dirty="0" smtClean="0">
                <a:solidFill>
                  <a:schemeClr val="tx1"/>
                </a:solidFill>
                <a:effectLst/>
                <a:latin typeface="+mn-lt"/>
                <a:ea typeface="+mn-ea"/>
                <a:cs typeface="+mn-cs"/>
              </a:rPr>
              <a:t>Getting dressed</a:t>
            </a:r>
            <a:r>
              <a:rPr lang="en-US" sz="1200" kern="1200" baseline="0" dirty="0" smtClean="0">
                <a:solidFill>
                  <a:schemeClr val="tx1"/>
                </a:solidFill>
                <a:effectLst/>
                <a:latin typeface="+mn-lt"/>
                <a:ea typeface="+mn-ea"/>
                <a:cs typeface="+mn-cs"/>
              </a:rPr>
              <a:t>.</a:t>
            </a:r>
          </a:p>
          <a:p>
            <a:pPr marL="628650" lvl="1" indent="-171450">
              <a:buFont typeface="Courier New" panose="02070309020205020404" pitchFamily="49" charset="0"/>
              <a:buChar char="o"/>
            </a:pPr>
            <a:r>
              <a:rPr lang="en-US" sz="1200" kern="1200" baseline="0" dirty="0" smtClean="0">
                <a:solidFill>
                  <a:schemeClr val="tx1"/>
                </a:solidFill>
                <a:effectLst/>
                <a:latin typeface="+mn-lt"/>
                <a:ea typeface="+mn-ea"/>
                <a:cs typeface="+mn-cs"/>
              </a:rPr>
              <a:t>For staff working in the home setting this could be getting dressed for school.</a:t>
            </a:r>
          </a:p>
          <a:p>
            <a:pPr marL="628650" lvl="1" indent="-171450">
              <a:buFont typeface="Courier New" panose="02070309020205020404" pitchFamily="49" charset="0"/>
              <a:buChar char="o"/>
            </a:pPr>
            <a:r>
              <a:rPr lang="en-US" sz="1200" kern="1200" baseline="0" dirty="0" smtClean="0">
                <a:solidFill>
                  <a:schemeClr val="tx1"/>
                </a:solidFill>
                <a:effectLst/>
                <a:latin typeface="+mn-lt"/>
                <a:ea typeface="+mn-ea"/>
                <a:cs typeface="+mn-cs"/>
              </a:rPr>
              <a:t>For staff working in the school setting this could be getting dressed to go outside on a cold, winter day.</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Remind the participants to start in the “Done” section and then go back to “Get Ready.”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Complete chart</a:t>
            </a:r>
            <a:r>
              <a:rPr lang="en-US" sz="1200" kern="1200" baseline="0" dirty="0" smtClean="0">
                <a:solidFill>
                  <a:schemeClr val="tx1"/>
                </a:solidFill>
                <a:effectLst/>
                <a:latin typeface="+mn-lt"/>
                <a:ea typeface="+mn-ea"/>
                <a:cs typeface="+mn-cs"/>
              </a:rPr>
              <a:t> as a group using whiteboard tools. Call on volunteers or assign people to work on each section.</a:t>
            </a:r>
            <a:endParaRPr lang="en-US" sz="1200" kern="1200" dirty="0" smtClean="0">
              <a:solidFill>
                <a:schemeClr val="tx1"/>
              </a:solidFill>
              <a:effectLst/>
              <a:latin typeface="+mn-lt"/>
              <a:ea typeface="+mn-ea"/>
              <a:cs typeface="+mn-cs"/>
            </a:endParaRPr>
          </a:p>
          <a:p>
            <a:pPr rtl="0" eaLnBrk="1" fontAlgn="t" latinLnBrk="0" hangingPunct="1"/>
            <a:endParaRPr lang="en-US" sz="1200" b="1"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Get Ready</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sng" strike="noStrike" kern="1200" dirty="0" smtClean="0">
                <a:solidFill>
                  <a:schemeClr val="tx1"/>
                </a:solidFill>
                <a:effectLst/>
                <a:latin typeface="+mn-lt"/>
                <a:ea typeface="+mn-ea"/>
                <a:cs typeface="+mn-cs"/>
              </a:rPr>
              <a:t>Gather my materials, prepare my space. </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Gather underwear, pants, shirt,</a:t>
            </a:r>
            <a:r>
              <a:rPr lang="en-US" sz="1200" b="0" i="0" u="none" strike="noStrike" kern="1200" baseline="0" dirty="0" smtClean="0">
                <a:solidFill>
                  <a:schemeClr val="tx1"/>
                </a:solidFill>
                <a:effectLst/>
                <a:latin typeface="+mn-lt"/>
                <a:ea typeface="+mn-ea"/>
                <a:cs typeface="+mn-cs"/>
              </a:rPr>
              <a:t> socks, and shoes</a:t>
            </a:r>
          </a:p>
          <a:p>
            <a:pPr rtl="0" eaLnBrk="1" fontAlgn="t" latinLnBrk="0" hangingPunct="1"/>
            <a:r>
              <a:rPr lang="en-US" sz="1200" b="0" i="0" u="none" strike="noStrike" kern="1200" baseline="0" dirty="0" smtClean="0">
                <a:solidFill>
                  <a:schemeClr val="tx1"/>
                </a:solidFill>
                <a:effectLst/>
                <a:latin typeface="+mn-lt"/>
                <a:ea typeface="+mn-ea"/>
                <a:cs typeface="+mn-cs"/>
              </a:rPr>
              <a:t>Or</a:t>
            </a:r>
          </a:p>
          <a:p>
            <a:pPr rtl="0" eaLnBrk="1" fontAlgn="t" latinLnBrk="0" hangingPunct="1"/>
            <a:r>
              <a:rPr lang="en-US" sz="1200" b="0" i="0" u="none" strike="noStrike" kern="1200" baseline="0" dirty="0" smtClean="0">
                <a:solidFill>
                  <a:schemeClr val="tx1"/>
                </a:solidFill>
                <a:effectLst/>
                <a:latin typeface="+mn-lt"/>
                <a:ea typeface="+mn-ea"/>
                <a:cs typeface="+mn-cs"/>
              </a:rPr>
              <a:t>Gather winter coat, hat, mittens, and boots</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Do</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sng" strike="noStrike" kern="1200" dirty="0" smtClean="0">
                <a:solidFill>
                  <a:schemeClr val="tx1"/>
                </a:solidFill>
                <a:effectLst/>
                <a:latin typeface="+mn-lt"/>
                <a:ea typeface="+mn-ea"/>
                <a:cs typeface="+mn-cs"/>
              </a:rPr>
              <a:t>Do my work.</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Put</a:t>
            </a:r>
            <a:r>
              <a:rPr lang="en-US" sz="1200" b="0" i="0" u="none" strike="noStrike" kern="1200" baseline="0" dirty="0" smtClean="0">
                <a:solidFill>
                  <a:schemeClr val="tx1"/>
                </a:solidFill>
                <a:effectLst/>
                <a:latin typeface="+mn-lt"/>
                <a:ea typeface="+mn-ea"/>
                <a:cs typeface="+mn-cs"/>
              </a:rPr>
              <a:t> all articles of clothing</a:t>
            </a:r>
          </a:p>
          <a:p>
            <a:pPr rtl="0" eaLnBrk="1" fontAlgn="t" latinLnBrk="0" hangingPunct="1"/>
            <a:r>
              <a:rPr lang="en-US" sz="1200" b="0" i="0" u="none" strike="noStrike" kern="1200" dirty="0" smtClean="0">
                <a:solidFill>
                  <a:schemeClr val="tx1"/>
                </a:solidFill>
                <a:effectLst/>
                <a:latin typeface="+mn-lt"/>
                <a:ea typeface="+mn-ea"/>
                <a:cs typeface="+mn-cs"/>
              </a:rPr>
              <a:t>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Done</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sng" strike="noStrike" kern="1200" dirty="0" smtClean="0">
                <a:solidFill>
                  <a:schemeClr val="tx1"/>
                </a:solidFill>
                <a:effectLst/>
                <a:latin typeface="+mn-lt"/>
                <a:ea typeface="+mn-ea"/>
                <a:cs typeface="+mn-cs"/>
              </a:rPr>
              <a:t>Know when to stop.</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I am completely dressed</a:t>
            </a:r>
          </a:p>
          <a:p>
            <a:pPr rtl="0" eaLnBrk="1" fontAlgn="t" latinLnBrk="0" hangingPunct="1"/>
            <a:r>
              <a:rPr lang="en-US" sz="1200" b="0" i="0" u="none" strike="noStrike" kern="1200" dirty="0" smtClean="0">
                <a:solidFill>
                  <a:schemeClr val="tx1"/>
                </a:solidFill>
                <a:effectLst/>
                <a:latin typeface="+mn-lt"/>
                <a:ea typeface="+mn-ea"/>
                <a:cs typeface="+mn-cs"/>
              </a:rPr>
              <a:t>  </a:t>
            </a:r>
          </a:p>
          <a:p>
            <a:pPr rtl="0" eaLnBrk="1" fontAlgn="t" latinLnBrk="0" hangingPunct="1"/>
            <a:r>
              <a:rPr lang="en-US" sz="1200" b="1" i="0" u="none" strike="noStrike" kern="1200" dirty="0" smtClean="0">
                <a:solidFill>
                  <a:schemeClr val="tx1"/>
                </a:solidFill>
                <a:effectLst/>
                <a:latin typeface="+mn-lt"/>
                <a:ea typeface="+mn-ea"/>
                <a:cs typeface="+mn-cs"/>
              </a:rPr>
              <a:t>Get Done</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sng" strike="noStrike" kern="1200" dirty="0" smtClean="0">
                <a:solidFill>
                  <a:schemeClr val="tx1"/>
                </a:solidFill>
                <a:effectLst/>
                <a:latin typeface="+mn-lt"/>
                <a:ea typeface="+mn-ea"/>
                <a:cs typeface="+mn-cs"/>
              </a:rPr>
              <a:t>Close out the task.</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Put away pajamas and slippers or</a:t>
            </a:r>
            <a:r>
              <a:rPr lang="en-US" sz="1200" b="0" i="0" u="none" strike="noStrike" kern="1200" baseline="0" dirty="0" smtClean="0">
                <a:solidFill>
                  <a:schemeClr val="tx1"/>
                </a:solidFill>
                <a:effectLst/>
                <a:latin typeface="+mn-lt"/>
                <a:ea typeface="+mn-ea"/>
                <a:cs typeface="+mn-cs"/>
              </a:rPr>
              <a:t> other shoes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106</a:t>
            </a:fld>
            <a:endParaRPr lang="en-US" dirty="0"/>
          </a:p>
        </p:txBody>
      </p:sp>
    </p:spTree>
    <p:extLst>
      <p:ext uri="{BB962C8B-B14F-4D97-AF65-F5344CB8AC3E}">
        <p14:creationId xmlns:p14="http://schemas.microsoft.com/office/powerpoint/2010/main" val="11394189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sz="1200" b="1" i="0" kern="1200" dirty="0" smtClean="0">
                <a:solidFill>
                  <a:schemeClr val="tx1"/>
                </a:solidFill>
                <a:effectLst/>
                <a:latin typeface="+mn-lt"/>
                <a:ea typeface="+mn-ea"/>
                <a:cs typeface="+mn-cs"/>
              </a:rPr>
              <a:t>Take-</a:t>
            </a:r>
            <a:r>
              <a:rPr lang="en-US" sz="1200" b="1" i="0" kern="1200" dirty="0" err="1" smtClean="0">
                <a:solidFill>
                  <a:schemeClr val="tx1"/>
                </a:solidFill>
                <a:effectLst/>
                <a:latin typeface="+mn-lt"/>
                <a:ea typeface="+mn-ea"/>
                <a:cs typeface="+mn-cs"/>
              </a:rPr>
              <a:t>Aways</a:t>
            </a:r>
            <a:endParaRPr lang="en-US" sz="1200" b="1" i="0" kern="1200" dirty="0" smtClean="0">
              <a:solidFill>
                <a:schemeClr val="tx1"/>
              </a:solidFill>
              <a:effectLst/>
              <a:latin typeface="+mn-lt"/>
              <a:ea typeface="+mn-ea"/>
              <a:cs typeface="+mn-cs"/>
            </a:endParaRP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5 minutes</a:t>
            </a:r>
            <a:r>
              <a:rPr lang="en-US" sz="1200" b="0" i="0" u="none" kern="1200" dirty="0" smtClean="0">
                <a:solidFill>
                  <a:schemeClr val="tx1"/>
                </a:solidFill>
                <a:effectLst/>
                <a:latin typeface="+mn-lt"/>
                <a:ea typeface="+mn-ea"/>
                <a:cs typeface="+mn-cs"/>
              </a:rPr>
              <a:t> (depending</a:t>
            </a:r>
            <a:r>
              <a:rPr lang="en-US" sz="1200" b="0" i="0" u="none" kern="1200" baseline="0" dirty="0" smtClean="0">
                <a:solidFill>
                  <a:schemeClr val="tx1"/>
                </a:solidFill>
                <a:effectLst/>
                <a:latin typeface="+mn-lt"/>
                <a:ea typeface="+mn-ea"/>
                <a:cs typeface="+mn-cs"/>
              </a:rPr>
              <a:t> on class size)</a:t>
            </a:r>
            <a:endParaRPr lang="en-US" sz="1200" b="1" i="0" u="none" kern="1200" dirty="0" smtClean="0">
              <a:solidFill>
                <a:schemeClr val="tx1"/>
              </a:solidFill>
              <a:effectLst/>
              <a:latin typeface="+mn-lt"/>
              <a:ea typeface="+mn-ea"/>
              <a:cs typeface="+mn-cs"/>
            </a:endParaRPr>
          </a:p>
          <a:p>
            <a:pPr marL="0" lvl="0" indent="0">
              <a:lnSpc>
                <a:spcPct val="100000"/>
              </a:lnSpc>
              <a:spcBef>
                <a:spcPts val="0"/>
              </a:spcBef>
              <a:spcAft>
                <a:spcPts val="0"/>
              </a:spcAft>
              <a:buFont typeface="Arial" panose="020B0604020202020204" pitchFamily="34" charset="0"/>
              <a:buNone/>
            </a:pPr>
            <a:endParaRPr lang="en-US"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smtClean="0">
                <a:solidFill>
                  <a:schemeClr val="tx1"/>
                </a:solidFill>
                <a:effectLst/>
                <a:latin typeface="+mn-lt"/>
                <a:ea typeface="+mn-ea"/>
                <a:cs typeface="+mn-cs"/>
              </a:rPr>
              <a:t>Producer’s Note:</a:t>
            </a:r>
            <a:r>
              <a:rPr lang="en-US" sz="1200" i="1" kern="1200" baseline="0" dirty="0" smtClean="0">
                <a:solidFill>
                  <a:schemeClr val="tx1"/>
                </a:solidFill>
                <a:effectLst/>
                <a:latin typeface="+mn-lt"/>
                <a:ea typeface="+mn-ea"/>
                <a:cs typeface="+mn-cs"/>
              </a:rPr>
              <a:t> Keep whiteboard tools enabled.</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participants review their take-</a:t>
            </a:r>
            <a:r>
              <a:rPr lang="en-US" sz="1200" kern="1200" dirty="0" err="1" smtClean="0">
                <a:solidFill>
                  <a:schemeClr val="tx1"/>
                </a:solidFill>
                <a:effectLst/>
                <a:latin typeface="+mn-lt"/>
                <a:ea typeface="+mn-ea"/>
                <a:cs typeface="+mn-cs"/>
              </a:rPr>
              <a:t>aways</a:t>
            </a:r>
            <a:r>
              <a:rPr lang="en-US" sz="1200" kern="1200" dirty="0" smtClean="0">
                <a:solidFill>
                  <a:schemeClr val="tx1"/>
                </a:solidFill>
                <a:effectLst/>
                <a:latin typeface="+mn-lt"/>
                <a:ea typeface="+mn-ea"/>
                <a:cs typeface="+mn-cs"/>
              </a:rPr>
              <a:t> from the beginning of class, and direct them to put a green check mark next to their take away if they feel it was met.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 participants know that if they have additional questions, they can raise their hand, or type them into the public or private chat.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participants to give a green check when they are done reviewing their take-</a:t>
            </a:r>
            <a:r>
              <a:rPr lang="en-US" sz="1200" kern="1200" dirty="0" err="1" smtClean="0">
                <a:solidFill>
                  <a:schemeClr val="tx1"/>
                </a:solidFill>
                <a:effectLst/>
                <a:latin typeface="+mn-lt"/>
                <a:ea typeface="+mn-ea"/>
                <a:cs typeface="+mn-cs"/>
              </a:rPr>
              <a:t>aways</a:t>
            </a:r>
            <a:r>
              <a:rPr lang="en-US" sz="1200" kern="1200" dirty="0" smtClean="0">
                <a:solidFill>
                  <a:schemeClr val="tx1"/>
                </a:solidFill>
                <a:effectLst/>
                <a:latin typeface="+mn-lt"/>
                <a:ea typeface="+mn-ea"/>
                <a:cs typeface="+mn-cs"/>
              </a:rPr>
              <a:t> and are ready to move on to the closing activity.</a:t>
            </a:r>
            <a:r>
              <a:rPr lang="en-US" sz="1200" i="1" dirty="0" smtClean="0"/>
              <a:t> </a:t>
            </a:r>
          </a:p>
        </p:txBody>
      </p:sp>
      <p:sp>
        <p:nvSpPr>
          <p:cNvPr id="4" name="Slide Number Placeholder 3"/>
          <p:cNvSpPr>
            <a:spLocks noGrp="1"/>
          </p:cNvSpPr>
          <p:nvPr>
            <p:ph type="sldNum" sz="quarter" idx="10"/>
          </p:nvPr>
        </p:nvSpPr>
        <p:spPr/>
        <p:txBody>
          <a:bodyPr/>
          <a:lstStyle/>
          <a:p>
            <a:fld id="{633CCE97-049A-416D-8265-CD6AA0856F3A}" type="slidenum">
              <a:rPr lang="en-US" smtClean="0"/>
              <a:t>107</a:t>
            </a:fld>
            <a:endParaRPr lang="en-US" dirty="0"/>
          </a:p>
        </p:txBody>
      </p:sp>
    </p:spTree>
    <p:extLst>
      <p:ext uri="{BB962C8B-B14F-4D97-AF65-F5344CB8AC3E}">
        <p14:creationId xmlns:p14="http://schemas.microsoft.com/office/powerpoint/2010/main" val="23160174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Closing</a:t>
            </a:r>
            <a:r>
              <a:rPr lang="en-US" sz="1200" b="1" kern="1200" baseline="0" dirty="0" smtClean="0">
                <a:solidFill>
                  <a:schemeClr val="tx1"/>
                </a:solidFill>
                <a:effectLst/>
                <a:latin typeface="+mn-lt"/>
                <a:ea typeface="+mn-ea"/>
                <a:cs typeface="+mn-cs"/>
              </a:rPr>
              <a:t> Activity</a:t>
            </a: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5 minutes </a:t>
            </a:r>
          </a:p>
          <a:p>
            <a:pPr marL="0" indent="0">
              <a:lnSpc>
                <a:spcPct val="100000"/>
              </a:lnSpc>
              <a:spcBef>
                <a:spcPts val="0"/>
              </a:spcBef>
              <a:spcAft>
                <a:spcPts val="0"/>
              </a:spcAft>
              <a:buFont typeface="Arial" panose="020B0604020202020204" pitchFamily="34" charset="0"/>
              <a:buNone/>
            </a:pPr>
            <a:r>
              <a:rPr lang="en-US" sz="1200" b="1" kern="1200" dirty="0" smtClean="0">
                <a:solidFill>
                  <a:schemeClr val="tx1"/>
                </a:solidFill>
                <a:effectLst/>
                <a:latin typeface="+mn-lt"/>
                <a:ea typeface="+mn-ea"/>
                <a:cs typeface="+mn-cs"/>
              </a:rPr>
              <a:t>Purpose</a:t>
            </a:r>
            <a:r>
              <a:rPr lang="en-US" sz="1200" b="0" kern="1200" dirty="0" smtClean="0">
                <a:solidFill>
                  <a:schemeClr val="tx1"/>
                </a:solidFill>
                <a:effectLst/>
                <a:latin typeface="+mn-lt"/>
                <a:ea typeface="+mn-ea"/>
                <a:cs typeface="+mn-cs"/>
              </a:rPr>
              <a:t>:</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a:t>
            </a:r>
            <a:r>
              <a:rPr lang="en-US" sz="1200" b="0" kern="1200" dirty="0" smtClean="0">
                <a:solidFill>
                  <a:schemeClr val="tx1"/>
                </a:solidFill>
                <a:effectLst/>
                <a:latin typeface="+mn-lt"/>
                <a:ea typeface="+mn-ea"/>
                <a:cs typeface="+mn-cs"/>
              </a:rPr>
              <a:t>thank</a:t>
            </a:r>
            <a:r>
              <a:rPr lang="en-US" sz="1200" b="0" kern="1200" baseline="0" dirty="0" smtClean="0">
                <a:solidFill>
                  <a:schemeClr val="tx1"/>
                </a:solidFill>
                <a:effectLst/>
                <a:latin typeface="+mn-lt"/>
                <a:ea typeface="+mn-ea"/>
                <a:cs typeface="+mn-cs"/>
              </a:rPr>
              <a:t> students for their attention and participation, and to encourage them to apply what they have learned. </a:t>
            </a:r>
          </a:p>
          <a:p>
            <a:pPr marL="0" indent="0">
              <a:lnSpc>
                <a:spcPct val="100000"/>
              </a:lnSpc>
              <a:spcBef>
                <a:spcPts val="0"/>
              </a:spcBef>
              <a:spcAft>
                <a:spcPts val="0"/>
              </a:spcAft>
              <a:buFont typeface="Arial" panose="020B0604020202020204" pitchFamily="34" charset="0"/>
              <a:buNone/>
            </a:pPr>
            <a:endParaRPr lang="en-US" sz="1200" b="0" kern="1200" baseline="0" dirty="0" smtClean="0">
              <a:solidFill>
                <a:schemeClr val="tx1"/>
              </a:solidFill>
              <a:effectLst/>
              <a:latin typeface="+mn-lt"/>
              <a:ea typeface="+mn-ea"/>
              <a:cs typeface="+mn-cs"/>
            </a:endParaRPr>
          </a:p>
          <a:p>
            <a:pPr marL="0" indent="0">
              <a:lnSpc>
                <a:spcPct val="100000"/>
              </a:lnSpc>
              <a:spcBef>
                <a:spcPts val="0"/>
              </a:spcBef>
              <a:spcAft>
                <a:spcPts val="0"/>
              </a:spcAft>
              <a:buFont typeface="Arial" panose="020B0604020202020204" pitchFamily="34" charset="0"/>
              <a:buNone/>
            </a:pPr>
            <a:r>
              <a:rPr lang="en-US" sz="1200" b="0" i="1" kern="1200" baseline="0" dirty="0" smtClean="0">
                <a:solidFill>
                  <a:schemeClr val="tx1"/>
                </a:solidFill>
                <a:effectLst/>
                <a:latin typeface="+mn-lt"/>
                <a:ea typeface="+mn-ea"/>
                <a:cs typeface="+mn-cs"/>
              </a:rPr>
              <a:t>Producer’s Note: Enable whiteboard tools.</a:t>
            </a:r>
          </a:p>
          <a:p>
            <a:pPr marL="0" indent="0">
              <a:lnSpc>
                <a:spcPct val="100000"/>
              </a:lnSpc>
              <a:spcBef>
                <a:spcPts val="0"/>
              </a:spcBef>
              <a:spcAft>
                <a:spcPts val="0"/>
              </a:spcAft>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lnSpc>
                <a:spcPct val="100000"/>
              </a:lnSpc>
              <a:spcBef>
                <a:spcPts val="0"/>
              </a:spcBef>
              <a:spcAft>
                <a:spcPts val="400"/>
              </a:spcAft>
              <a:buFont typeface="Arial" panose="020B0604020202020204" pitchFamily="34" charset="0"/>
              <a:buNone/>
            </a:pPr>
            <a:r>
              <a:rPr lang="en-US" sz="1200" kern="1200" dirty="0" smtClean="0">
                <a:solidFill>
                  <a:schemeClr val="tx1"/>
                </a:solidFill>
                <a:effectLst/>
                <a:latin typeface="+mn-lt"/>
                <a:ea typeface="+mn-ea"/>
                <a:cs typeface="+mn-cs"/>
              </a:rPr>
              <a:t>After revisiting take-</a:t>
            </a:r>
            <a:r>
              <a:rPr lang="en-US" sz="1200" kern="1200" dirty="0" err="1" smtClean="0">
                <a:solidFill>
                  <a:schemeClr val="tx1"/>
                </a:solidFill>
                <a:effectLst/>
                <a:latin typeface="+mn-lt"/>
                <a:ea typeface="+mn-ea"/>
                <a:cs typeface="+mn-cs"/>
              </a:rPr>
              <a:t>aways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tell participants if they have additional questions, they can write them in chat (public or private).</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Ask participants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use whiteboard tools to write one thing that they are committing to incorporating into their work and any questions they have.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Spend a few minutes answering questions.  If time does not permit or questions go beyond the scope of the BHP training, let participants know that you will be following-up via email.</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spcBef>
                <a:spcPts val="0"/>
              </a:spcBef>
              <a:spcAft>
                <a:spcPts val="0"/>
              </a:spcAft>
              <a:buFont typeface="Arial" panose="020B0604020202020204" pitchFamily="34" charset="0"/>
              <a:buNone/>
            </a:pPr>
            <a:r>
              <a:rPr lang="en-US" sz="1200" b="1" dirty="0" smtClean="0">
                <a:latin typeface="+mn-lt"/>
              </a:rPr>
              <a:t>Instructor’s</a:t>
            </a:r>
            <a:r>
              <a:rPr lang="en-US" sz="1200" b="1" baseline="0" dirty="0" smtClean="0">
                <a:latin typeface="+mn-lt"/>
              </a:rPr>
              <a:t> Note: </a:t>
            </a:r>
          </a:p>
          <a:p>
            <a:pPr marL="0" indent="0">
              <a:spcBef>
                <a:spcPts val="0"/>
              </a:spcBef>
              <a:spcAft>
                <a:spcPts val="0"/>
              </a:spcAft>
              <a:buFont typeface="Arial" panose="020B0604020202020204" pitchFamily="34" charset="0"/>
              <a:buNone/>
            </a:pPr>
            <a:r>
              <a:rPr lang="en-US" sz="1200" i="1" kern="1200" dirty="0" smtClean="0">
                <a:solidFill>
                  <a:schemeClr val="tx1"/>
                </a:solidFill>
                <a:effectLst/>
                <a:latin typeface="+mn-lt"/>
                <a:ea typeface="+mn-ea"/>
                <a:cs typeface="+mn-cs"/>
              </a:rPr>
              <a:t>Please</a:t>
            </a:r>
            <a:r>
              <a:rPr lang="en-US" sz="1200" i="1" kern="1200" baseline="0" dirty="0" smtClean="0">
                <a:solidFill>
                  <a:schemeClr val="tx1"/>
                </a:solidFill>
                <a:effectLst/>
                <a:latin typeface="+mn-lt"/>
                <a:ea typeface="+mn-ea"/>
                <a:cs typeface="+mn-cs"/>
              </a:rPr>
              <a:t> be sure to end class at the scheduled time. </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108</a:t>
            </a:fld>
            <a:endParaRPr lang="en-US" dirty="0"/>
          </a:p>
        </p:txBody>
      </p:sp>
    </p:spTree>
    <p:extLst>
      <p:ext uri="{BB962C8B-B14F-4D97-AF65-F5344CB8AC3E}">
        <p14:creationId xmlns:p14="http://schemas.microsoft.com/office/powerpoint/2010/main" val="32684829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400"/>
              </a:spcAft>
              <a:buFont typeface="Arial" panose="020B0604020202020204" pitchFamily="34" charset="0"/>
              <a:buNone/>
            </a:pPr>
            <a:r>
              <a:rPr lang="en-US" sz="1200" dirty="0" smtClean="0"/>
              <a:t>Finally,</a:t>
            </a:r>
            <a:r>
              <a:rPr lang="en-US" sz="1200" baseline="0" dirty="0" smtClean="0"/>
              <a:t> on page 30 of today’s Learning Journal (334 in the BHP Student Manual) there are reminders about the requirements for BHP certification and contact information for the BHP Training &amp; Certificate Program.</a:t>
            </a:r>
          </a:p>
          <a:p>
            <a:pPr marL="0" indent="0">
              <a:spcBef>
                <a:spcPts val="0"/>
              </a:spcBef>
              <a:spcAft>
                <a:spcPts val="400"/>
              </a:spcAft>
              <a:buFont typeface="Arial" panose="020B0604020202020204" pitchFamily="34" charset="0"/>
              <a:buNone/>
            </a:pPr>
            <a:endParaRPr lang="en-US" sz="1200" dirty="0" smtClean="0"/>
          </a:p>
          <a:p>
            <a:pPr marL="0" indent="0">
              <a:spcBef>
                <a:spcPts val="0"/>
              </a:spcBef>
              <a:spcAft>
                <a:spcPts val="400"/>
              </a:spcAft>
              <a:buFont typeface="Arial" panose="020B0604020202020204" pitchFamily="34" charset="0"/>
              <a:buNone/>
            </a:pPr>
            <a:r>
              <a:rPr lang="en-US" sz="1200" baseline="0" dirty="0" smtClean="0"/>
              <a:t>If you haven’t already done so, p</a:t>
            </a:r>
            <a:r>
              <a:rPr lang="en-US" sz="1200" dirty="0" smtClean="0"/>
              <a:t>lease submit the following to Woodfords (learners</a:t>
            </a:r>
            <a:r>
              <a:rPr lang="en-US" sz="1200" baseline="0" dirty="0" smtClean="0"/>
              <a:t> can upload documents into Relias or email or fax them to WFS)</a:t>
            </a:r>
            <a:r>
              <a:rPr lang="en-US" sz="1200" dirty="0" smtClean="0"/>
              <a:t>:</a:t>
            </a:r>
          </a:p>
          <a:p>
            <a:pPr marL="628650" lvl="1" indent="-171450">
              <a:spcBef>
                <a:spcPts val="0"/>
              </a:spcBef>
              <a:spcAft>
                <a:spcPts val="400"/>
              </a:spcAft>
              <a:buFontTx/>
              <a:buChar char="-"/>
            </a:pPr>
            <a:r>
              <a:rPr lang="en-US" sz="1200" dirty="0" smtClean="0"/>
              <a:t>Proof of current Child &amp; Adult CPR &amp; First Aid Certification</a:t>
            </a:r>
          </a:p>
          <a:p>
            <a:pPr marL="628650" lvl="1" indent="-171450">
              <a:spcBef>
                <a:spcPts val="0"/>
              </a:spcBef>
              <a:spcAft>
                <a:spcPts val="400"/>
              </a:spcAft>
              <a:buFontTx/>
              <a:buChar char="-"/>
            </a:pPr>
            <a:r>
              <a:rPr lang="en-US" sz="1200" dirty="0" smtClean="0"/>
              <a:t>Proof of Annual OSHA compliant Bloodborne Pathogen training certificate (if it has been more than 365 days since completion</a:t>
            </a:r>
            <a:r>
              <a:rPr lang="en-US" sz="1200" baseline="0" dirty="0" smtClean="0"/>
              <a:t> of BBP training then it must be taken again)</a:t>
            </a:r>
          </a:p>
          <a:p>
            <a:pPr marL="0" indent="0">
              <a:spcBef>
                <a:spcPts val="0"/>
              </a:spcBef>
              <a:spcAft>
                <a:spcPts val="400"/>
              </a:spcAft>
              <a:buFont typeface="Arial" panose="020B0604020202020204" pitchFamily="34" charset="0"/>
              <a:buNone/>
            </a:pPr>
            <a:r>
              <a:rPr lang="en-US" sz="1200" dirty="0" smtClean="0"/>
              <a:t>Your BHP Certificate is effective on the date that all of these requirements are complete.</a:t>
            </a:r>
          </a:p>
          <a:p>
            <a:pPr marL="0" indent="0">
              <a:spcBef>
                <a:spcPts val="0"/>
              </a:spcBef>
              <a:spcAft>
                <a:spcPts val="400"/>
              </a:spcAft>
              <a:buFont typeface="Arial" panose="020B0604020202020204" pitchFamily="34" charset="0"/>
              <a:buNone/>
            </a:pPr>
            <a:r>
              <a:rPr lang="en-US" sz="1200" dirty="0" smtClean="0"/>
              <a:t>I will be submitting the roster from today’s class to Woodfords</a:t>
            </a:r>
            <a:r>
              <a:rPr lang="en-US" sz="1200" baseline="0" dirty="0" smtClean="0"/>
              <a:t>. Once you are marked complete (in the next day or so) the course evaluation will be available to you online.</a:t>
            </a:r>
            <a:endParaRPr lang="en-US" sz="1200" dirty="0" smtClean="0"/>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1200" dirty="0" smtClean="0"/>
              <a:t>Log in to Relias BHP LMS and complete the BHP course</a:t>
            </a:r>
            <a:r>
              <a:rPr lang="en-US" sz="1200" baseline="0" dirty="0" smtClean="0"/>
              <a:t> </a:t>
            </a:r>
            <a:r>
              <a:rPr lang="en-US" sz="1200" dirty="0" smtClean="0"/>
              <a:t>evaluation.</a:t>
            </a: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1200" dirty="0" smtClean="0"/>
              <a:t>Your BHP</a:t>
            </a:r>
            <a:r>
              <a:rPr lang="en-US" sz="1200" baseline="0" dirty="0" smtClean="0"/>
              <a:t> certificate will not be issued until you have completed the evaluation.</a:t>
            </a:r>
            <a:endParaRPr lang="en-US" sz="1200" dirty="0" smtClean="0"/>
          </a:p>
          <a:p>
            <a:pPr marL="0" indent="0">
              <a:spcBef>
                <a:spcPts val="0"/>
              </a:spcBef>
              <a:spcAft>
                <a:spcPts val="400"/>
              </a:spcAft>
              <a:buFont typeface="Arial" panose="020B0604020202020204" pitchFamily="34" charset="0"/>
              <a:buNone/>
            </a:pPr>
            <a:r>
              <a:rPr lang="en-US" sz="1200" dirty="0" smtClean="0"/>
              <a:t>Thank you!</a:t>
            </a:r>
          </a:p>
          <a:p>
            <a:pPr marL="0" indent="0">
              <a:spcBef>
                <a:spcPts val="400"/>
              </a:spcBef>
              <a:spcAft>
                <a:spcPts val="400"/>
              </a:spcAft>
              <a:buFont typeface="Arial" panose="020B0604020202020204" pitchFamily="34" charset="0"/>
              <a:buNone/>
            </a:pPr>
            <a:endParaRPr lang="en-US" sz="1200" dirty="0" smtClean="0"/>
          </a:p>
          <a:p>
            <a:pPr marL="0" indent="0">
              <a:spcBef>
                <a:spcPts val="0"/>
              </a:spcBef>
              <a:spcAft>
                <a:spcPts val="0"/>
              </a:spcAft>
              <a:buFont typeface="Arial" panose="020B0604020202020204" pitchFamily="34" charset="0"/>
              <a:buNone/>
            </a:pPr>
            <a:r>
              <a:rPr lang="en-US" sz="1200" b="1" dirty="0" smtClean="0"/>
              <a:t>Instructor’s</a:t>
            </a:r>
            <a:r>
              <a:rPr lang="en-US" sz="1200" b="1" baseline="0" dirty="0" smtClean="0"/>
              <a:t> Note: </a:t>
            </a:r>
          </a:p>
          <a:p>
            <a:pPr marL="0" indent="0">
              <a:spcBef>
                <a:spcPts val="0"/>
              </a:spcBef>
              <a:spcAft>
                <a:spcPts val="0"/>
              </a:spcAft>
              <a:buFont typeface="Arial" panose="020B0604020202020204" pitchFamily="34" charset="0"/>
              <a:buNone/>
            </a:pPr>
            <a:r>
              <a:rPr lang="en-US" sz="1200" b="1" baseline="0" dirty="0" smtClean="0"/>
              <a:t>Within 24 hours</a:t>
            </a:r>
            <a:r>
              <a:rPr lang="en-US" sz="1200" baseline="0" dirty="0" smtClean="0"/>
              <a:t>, please fax or scan and email the completed and signed BHP Live Day Training Documentation form and CPR/FA/BBP verification form to Woodfords. We will notify you when we have received your documentation and have recorded your participants’ attendance to your Live Day session. The BHP course evaluation will then be available online for participants to complete.</a:t>
            </a:r>
          </a:p>
          <a:p>
            <a:pPr marL="0" indent="0">
              <a:spcBef>
                <a:spcPts val="0"/>
              </a:spcBef>
              <a:spcAft>
                <a:spcPts val="0"/>
              </a:spcAft>
              <a:buFont typeface="Arial" panose="020B0604020202020204" pitchFamily="34" charset="0"/>
              <a:buNone/>
            </a:pPr>
            <a:r>
              <a:rPr lang="en-US" sz="1200" baseline="0" dirty="0" smtClean="0"/>
              <a:t>Please note that online evaluations are anonymous and cannot be sorted by participant or session. If you would like to receive specific feedback regarding your Live Day, you are free to have participants complete a separate, trainer/agency-specific evaluation in addition to, but not instead of, the online BHP course evaluation. When using a second evaluation, please make sure students understand that they are also required to complete the online BHP course evaluation. If you have questions or need support, please contact the BHP Training &amp; Certificate Program.</a:t>
            </a:r>
          </a:p>
          <a:p>
            <a:pPr marL="0" indent="0">
              <a:spcBef>
                <a:spcPts val="0"/>
              </a:spcBef>
              <a:spcAft>
                <a:spcPts val="0"/>
              </a:spcAft>
              <a:buFont typeface="Arial" panose="020B0604020202020204" pitchFamily="34" charset="0"/>
              <a:buNone/>
            </a:pPr>
            <a:r>
              <a:rPr lang="en-US" sz="1200" baseline="0" dirty="0" smtClean="0"/>
              <a:t>Thank you!</a:t>
            </a:r>
          </a:p>
        </p:txBody>
      </p:sp>
      <p:sp>
        <p:nvSpPr>
          <p:cNvPr id="4" name="Slide Number Placeholder 3"/>
          <p:cNvSpPr>
            <a:spLocks noGrp="1"/>
          </p:cNvSpPr>
          <p:nvPr>
            <p:ph type="sldNum" sz="quarter" idx="10"/>
          </p:nvPr>
        </p:nvSpPr>
        <p:spPr/>
        <p:txBody>
          <a:bodyPr/>
          <a:lstStyle/>
          <a:p>
            <a:fld id="{633CCE97-049A-416D-8265-CD6AA0856F3A}" type="slidenum">
              <a:rPr lang="en-US" smtClean="0"/>
              <a:t>109</a:t>
            </a:fld>
            <a:endParaRPr lang="en-US" dirty="0"/>
          </a:p>
        </p:txBody>
      </p:sp>
    </p:spTree>
    <p:extLst>
      <p:ext uri="{BB962C8B-B14F-4D97-AF65-F5344CB8AC3E}">
        <p14:creationId xmlns:p14="http://schemas.microsoft.com/office/powerpoint/2010/main" val="2710528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take a moment and develop some ground rules for our time together. As adult learners, what guidelines can we agree to, to enhance our time together in this class?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Instructor</a:t>
            </a:r>
            <a:r>
              <a:rPr lang="en-US" b="1" i="1" baseline="0" dirty="0" smtClean="0"/>
              <a:t> Note: Depending on the platform you are using for your virtual classroom, you can facilitate this one of two ways: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i="1" dirty="0" smtClean="0"/>
              <a:t>Have participants develop a list of ground rules on this slide using whiteboard tools. However,</a:t>
            </a:r>
            <a:r>
              <a:rPr lang="en-US" b="1" i="1" baseline="0" dirty="0" smtClean="0"/>
              <a:t> when you move to the next slide, this listed will not be visible throughout the </a:t>
            </a:r>
            <a:r>
              <a:rPr lang="en-US" b="1" i="1" dirty="0" smtClean="0"/>
              <a:t>class.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i="1" kern="1200" dirty="0" smtClean="0">
                <a:solidFill>
                  <a:schemeClr val="tx1"/>
                </a:solidFill>
                <a:effectLst/>
                <a:latin typeface="+mn-lt"/>
                <a:ea typeface="+mn-ea"/>
                <a:cs typeface="+mn-cs"/>
              </a:rPr>
              <a:t>Have participants</a:t>
            </a:r>
            <a:r>
              <a:rPr lang="en-US" sz="1200" b="1" i="1" kern="1200" baseline="0" dirty="0" smtClean="0">
                <a:solidFill>
                  <a:schemeClr val="tx1"/>
                </a:solidFill>
                <a:effectLst/>
                <a:latin typeface="+mn-lt"/>
                <a:ea typeface="+mn-ea"/>
                <a:cs typeface="+mn-cs"/>
              </a:rPr>
              <a:t> type </a:t>
            </a:r>
            <a:r>
              <a:rPr lang="en-US" sz="1200" b="1" i="1" kern="1200" dirty="0" smtClean="0">
                <a:solidFill>
                  <a:schemeClr val="tx1"/>
                </a:solidFill>
                <a:effectLst/>
                <a:latin typeface="+mn-lt"/>
                <a:ea typeface="+mn-ea"/>
                <a:cs typeface="+mn-cs"/>
              </a:rPr>
              <a:t>in chat one or two expectations for the group to commit to, to create a healthy learning environment. Copy and paste the list into a note pod that can be shared throughout</a:t>
            </a:r>
            <a:r>
              <a:rPr lang="en-US" sz="1200" b="1" i="1" kern="1200" baseline="0" dirty="0" smtClean="0">
                <a:solidFill>
                  <a:schemeClr val="tx1"/>
                </a:solidFill>
                <a:effectLst/>
                <a:latin typeface="+mn-lt"/>
                <a:ea typeface="+mn-ea"/>
                <a:cs typeface="+mn-cs"/>
              </a:rPr>
              <a:t> the training.</a:t>
            </a:r>
            <a:endParaRPr lang="en-US" sz="1200" b="1"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11</a:t>
            </a:fld>
            <a:endParaRPr lang="en-US" dirty="0"/>
          </a:p>
        </p:txBody>
      </p:sp>
    </p:spTree>
    <p:extLst>
      <p:ext uri="{BB962C8B-B14F-4D97-AF65-F5344CB8AC3E}">
        <p14:creationId xmlns:p14="http://schemas.microsoft.com/office/powerpoint/2010/main" val="1782834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Font typeface="Arial" pitchFamily="34" charset="0"/>
              <a:buNone/>
            </a:pPr>
            <a:r>
              <a:rPr lang="en-US" altLang="en-US" sz="1200" dirty="0" smtClean="0">
                <a:solidFill>
                  <a:schemeClr val="tx1">
                    <a:lumMod val="85000"/>
                    <a:lumOff val="15000"/>
                  </a:schemeClr>
                </a:solidFill>
                <a:latin typeface="+mn-lt"/>
              </a:rPr>
              <a:t>Module</a:t>
            </a:r>
            <a:r>
              <a:rPr lang="en-US" altLang="en-US" sz="1200" baseline="0" dirty="0" smtClean="0">
                <a:solidFill>
                  <a:schemeClr val="tx1">
                    <a:lumMod val="85000"/>
                    <a:lumOff val="15000"/>
                  </a:schemeClr>
                </a:solidFill>
                <a:latin typeface="+mn-lt"/>
              </a:rPr>
              <a:t> 1 of the BHP course is an introduction and an overview of the key concepts of being a BHP.  Most of the information in module 1 is covered more in-depth in the other modules or in your orientation training at your school or agency.</a:t>
            </a:r>
          </a:p>
          <a:p>
            <a:pPr>
              <a:lnSpc>
                <a:spcPct val="100000"/>
              </a:lnSpc>
              <a:buFont typeface="Arial" pitchFamily="34" charset="0"/>
              <a:buNone/>
            </a:pPr>
            <a:r>
              <a:rPr lang="en-US" altLang="en-US" sz="1200" baseline="0" dirty="0" smtClean="0">
                <a:solidFill>
                  <a:schemeClr val="tx1">
                    <a:lumMod val="85000"/>
                    <a:lumOff val="15000"/>
                  </a:schemeClr>
                </a:solidFill>
                <a:latin typeface="+mn-lt"/>
              </a:rPr>
              <a:t>All of you were required to take this module within 30 days of being hired.</a:t>
            </a:r>
          </a:p>
          <a:p>
            <a:pPr>
              <a:lnSpc>
                <a:spcPct val="100000"/>
              </a:lnSpc>
              <a:buFont typeface="Arial" pitchFamily="34" charset="0"/>
              <a:buNone/>
            </a:pPr>
            <a:r>
              <a:rPr lang="en-US" altLang="en-US" sz="1200" baseline="0" dirty="0" smtClean="0">
                <a:solidFill>
                  <a:schemeClr val="tx1">
                    <a:lumMod val="85000"/>
                    <a:lumOff val="15000"/>
                  </a:schemeClr>
                </a:solidFill>
                <a:latin typeface="+mn-lt"/>
              </a:rPr>
              <a:t>For some of you, that may have been very recent, and for others, it may have been almost a year ago.</a:t>
            </a:r>
          </a:p>
          <a:p>
            <a:pPr>
              <a:lnSpc>
                <a:spcPct val="100000"/>
              </a:lnSpc>
              <a:buFont typeface="Arial" pitchFamily="34" charset="0"/>
              <a:buNone/>
            </a:pPr>
            <a:endParaRPr lang="en-US" altLang="en-US" sz="1200" dirty="0" smtClean="0">
              <a:solidFill>
                <a:schemeClr val="tx1">
                  <a:lumMod val="85000"/>
                  <a:lumOff val="1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1200" dirty="0" smtClean="0">
                <a:solidFill>
                  <a:schemeClr val="tx1"/>
                </a:solidFill>
                <a:effectLst/>
                <a:latin typeface="+mn-lt"/>
                <a:ea typeface="+mn-ea"/>
                <a:cs typeface="+mn-cs"/>
              </a:rPr>
              <a:t>Instructor’s Note:</a:t>
            </a:r>
          </a:p>
          <a:p>
            <a:pPr marL="0" lvl="0" indent="0">
              <a:lnSpc>
                <a:spcPct val="100000"/>
              </a:lnSpc>
              <a:spcBef>
                <a:spcPts val="0"/>
              </a:spcBef>
              <a:spcAft>
                <a:spcPts val="0"/>
              </a:spcAft>
              <a:buFont typeface="Arial" panose="020B0604020202020204" pitchFamily="34" charset="0"/>
              <a:buNone/>
            </a:pPr>
            <a:r>
              <a:rPr lang="en-US" sz="1200" i="1" dirty="0" smtClean="0"/>
              <a:t>We</a:t>
            </a:r>
            <a:r>
              <a:rPr lang="en-US" sz="1200" i="1" baseline="0" dirty="0" smtClean="0"/>
              <a:t> have included a slide for each of the 12 modules with t</a:t>
            </a:r>
            <a:r>
              <a:rPr lang="en-US" sz="1200" i="1" dirty="0" smtClean="0"/>
              <a:t>he learning objectives for that module.</a:t>
            </a:r>
            <a:r>
              <a:rPr lang="en-US" sz="1200" i="1" baseline="0" dirty="0" smtClean="0"/>
              <a:t> You will not be covering all of these in the Live Day. </a:t>
            </a:r>
            <a:r>
              <a:rPr lang="en-US" sz="1200" b="1" i="1" baseline="0" dirty="0" smtClean="0"/>
              <a:t>Simply provide a quick review of these objectives, check for understanding and ask if participants felt that the online content adequately addressed these.</a:t>
            </a:r>
          </a:p>
          <a:p>
            <a:pPr marL="0" lvl="0" indent="0">
              <a:lnSpc>
                <a:spcPct val="100000"/>
              </a:lnSpc>
              <a:spcBef>
                <a:spcPts val="0"/>
              </a:spcBef>
              <a:spcAft>
                <a:spcPts val="0"/>
              </a:spcAft>
              <a:buFont typeface="Arial" panose="020B0604020202020204" pitchFamily="34" charset="0"/>
              <a:buNone/>
            </a:pPr>
            <a:r>
              <a:rPr lang="en-US" sz="1200" i="1" dirty="0" smtClean="0"/>
              <a:t> </a:t>
            </a:r>
            <a:endParaRPr lang="en-US" sz="1200" i="1" baseline="0" dirty="0" smtClean="0"/>
          </a:p>
          <a:p>
            <a:pPr marL="0" lvl="0" indent="0">
              <a:lnSpc>
                <a:spcPct val="100000"/>
              </a:lnSpc>
              <a:spcBef>
                <a:spcPts val="0"/>
              </a:spcBef>
              <a:spcAft>
                <a:spcPts val="0"/>
              </a:spcAft>
              <a:buFont typeface="Arial" panose="020B0604020202020204" pitchFamily="34" charset="0"/>
              <a:buNone/>
            </a:pPr>
            <a:r>
              <a:rPr lang="en-US" altLang="en-US" sz="1200" dirty="0" smtClean="0">
                <a:solidFill>
                  <a:schemeClr val="tx1">
                    <a:lumMod val="85000"/>
                    <a:lumOff val="15000"/>
                  </a:schemeClr>
                </a:solidFill>
                <a:latin typeface="+mn-lt"/>
              </a:rPr>
              <a:t>The key learning objectives from Module 1:</a:t>
            </a:r>
          </a:p>
          <a:p>
            <a:pPr marL="171450" indent="-171450">
              <a:lnSpc>
                <a:spcPct val="100000"/>
              </a:lnSpc>
              <a:buFont typeface="Arial" pitchFamily="34" charset="0"/>
              <a:buChar char="•"/>
            </a:pPr>
            <a:r>
              <a:rPr lang="en-US" altLang="en-US" sz="1200" dirty="0" smtClean="0">
                <a:solidFill>
                  <a:schemeClr val="tx1">
                    <a:lumMod val="85000"/>
                    <a:lumOff val="15000"/>
                  </a:schemeClr>
                </a:solidFill>
                <a:latin typeface="+mn-lt"/>
              </a:rPr>
              <a:t>We</a:t>
            </a:r>
            <a:r>
              <a:rPr lang="en-US" altLang="en-US" sz="1200" baseline="0" dirty="0" smtClean="0">
                <a:solidFill>
                  <a:schemeClr val="tx1">
                    <a:lumMod val="85000"/>
                    <a:lumOff val="15000"/>
                  </a:schemeClr>
                </a:solidFill>
                <a:latin typeface="+mn-lt"/>
              </a:rPr>
              <a:t> learned about how </a:t>
            </a:r>
            <a:r>
              <a:rPr lang="en-US" altLang="en-US" sz="1200" dirty="0" smtClean="0">
                <a:solidFill>
                  <a:schemeClr val="tx1">
                    <a:lumMod val="85000"/>
                    <a:lumOff val="15000"/>
                  </a:schemeClr>
                </a:solidFill>
                <a:latin typeface="+mn-lt"/>
              </a:rPr>
              <a:t>individuals with disabilities and mental health disorders have been treated by society</a:t>
            </a:r>
            <a:r>
              <a:rPr lang="en-US" altLang="en-US" sz="1200" baseline="0" dirty="0" smtClean="0">
                <a:solidFill>
                  <a:schemeClr val="tx1">
                    <a:lumMod val="85000"/>
                    <a:lumOff val="15000"/>
                  </a:schemeClr>
                </a:solidFill>
                <a:latin typeface="+mn-lt"/>
              </a:rPr>
              <a:t> in both the past and present and what the current best practices are for serving these individuals.</a:t>
            </a:r>
          </a:p>
          <a:p>
            <a:pPr marL="0" indent="0">
              <a:lnSpc>
                <a:spcPct val="100000"/>
              </a:lnSpc>
              <a:buFont typeface="Arial" pitchFamily="34" charset="0"/>
              <a:buNone/>
            </a:pPr>
            <a:r>
              <a:rPr lang="en-US" altLang="en-US" sz="1200" baseline="0" dirty="0" smtClean="0">
                <a:solidFill>
                  <a:schemeClr val="tx1">
                    <a:lumMod val="85000"/>
                    <a:lumOff val="15000"/>
                  </a:schemeClr>
                </a:solidFill>
                <a:latin typeface="+mn-lt"/>
              </a:rPr>
              <a:t>What are some examples of best practices for serving children and families? Type your thoughts in Chat.</a:t>
            </a:r>
          </a:p>
          <a:p>
            <a:pPr marL="0" indent="0">
              <a:lnSpc>
                <a:spcPct val="100000"/>
              </a:lnSpc>
              <a:buFont typeface="Arial" pitchFamily="34" charset="0"/>
              <a:buNone/>
            </a:pPr>
            <a:r>
              <a:rPr lang="en-US" altLang="en-US" sz="1200" i="1" baseline="0" dirty="0" smtClean="0">
                <a:solidFill>
                  <a:schemeClr val="tx1">
                    <a:lumMod val="85000"/>
                    <a:lumOff val="15000"/>
                  </a:schemeClr>
                </a:solidFill>
                <a:latin typeface="+mn-lt"/>
              </a:rPr>
              <a:t>Core principles: providing humane, community-based, individualized treatment that is trauma-informed and culturally competent.</a:t>
            </a:r>
          </a:p>
          <a:p>
            <a:pPr marL="171450" indent="-171450">
              <a:lnSpc>
                <a:spcPct val="100000"/>
              </a:lnSpc>
              <a:buFont typeface="Arial" pitchFamily="34" charset="0"/>
              <a:buChar char="•"/>
            </a:pPr>
            <a:r>
              <a:rPr lang="en-US" altLang="en-US" sz="1200" baseline="0" dirty="0" smtClean="0">
                <a:solidFill>
                  <a:schemeClr val="tx1">
                    <a:lumMod val="85000"/>
                    <a:lumOff val="15000"/>
                  </a:schemeClr>
                </a:solidFill>
                <a:latin typeface="+mn-lt"/>
              </a:rPr>
              <a:t>We reviewed the various children’s behavioral health services that are available through MaineCare Sections 28 and 65. (Student Manual pages 17 – 20)</a:t>
            </a:r>
          </a:p>
          <a:p>
            <a:pPr marL="171450" indent="-171450">
              <a:lnSpc>
                <a:spcPct val="100000"/>
              </a:lnSpc>
              <a:buFont typeface="Arial" pitchFamily="34" charset="0"/>
              <a:buChar char="•"/>
            </a:pPr>
            <a:r>
              <a:rPr lang="en-US" altLang="en-US" sz="1200" baseline="0" dirty="0" smtClean="0">
                <a:solidFill>
                  <a:schemeClr val="tx1">
                    <a:lumMod val="85000"/>
                    <a:lumOff val="15000"/>
                  </a:schemeClr>
                </a:solidFill>
                <a:latin typeface="+mn-lt"/>
              </a:rPr>
              <a:t>You were introduced to:</a:t>
            </a:r>
          </a:p>
          <a:p>
            <a:pPr marL="628650" lvl="1" indent="-171450">
              <a:lnSpc>
                <a:spcPct val="100000"/>
              </a:lnSpc>
              <a:buFontTx/>
              <a:buChar char="-"/>
            </a:pPr>
            <a:r>
              <a:rPr lang="en-US" altLang="en-US" sz="1200" baseline="0" dirty="0" smtClean="0">
                <a:solidFill>
                  <a:schemeClr val="tx1">
                    <a:lumMod val="85000"/>
                    <a:lumOff val="15000"/>
                  </a:schemeClr>
                </a:solidFill>
                <a:latin typeface="+mn-lt"/>
              </a:rPr>
              <a:t>documentation and the Individual Treatment Plan (ITP)</a:t>
            </a:r>
          </a:p>
          <a:p>
            <a:pPr marL="628650" lvl="1" indent="-171450">
              <a:lnSpc>
                <a:spcPct val="100000"/>
              </a:lnSpc>
              <a:buFontTx/>
              <a:buChar char="-"/>
            </a:pPr>
            <a:r>
              <a:rPr lang="en-US" altLang="en-US" sz="1200" baseline="0" dirty="0" smtClean="0">
                <a:solidFill>
                  <a:schemeClr val="tx1">
                    <a:lumMod val="85000"/>
                    <a:lumOff val="15000"/>
                  </a:schemeClr>
                </a:solidFill>
                <a:latin typeface="+mn-lt"/>
              </a:rPr>
              <a:t>p</a:t>
            </a:r>
            <a:r>
              <a:rPr lang="en-US" altLang="en-US" sz="1200" dirty="0" smtClean="0">
                <a:solidFill>
                  <a:schemeClr val="tx1">
                    <a:lumMod val="85000"/>
                    <a:lumOff val="15000"/>
                  </a:schemeClr>
                </a:solidFill>
                <a:latin typeface="+mn-lt"/>
              </a:rPr>
              <a:t>rofessionalism and boundaries</a:t>
            </a:r>
          </a:p>
          <a:p>
            <a:pPr marL="628650" lvl="1" indent="-171450">
              <a:lnSpc>
                <a:spcPct val="100000"/>
              </a:lnSpc>
              <a:buFontTx/>
              <a:buChar char="-"/>
            </a:pPr>
            <a:r>
              <a:rPr lang="en-US" altLang="en-US" sz="1200" dirty="0" smtClean="0">
                <a:solidFill>
                  <a:schemeClr val="tx1">
                    <a:lumMod val="85000"/>
                    <a:lumOff val="15000"/>
                  </a:schemeClr>
                </a:solidFill>
                <a:latin typeface="+mn-lt"/>
              </a:rPr>
              <a:t>your</a:t>
            </a:r>
            <a:r>
              <a:rPr lang="en-US" altLang="en-US" sz="1200" baseline="0" dirty="0" smtClean="0">
                <a:solidFill>
                  <a:schemeClr val="tx1">
                    <a:lumMod val="85000"/>
                    <a:lumOff val="15000"/>
                  </a:schemeClr>
                </a:solidFill>
                <a:latin typeface="+mn-lt"/>
              </a:rPr>
              <a:t> </a:t>
            </a:r>
            <a:r>
              <a:rPr lang="en-US" altLang="en-US" sz="1200" dirty="0" smtClean="0">
                <a:solidFill>
                  <a:schemeClr val="tx1">
                    <a:lumMod val="85000"/>
                    <a:lumOff val="15000"/>
                  </a:schemeClr>
                </a:solidFill>
                <a:latin typeface="+mn-lt"/>
              </a:rPr>
              <a:t>role as a member of the treatment team and as an advocate</a:t>
            </a:r>
          </a:p>
          <a:p>
            <a:pPr marL="171450" lvl="0" indent="-171450">
              <a:lnSpc>
                <a:spcPct val="100000"/>
              </a:lnSpc>
              <a:buFont typeface="Arial" pitchFamily="34" charset="0"/>
              <a:buChar char="•"/>
            </a:pPr>
            <a:r>
              <a:rPr lang="en-US" altLang="en-US" sz="1200" dirty="0" smtClean="0">
                <a:solidFill>
                  <a:schemeClr val="tx1">
                    <a:lumMod val="85000"/>
                    <a:lumOff val="15000"/>
                  </a:schemeClr>
                </a:solidFill>
                <a:latin typeface="+mn-lt"/>
              </a:rPr>
              <a:t>We explored</a:t>
            </a:r>
            <a:r>
              <a:rPr lang="en-US" altLang="en-US" sz="1200" baseline="0" dirty="0" smtClean="0">
                <a:solidFill>
                  <a:schemeClr val="tx1">
                    <a:lumMod val="85000"/>
                    <a:lumOff val="15000"/>
                  </a:schemeClr>
                </a:solidFill>
                <a:latin typeface="+mn-lt"/>
              </a:rPr>
              <a:t> the rights that children and families have as </a:t>
            </a:r>
            <a:r>
              <a:rPr lang="en-US" altLang="en-US" sz="1200" dirty="0" smtClean="0">
                <a:solidFill>
                  <a:schemeClr val="tx1">
                    <a:lumMod val="85000"/>
                    <a:lumOff val="15000"/>
                  </a:schemeClr>
                </a:solidFill>
                <a:latin typeface="+mn-lt"/>
              </a:rPr>
              <a:t>recipients of</a:t>
            </a:r>
            <a:r>
              <a:rPr lang="en-US" altLang="en-US" sz="1200" baseline="0" dirty="0" smtClean="0">
                <a:solidFill>
                  <a:schemeClr val="tx1">
                    <a:lumMod val="85000"/>
                    <a:lumOff val="15000"/>
                  </a:schemeClr>
                </a:solidFill>
                <a:latin typeface="+mn-lt"/>
              </a:rPr>
              <a:t> services including </a:t>
            </a:r>
            <a:r>
              <a:rPr lang="en-US" altLang="en-US" sz="1200" dirty="0" smtClean="0">
                <a:solidFill>
                  <a:schemeClr val="tx1">
                    <a:lumMod val="85000"/>
                    <a:lumOff val="15000"/>
                  </a:schemeClr>
                </a:solidFill>
                <a:latin typeface="+mn-lt"/>
              </a:rPr>
              <a:t>confidentiality, HIPAA &amp; FERPA.</a:t>
            </a:r>
          </a:p>
          <a:p>
            <a:pPr marL="171450" lvl="0" indent="-171450">
              <a:lnSpc>
                <a:spcPct val="100000"/>
              </a:lnSpc>
              <a:buFont typeface="Arial" pitchFamily="34" charset="0"/>
              <a:buChar char="•"/>
            </a:pPr>
            <a:r>
              <a:rPr lang="en-US" altLang="en-US" sz="1200" dirty="0" smtClean="0">
                <a:solidFill>
                  <a:schemeClr val="tx1">
                    <a:lumMod val="85000"/>
                    <a:lumOff val="15000"/>
                  </a:schemeClr>
                </a:solidFill>
                <a:latin typeface="+mn-lt"/>
              </a:rPr>
              <a:t>And we</a:t>
            </a:r>
            <a:r>
              <a:rPr lang="en-US" altLang="en-US" sz="1200" baseline="0" dirty="0" smtClean="0">
                <a:solidFill>
                  <a:schemeClr val="tx1">
                    <a:lumMod val="85000"/>
                    <a:lumOff val="15000"/>
                  </a:schemeClr>
                </a:solidFill>
                <a:latin typeface="+mn-lt"/>
              </a:rPr>
              <a:t> reviewed </a:t>
            </a:r>
            <a:r>
              <a:rPr lang="en-US" altLang="en-US" sz="1200" dirty="0" smtClean="0">
                <a:solidFill>
                  <a:schemeClr val="tx1">
                    <a:lumMod val="85000"/>
                    <a:lumOff val="15000"/>
                  </a:schemeClr>
                </a:solidFill>
                <a:latin typeface="+mn-lt"/>
              </a:rPr>
              <a:t>Mandated reporting</a:t>
            </a:r>
            <a:r>
              <a:rPr lang="en-US" altLang="en-US" sz="1200" baseline="0" dirty="0" smtClean="0">
                <a:solidFill>
                  <a:schemeClr val="tx1">
                    <a:lumMod val="85000"/>
                    <a:lumOff val="15000"/>
                  </a:schemeClr>
                </a:solidFill>
                <a:latin typeface="+mn-lt"/>
              </a:rPr>
              <a:t> and provided a link to the OCFS required Mandated Reporter Training. </a:t>
            </a:r>
            <a:r>
              <a:rPr lang="en-US" sz="1200" u="none" strike="noStrike" kern="1200" dirty="0" smtClean="0">
                <a:solidFill>
                  <a:srgbClr val="0070C0"/>
                </a:solidFill>
                <a:effectLst/>
                <a:latin typeface="+mn-lt"/>
                <a:ea typeface="+mn-ea"/>
                <a:cs typeface="+mn-cs"/>
                <a:hlinkClick r:id="rId3"/>
              </a:rPr>
              <a:t>http://www.maine.gov/dhhs/ocfs/mandated-reporters.shtml</a:t>
            </a:r>
            <a:r>
              <a:rPr lang="en-US" sz="1200" u="none" strike="noStrike" kern="1200" dirty="0" smtClean="0">
                <a:solidFill>
                  <a:srgbClr val="0070C0"/>
                </a:solidFill>
                <a:effectLst/>
                <a:latin typeface="+mn-lt"/>
                <a:ea typeface="+mn-ea"/>
                <a:cs typeface="+mn-cs"/>
              </a:rPr>
              <a:t>.</a:t>
            </a:r>
            <a:r>
              <a:rPr lang="en-US" sz="1200" u="none" strike="noStrike" kern="1200" baseline="0" dirty="0" smtClean="0">
                <a:solidFill>
                  <a:srgbClr val="0070C0"/>
                </a:solidFill>
                <a:effectLst/>
                <a:latin typeface="+mn-lt"/>
                <a:ea typeface="+mn-ea"/>
                <a:cs typeface="+mn-cs"/>
              </a:rPr>
              <a:t> </a:t>
            </a:r>
            <a:r>
              <a:rPr lang="en-US" sz="1200" b="0" i="0" u="none" strike="noStrike" kern="1200" dirty="0" smtClean="0">
                <a:solidFill>
                  <a:srgbClr val="0070C0"/>
                </a:solidFill>
                <a:effectLst/>
                <a:latin typeface="+mn-lt"/>
                <a:ea typeface="+mn-ea"/>
                <a:cs typeface="+mn-cs"/>
              </a:rPr>
              <a:t>OCFS</a:t>
            </a:r>
            <a:r>
              <a:rPr lang="en-US" sz="1200" b="0" i="0" u="none" strike="noStrike" kern="1200" baseline="0" dirty="0" smtClean="0">
                <a:solidFill>
                  <a:srgbClr val="0070C0"/>
                </a:solidFill>
                <a:effectLst/>
                <a:latin typeface="+mn-lt"/>
                <a:ea typeface="+mn-ea"/>
                <a:cs typeface="+mn-cs"/>
              </a:rPr>
              <a:t> requires that anyone who is working with children take their Mandated Reporter Training upon hire and complete a refresher once every 4 years.</a:t>
            </a:r>
          </a:p>
          <a:p>
            <a:pPr marL="0" lvl="0" indent="0">
              <a:lnSpc>
                <a:spcPct val="100000"/>
              </a:lnSpc>
              <a:buFont typeface="Arial" pitchFamily="34" charset="0"/>
              <a:buNone/>
            </a:pPr>
            <a:endParaRPr lang="en-US" altLang="en-US" sz="1200" baseline="0" dirty="0" smtClean="0">
              <a:solidFill>
                <a:schemeClr val="tx1">
                  <a:lumMod val="85000"/>
                  <a:lumOff val="15000"/>
                </a:schemeClr>
              </a:solidFill>
              <a:latin typeface="+mn-lt"/>
            </a:endParaRPr>
          </a:p>
          <a:p>
            <a:pPr marL="0" lvl="0" indent="0">
              <a:lnSpc>
                <a:spcPct val="100000"/>
              </a:lnSpc>
              <a:buFont typeface="Arial" pitchFamily="34" charset="0"/>
              <a:buNone/>
            </a:pPr>
            <a:r>
              <a:rPr lang="en-US" altLang="en-US" sz="1200" baseline="0" dirty="0" smtClean="0">
                <a:solidFill>
                  <a:schemeClr val="tx1">
                    <a:lumMod val="85000"/>
                    <a:lumOff val="15000"/>
                  </a:schemeClr>
                </a:solidFill>
                <a:latin typeface="+mn-lt"/>
              </a:rPr>
              <a:t>What questions do you have about any of these topics? Please type your question Chat.</a:t>
            </a:r>
          </a:p>
        </p:txBody>
      </p:sp>
      <p:sp>
        <p:nvSpPr>
          <p:cNvPr id="4" name="Slide Number Placeholder 3"/>
          <p:cNvSpPr>
            <a:spLocks noGrp="1"/>
          </p:cNvSpPr>
          <p:nvPr>
            <p:ph type="sldNum" sz="quarter" idx="10"/>
          </p:nvPr>
        </p:nvSpPr>
        <p:spPr/>
        <p:txBody>
          <a:bodyPr/>
          <a:lstStyle/>
          <a:p>
            <a:fld id="{7BC4943D-4811-4FD7-9CF9-E108D903D7F7}" type="slidenum">
              <a:rPr lang="en-US" smtClean="0"/>
              <a:t>12</a:t>
            </a:fld>
            <a:endParaRPr lang="en-US" dirty="0"/>
          </a:p>
        </p:txBody>
      </p:sp>
    </p:spTree>
    <p:extLst>
      <p:ext uri="{BB962C8B-B14F-4D97-AF65-F5344CB8AC3E}">
        <p14:creationId xmlns:p14="http://schemas.microsoft.com/office/powerpoint/2010/main" val="148729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sz="1200" b="1" i="0" kern="1200" dirty="0" smtClean="0">
                <a:solidFill>
                  <a:schemeClr val="tx1"/>
                </a:solidFill>
                <a:effectLst/>
                <a:latin typeface="+mn-lt"/>
                <a:ea typeface="+mn-ea"/>
                <a:cs typeface="+mn-cs"/>
              </a:rPr>
              <a:t>Activity: </a:t>
            </a:r>
            <a:r>
              <a:rPr lang="en-US" sz="1200" b="1" i="0" u="sng" kern="1200" dirty="0" smtClean="0">
                <a:solidFill>
                  <a:schemeClr val="tx1"/>
                </a:solidFill>
                <a:effectLst/>
                <a:latin typeface="+mn-lt"/>
                <a:ea typeface="+mn-ea"/>
                <a:cs typeface="+mn-cs"/>
              </a:rPr>
              <a:t>My</a:t>
            </a:r>
            <a:r>
              <a:rPr lang="en-US" sz="1200" b="1" i="0" u="sng" kern="1200" baseline="0" dirty="0" smtClean="0">
                <a:solidFill>
                  <a:schemeClr val="tx1"/>
                </a:solidFill>
                <a:effectLst/>
                <a:latin typeface="+mn-lt"/>
                <a:ea typeface="+mn-ea"/>
                <a:cs typeface="+mn-cs"/>
              </a:rPr>
              <a:t> Personal Mission Statement</a:t>
            </a:r>
            <a:endParaRPr lang="en-US" sz="1200" b="1" i="0" u="sng" kern="1200" dirty="0" smtClean="0">
              <a:solidFill>
                <a:schemeClr val="tx1"/>
              </a:solidFill>
              <a:effectLst/>
              <a:latin typeface="+mn-lt"/>
              <a:ea typeface="+mn-ea"/>
              <a:cs typeface="+mn-cs"/>
            </a:endParaRP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10 minutes</a:t>
            </a:r>
            <a:endParaRPr lang="en-US" sz="1200" b="1" i="0" kern="1200" dirty="0" smtClean="0">
              <a:solidFill>
                <a:schemeClr val="tx1"/>
              </a:solidFill>
              <a:effectLst/>
              <a:latin typeface="+mn-lt"/>
              <a:ea typeface="+mn-ea"/>
              <a:cs typeface="+mn-cs"/>
            </a:endParaRPr>
          </a:p>
          <a:p>
            <a:pPr>
              <a:lnSpc>
                <a:spcPct val="100000"/>
              </a:lnSpc>
              <a:spcBef>
                <a:spcPts val="0"/>
              </a:spcBef>
              <a:spcAft>
                <a:spcPts val="0"/>
              </a:spcAft>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articulate why they do what they do, and to serve as a touchstone, especially on days when they find their job particularly challenging.</a:t>
            </a:r>
          </a:p>
          <a:p>
            <a:pPr>
              <a:lnSpc>
                <a:spcPct val="100000"/>
              </a:lnSpc>
              <a:spcBef>
                <a:spcPts val="0"/>
              </a:spcBef>
              <a:spcAft>
                <a:spcPts val="0"/>
              </a:spcAft>
            </a:pPr>
            <a:r>
              <a:rPr lang="en-US" sz="1200" i="0" dirty="0" smtClean="0">
                <a:latin typeface="+mn-lt"/>
              </a:rPr>
              <a:t>This is also another opportunity to get to know your audience better.</a:t>
            </a:r>
            <a:r>
              <a:rPr lang="en-US" sz="1200" i="0" baseline="0" dirty="0" smtClean="0">
                <a:latin typeface="+mn-lt"/>
              </a:rPr>
              <a:t>  Typically this activity brings out the best in the participants as they hear one another’s passion and commitment to the work.</a:t>
            </a:r>
            <a:endParaRPr lang="en-US" sz="1200" i="0" kern="1200" dirty="0" smtClean="0">
              <a:solidFill>
                <a:schemeClr val="tx1"/>
              </a:solidFill>
              <a:effectLst/>
              <a:latin typeface="+mn-lt"/>
              <a:ea typeface="+mn-ea"/>
              <a:cs typeface="+mn-cs"/>
            </a:endParaRPr>
          </a:p>
          <a:p>
            <a:pPr>
              <a:lnSpc>
                <a:spcPct val="100000"/>
              </a:lnSpc>
              <a:spcBef>
                <a:spcPts val="0"/>
              </a:spcBef>
              <a:spcAft>
                <a:spcPts val="0"/>
              </a:spcAft>
            </a:pPr>
            <a:endParaRPr lang="en-US" sz="1200" i="0" kern="1200" dirty="0" smtClean="0">
              <a:solidFill>
                <a:schemeClr val="tx1"/>
              </a:solidFill>
              <a:effectLst/>
              <a:latin typeface="+mn-lt"/>
              <a:ea typeface="+mn-ea"/>
              <a:cs typeface="+mn-cs"/>
            </a:endParaRPr>
          </a:p>
          <a:p>
            <a:pPr marL="171450" lvl="0" indent="-171450">
              <a:lnSpc>
                <a:spcPct val="100000"/>
              </a:lnSpc>
              <a:spcBef>
                <a:spcPts val="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Organizations develop their mission statements to articulate their aim and core purpose; the reason why they exist.</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i="0" kern="1200" dirty="0" smtClean="0">
                <a:solidFill>
                  <a:schemeClr val="tx1"/>
                </a:solidFill>
                <a:effectLst/>
                <a:latin typeface="+mn-lt"/>
                <a:ea typeface="+mn-ea"/>
                <a:cs typeface="+mn-cs"/>
              </a:rPr>
              <a:t>Many organizations and individuals begin their meetings or their work day by reading their mission statement to set their focus and to help ensure that</a:t>
            </a:r>
            <a:r>
              <a:rPr lang="en-US" sz="1200" i="0" kern="1200" baseline="0" dirty="0" smtClean="0">
                <a:solidFill>
                  <a:schemeClr val="tx1"/>
                </a:solidFill>
                <a:effectLst/>
                <a:latin typeface="+mn-lt"/>
                <a:ea typeface="+mn-ea"/>
                <a:cs typeface="+mn-cs"/>
              </a:rPr>
              <a:t> their activities stay true to their core purpose</a:t>
            </a:r>
            <a:r>
              <a:rPr lang="en-US" sz="1200" i="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7BC4943D-4811-4FD7-9CF9-E108D903D7F7}" type="slidenum">
              <a:rPr lang="en-US" smtClean="0"/>
              <a:t>13</a:t>
            </a:fld>
            <a:endParaRPr lang="en-US" dirty="0"/>
          </a:p>
        </p:txBody>
      </p:sp>
    </p:spTree>
    <p:extLst>
      <p:ext uri="{BB962C8B-B14F-4D97-AF65-F5344CB8AC3E}">
        <p14:creationId xmlns:p14="http://schemas.microsoft.com/office/powerpoint/2010/main" val="3464002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0"/>
              </a:spcBef>
              <a:spcAft>
                <a:spcPts val="400"/>
              </a:spcAft>
              <a:buFont typeface="Arial" panose="020B0604020202020204" pitchFamily="34" charset="0"/>
              <a:buNone/>
            </a:pPr>
            <a:r>
              <a:rPr lang="en-US" sz="1200" i="0" kern="1200" dirty="0" smtClean="0">
                <a:solidFill>
                  <a:schemeClr val="tx1"/>
                </a:solidFill>
                <a:effectLst/>
                <a:latin typeface="+mn-lt"/>
                <a:ea typeface="+mn-ea"/>
                <a:cs typeface="+mn-cs"/>
              </a:rPr>
              <a:t>As a BHP,</a:t>
            </a:r>
            <a:r>
              <a:rPr lang="en-US" sz="1200" i="0" kern="1200" baseline="0" dirty="0" smtClean="0">
                <a:solidFill>
                  <a:schemeClr val="tx1"/>
                </a:solidFill>
                <a:effectLst/>
                <a:latin typeface="+mn-lt"/>
                <a:ea typeface="+mn-ea"/>
                <a:cs typeface="+mn-cs"/>
              </a:rPr>
              <a:t> the services you provide are an extension of the mission of Department of Health and Human Services (DHHS) and/or the Department of Education (DOE).</a:t>
            </a:r>
          </a:p>
          <a:p>
            <a:pPr marL="0" lvl="0" indent="0">
              <a:lnSpc>
                <a:spcPct val="100000"/>
              </a:lnSpc>
              <a:spcBef>
                <a:spcPts val="0"/>
              </a:spcBef>
              <a:spcAft>
                <a:spcPts val="400"/>
              </a:spcAft>
              <a:buFont typeface="Arial" panose="020B0604020202020204" pitchFamily="34" charset="0"/>
              <a:buNone/>
            </a:pPr>
            <a:endParaRPr lang="en-US" sz="1200" i="0" kern="1200" dirty="0" smtClean="0">
              <a:solidFill>
                <a:schemeClr val="tx1"/>
              </a:solidFill>
              <a:effectLst/>
              <a:latin typeface="+mn-lt"/>
              <a:ea typeface="+mn-ea"/>
              <a:cs typeface="+mn-cs"/>
            </a:endParaRPr>
          </a:p>
          <a:p>
            <a:pPr marL="0" lvl="0" indent="0">
              <a:lnSpc>
                <a:spcPct val="100000"/>
              </a:lnSpc>
              <a:spcBef>
                <a:spcPts val="0"/>
              </a:spcBef>
              <a:spcAft>
                <a:spcPts val="400"/>
              </a:spcAft>
              <a:buFont typeface="Arial" panose="020B0604020202020204" pitchFamily="34" charset="0"/>
              <a:buNone/>
            </a:pPr>
            <a:r>
              <a:rPr lang="en-US" sz="1200" i="0" kern="1200" dirty="0" smtClean="0">
                <a:solidFill>
                  <a:schemeClr val="tx1"/>
                </a:solidFill>
                <a:effectLst/>
                <a:latin typeface="+mn-lt"/>
                <a:ea typeface="+mn-ea"/>
                <a:cs typeface="+mn-cs"/>
              </a:rPr>
              <a:t>The vision of CBHS:</a:t>
            </a:r>
          </a:p>
          <a:p>
            <a:pPr lvl="0">
              <a:spcAft>
                <a:spcPts val="400"/>
              </a:spcAft>
            </a:pPr>
            <a:r>
              <a:rPr lang="en-US" sz="1200" i="0" u="sng" dirty="0" smtClean="0">
                <a:latin typeface="Avenir Roman"/>
              </a:rPr>
              <a:t>“All Maine children and their families receive the services and supports they need to live safe, healthy and productive lives in their home, school and community.”</a:t>
            </a:r>
          </a:p>
          <a:p>
            <a:pPr marL="0" lvl="0" indent="0">
              <a:lnSpc>
                <a:spcPct val="100000"/>
              </a:lnSpc>
              <a:spcBef>
                <a:spcPts val="0"/>
              </a:spcBef>
              <a:spcAft>
                <a:spcPts val="400"/>
              </a:spcAft>
              <a:buFont typeface="Arial" panose="020B0604020202020204" pitchFamily="34" charset="0"/>
              <a:buNone/>
            </a:pPr>
            <a:endParaRPr lang="en-US" sz="1200" i="0" kern="1200" dirty="0" smtClean="0">
              <a:solidFill>
                <a:schemeClr val="tx1"/>
              </a:solidFill>
              <a:effectLst/>
              <a:latin typeface="+mn-lt"/>
              <a:ea typeface="+mn-ea"/>
              <a:cs typeface="+mn-cs"/>
            </a:endParaRPr>
          </a:p>
          <a:p>
            <a:pPr marL="0" lvl="0" indent="0">
              <a:lnSpc>
                <a:spcPct val="100000"/>
              </a:lnSpc>
              <a:spcBef>
                <a:spcPts val="0"/>
              </a:spcBef>
              <a:spcAft>
                <a:spcPts val="400"/>
              </a:spcAft>
              <a:buFont typeface="Arial" panose="020B0604020202020204" pitchFamily="34" charset="0"/>
              <a:buNone/>
            </a:pPr>
            <a:r>
              <a:rPr lang="en-US" sz="1200" i="0" kern="1200" dirty="0" smtClean="0">
                <a:solidFill>
                  <a:schemeClr val="tx1"/>
                </a:solidFill>
                <a:effectLst/>
                <a:latin typeface="+mn-lt"/>
                <a:ea typeface="+mn-ea"/>
                <a:cs typeface="+mn-cs"/>
              </a:rPr>
              <a:t>The mission of OCFS states:</a:t>
            </a:r>
          </a:p>
          <a:p>
            <a:pPr marL="0" lvl="0" indent="0">
              <a:lnSpc>
                <a:spcPct val="100000"/>
              </a:lnSpc>
              <a:spcBef>
                <a:spcPts val="0"/>
              </a:spcBef>
              <a:spcAft>
                <a:spcPts val="400"/>
              </a:spcAft>
              <a:buFont typeface="Arial" panose="020B0604020202020204" pitchFamily="34" charset="0"/>
              <a:buNone/>
            </a:pPr>
            <a:r>
              <a:rPr lang="en-US" sz="1200" i="0" u="sng" kern="1200" dirty="0" smtClean="0">
                <a:solidFill>
                  <a:schemeClr val="tx1"/>
                </a:solidFill>
                <a:effectLst/>
                <a:latin typeface="+mn-lt"/>
                <a:ea typeface="+mn-ea"/>
                <a:cs typeface="+mn-cs"/>
              </a:rPr>
              <a:t>“</a:t>
            </a:r>
            <a:r>
              <a:rPr lang="en-US" sz="1200" i="0" u="sng" dirty="0" smtClean="0">
                <a:latin typeface="+mn-lt"/>
              </a:rPr>
              <a:t>The Office of Child and Family Services joins with families and the community to promote long-term safety, well-being and permanent families for children</a:t>
            </a:r>
            <a:r>
              <a:rPr lang="en-US" sz="1200" i="0" u="sng" kern="1200" dirty="0" smtClean="0">
                <a:solidFill>
                  <a:schemeClr val="tx1"/>
                </a:solidFill>
                <a:effectLst/>
                <a:latin typeface="+mn-lt"/>
                <a:ea typeface="+mn-ea"/>
                <a:cs typeface="+mn-cs"/>
              </a:rPr>
              <a:t>.”</a:t>
            </a:r>
          </a:p>
          <a:p>
            <a:pPr marL="0" lvl="0" indent="0">
              <a:lnSpc>
                <a:spcPct val="100000"/>
              </a:lnSpc>
              <a:spcBef>
                <a:spcPts val="0"/>
              </a:spcBef>
              <a:spcAft>
                <a:spcPts val="400"/>
              </a:spcAft>
              <a:buFont typeface="Arial" panose="020B0604020202020204" pitchFamily="34" charset="0"/>
              <a:buNone/>
            </a:pPr>
            <a:endParaRPr lang="en-US" sz="1200" i="0" u="none" kern="1200" dirty="0" smtClean="0">
              <a:solidFill>
                <a:schemeClr val="tx1"/>
              </a:solidFill>
              <a:effectLst/>
              <a:latin typeface="+mn-lt"/>
              <a:ea typeface="+mn-ea"/>
              <a:cs typeface="+mn-cs"/>
            </a:endParaRPr>
          </a:p>
          <a:p>
            <a:pPr marL="0" lvl="0" indent="0">
              <a:lnSpc>
                <a:spcPct val="100000"/>
              </a:lnSpc>
              <a:spcBef>
                <a:spcPts val="0"/>
              </a:spcBef>
              <a:spcAft>
                <a:spcPts val="400"/>
              </a:spcAft>
              <a:buFont typeface="Arial" panose="020B0604020202020204" pitchFamily="34" charset="0"/>
              <a:buNone/>
            </a:pPr>
            <a:r>
              <a:rPr lang="en-US" sz="1200" i="0" u="none" kern="1200" dirty="0" smtClean="0">
                <a:solidFill>
                  <a:schemeClr val="tx1"/>
                </a:solidFill>
                <a:effectLst/>
                <a:latin typeface="+mn-lt"/>
                <a:ea typeface="+mn-ea"/>
                <a:cs typeface="+mn-cs"/>
              </a:rPr>
              <a:t>DOE</a:t>
            </a:r>
            <a:r>
              <a:rPr lang="en-US" sz="1200" i="0" u="none" kern="1200" baseline="0" dirty="0" smtClean="0">
                <a:solidFill>
                  <a:schemeClr val="tx1"/>
                </a:solidFill>
                <a:effectLst/>
                <a:latin typeface="+mn-lt"/>
                <a:ea typeface="+mn-ea"/>
                <a:cs typeface="+mn-cs"/>
              </a:rPr>
              <a:t> states:</a:t>
            </a:r>
            <a:endParaRPr lang="en-US" sz="1200" i="0" u="none" kern="1200" dirty="0" smtClean="0">
              <a:solidFill>
                <a:schemeClr val="tx1"/>
              </a:solidFill>
              <a:effectLst/>
              <a:latin typeface="+mn-lt"/>
              <a:ea typeface="+mn-ea"/>
              <a:cs typeface="+mn-cs"/>
            </a:endParaRPr>
          </a:p>
          <a:p>
            <a:pPr marL="0" lvl="0" indent="0">
              <a:lnSpc>
                <a:spcPct val="100000"/>
              </a:lnSpc>
              <a:spcBef>
                <a:spcPts val="0"/>
              </a:spcBef>
              <a:spcAft>
                <a:spcPts val="400"/>
              </a:spcAft>
              <a:buFont typeface="Arial" panose="020B0604020202020204" pitchFamily="34" charset="0"/>
              <a:buNone/>
            </a:pPr>
            <a:r>
              <a:rPr lang="en-US" sz="1200" u="sng" dirty="0" smtClean="0">
                <a:effectLst/>
                <a:latin typeface="+mn-lt"/>
              </a:rPr>
              <a:t>“The Maine Department of Education provides leadership and support to educators and families in preparing all Maine students for success in college, careers and civic life.”</a:t>
            </a:r>
            <a:endParaRPr lang="en-US" sz="1200" i="0" u="sng" kern="1200" dirty="0" smtClean="0">
              <a:solidFill>
                <a:schemeClr val="tx1"/>
              </a:solidFill>
              <a:effectLst/>
              <a:latin typeface="+mn-lt"/>
              <a:ea typeface="+mn-ea"/>
              <a:cs typeface="+mn-cs"/>
            </a:endParaRPr>
          </a:p>
          <a:p>
            <a:pPr marL="0" lvl="0" indent="0">
              <a:lnSpc>
                <a:spcPct val="100000"/>
              </a:lnSpc>
              <a:spcBef>
                <a:spcPts val="0"/>
              </a:spcBef>
              <a:spcAft>
                <a:spcPts val="400"/>
              </a:spcAft>
              <a:buFont typeface="Arial" panose="020B0604020202020204" pitchFamily="34" charset="0"/>
              <a:buNone/>
            </a:pPr>
            <a:endParaRPr lang="en-US" sz="1200" i="0" kern="1200" dirty="0" smtClean="0">
              <a:solidFill>
                <a:schemeClr val="tx1"/>
              </a:solidFill>
              <a:effectLst/>
              <a:latin typeface="+mn-lt"/>
              <a:ea typeface="+mn-ea"/>
              <a:cs typeface="+mn-cs"/>
            </a:endParaRPr>
          </a:p>
          <a:p>
            <a:pPr marL="0" lvl="0" indent="0">
              <a:lnSpc>
                <a:spcPct val="100000"/>
              </a:lnSpc>
              <a:spcBef>
                <a:spcPts val="0"/>
              </a:spcBef>
              <a:spcAft>
                <a:spcPts val="400"/>
              </a:spcAft>
              <a:buFont typeface="Arial" panose="020B0604020202020204" pitchFamily="34" charset="0"/>
              <a:buNone/>
            </a:pPr>
            <a:r>
              <a:rPr lang="en-US" sz="1200" i="1" kern="1200" dirty="0" smtClean="0">
                <a:solidFill>
                  <a:schemeClr val="tx1"/>
                </a:solidFill>
                <a:effectLst/>
                <a:latin typeface="+mn-lt"/>
                <a:ea typeface="+mn-ea"/>
                <a:cs typeface="+mn-cs"/>
              </a:rPr>
              <a:t>Share with participants the importance of being guided and grounded by having a clear understanding of what they are trying to accomplish.</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Writing a personal mission statement is one tool that can help guide</a:t>
            </a:r>
            <a:r>
              <a:rPr lang="en-US" sz="1200" i="1" kern="1200" baseline="0" dirty="0" smtClean="0">
                <a:solidFill>
                  <a:schemeClr val="tx1"/>
                </a:solidFill>
                <a:effectLst/>
                <a:latin typeface="+mn-lt"/>
                <a:ea typeface="+mn-ea"/>
                <a:cs typeface="+mn-cs"/>
              </a:rPr>
              <a:t> their focus and efforts.</a:t>
            </a:r>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C4943D-4811-4FD7-9CF9-E108D903D7F7}" type="slidenum">
              <a:rPr lang="en-US" smtClean="0"/>
              <a:t>14</a:t>
            </a:fld>
            <a:endParaRPr lang="en-US" dirty="0"/>
          </a:p>
        </p:txBody>
      </p:sp>
    </p:spTree>
    <p:extLst>
      <p:ext uri="{BB962C8B-B14F-4D97-AF65-F5344CB8AC3E}">
        <p14:creationId xmlns:p14="http://schemas.microsoft.com/office/powerpoint/2010/main" val="2316416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0"/>
              </a:spcBef>
              <a:spcAft>
                <a:spcPts val="400"/>
              </a:spcAft>
              <a:buFont typeface="Arial" panose="020B0604020202020204" pitchFamily="34" charset="0"/>
              <a:buNone/>
            </a:pPr>
            <a:r>
              <a:rPr lang="en-US" b="1" i="0" dirty="0" smtClean="0">
                <a:latin typeface="+mn-lt"/>
              </a:rPr>
              <a:t>Activity continued</a:t>
            </a:r>
            <a:r>
              <a:rPr lang="en-US" b="1" i="0" baseline="0" dirty="0" smtClean="0">
                <a:latin typeface="+mn-lt"/>
              </a:rPr>
              <a:t> – My Personal Mission Statement</a:t>
            </a:r>
          </a:p>
          <a:p>
            <a:pPr marL="171450" lvl="0" indent="-171450">
              <a:lnSpc>
                <a:spcPct val="100000"/>
              </a:lnSpc>
              <a:spcBef>
                <a:spcPts val="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Using the space provided</a:t>
            </a:r>
            <a:r>
              <a:rPr lang="en-US" sz="1200" i="0" kern="1200" baseline="0" dirty="0" smtClean="0">
                <a:solidFill>
                  <a:schemeClr val="tx1"/>
                </a:solidFill>
                <a:effectLst/>
                <a:latin typeface="+mn-lt"/>
                <a:ea typeface="+mn-ea"/>
                <a:cs typeface="+mn-cs"/>
              </a:rPr>
              <a:t> in the learning journal on page 2 (or in the student manual on page 36) d</a:t>
            </a:r>
            <a:r>
              <a:rPr lang="en-US" sz="1200" i="0" kern="1200" dirty="0" smtClean="0">
                <a:solidFill>
                  <a:schemeClr val="tx1"/>
                </a:solidFill>
                <a:effectLst/>
                <a:latin typeface="+mn-lt"/>
                <a:ea typeface="+mn-ea"/>
                <a:cs typeface="+mn-cs"/>
              </a:rPr>
              <a:t>irect each participant to write a personal mission statement as a BHP: 1-2</a:t>
            </a:r>
            <a:r>
              <a:rPr lang="en-US" sz="1200" i="0" kern="1200" baseline="0" dirty="0" smtClean="0">
                <a:solidFill>
                  <a:schemeClr val="tx1"/>
                </a:solidFill>
                <a:effectLst/>
                <a:latin typeface="+mn-lt"/>
                <a:ea typeface="+mn-ea"/>
                <a:cs typeface="+mn-cs"/>
              </a:rPr>
              <a:t> sentences stating </a:t>
            </a:r>
            <a:r>
              <a:rPr lang="en-US" sz="1200" i="0" kern="1200" dirty="0" smtClean="0">
                <a:solidFill>
                  <a:schemeClr val="tx1"/>
                </a:solidFill>
                <a:effectLst/>
                <a:latin typeface="+mn-lt"/>
                <a:ea typeface="+mn-ea"/>
                <a:cs typeface="+mn-cs"/>
              </a:rPr>
              <a:t>what they do, for whom, and why.</a:t>
            </a:r>
          </a:p>
          <a:p>
            <a:pPr marL="0" lvl="0" indent="0">
              <a:lnSpc>
                <a:spcPct val="100000"/>
              </a:lnSpc>
              <a:spcBef>
                <a:spcPts val="0"/>
              </a:spcBef>
              <a:spcAft>
                <a:spcPts val="400"/>
              </a:spcAft>
              <a:buFont typeface="Arial" panose="020B0604020202020204" pitchFamily="34" charset="0"/>
              <a:buNone/>
            </a:pPr>
            <a:r>
              <a:rPr lang="en-US" sz="1200" i="1" kern="1200" dirty="0" smtClean="0">
                <a:solidFill>
                  <a:schemeClr val="tx1"/>
                </a:solidFill>
                <a:effectLst/>
                <a:latin typeface="+mn-lt"/>
                <a:ea typeface="+mn-ea"/>
                <a:cs typeface="+mn-cs"/>
              </a:rPr>
              <a:t>The</a:t>
            </a:r>
            <a:r>
              <a:rPr lang="en-US" sz="1200" i="1" kern="1200" baseline="0" dirty="0" smtClean="0">
                <a:solidFill>
                  <a:schemeClr val="tx1"/>
                </a:solidFill>
                <a:effectLst/>
                <a:latin typeface="+mn-lt"/>
                <a:ea typeface="+mn-ea"/>
                <a:cs typeface="+mn-cs"/>
              </a:rPr>
              <a:t> sample formats are intended to provide participants with some guidance.  However, participants are not required to use one of these templates.</a:t>
            </a:r>
          </a:p>
          <a:p>
            <a:pPr marL="171450" lvl="0" indent="-171450">
              <a:lnSpc>
                <a:spcPct val="100000"/>
              </a:lnSpc>
              <a:spcBef>
                <a:spcPts val="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Allow participants 3 – 5 minutes</a:t>
            </a:r>
            <a:r>
              <a:rPr lang="en-US" sz="1200" i="0" kern="1200" baseline="0" dirty="0" smtClean="0">
                <a:solidFill>
                  <a:schemeClr val="tx1"/>
                </a:solidFill>
                <a:effectLst/>
                <a:latin typeface="+mn-lt"/>
                <a:ea typeface="+mn-ea"/>
                <a:cs typeface="+mn-cs"/>
              </a:rPr>
              <a:t> to write their mission statements.</a:t>
            </a:r>
          </a:p>
        </p:txBody>
      </p:sp>
      <p:sp>
        <p:nvSpPr>
          <p:cNvPr id="4" name="Slide Number Placeholder 3"/>
          <p:cNvSpPr>
            <a:spLocks noGrp="1"/>
          </p:cNvSpPr>
          <p:nvPr>
            <p:ph type="sldNum" sz="quarter" idx="10"/>
          </p:nvPr>
        </p:nvSpPr>
        <p:spPr/>
        <p:txBody>
          <a:bodyPr/>
          <a:lstStyle/>
          <a:p>
            <a:fld id="{7BC4943D-4811-4FD7-9CF9-E108D903D7F7}" type="slidenum">
              <a:rPr lang="en-US" smtClean="0"/>
              <a:t>15</a:t>
            </a:fld>
            <a:endParaRPr lang="en-US" dirty="0"/>
          </a:p>
        </p:txBody>
      </p:sp>
    </p:spTree>
    <p:extLst>
      <p:ext uri="{BB962C8B-B14F-4D97-AF65-F5344CB8AC3E}">
        <p14:creationId xmlns:p14="http://schemas.microsoft.com/office/powerpoint/2010/main" val="536343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0"/>
              </a:spcBef>
              <a:spcAft>
                <a:spcPts val="400"/>
              </a:spcAft>
              <a:buFont typeface="Arial" panose="020B0604020202020204" pitchFamily="34" charset="0"/>
              <a:buNone/>
            </a:pPr>
            <a:r>
              <a:rPr lang="en-US" sz="1200" b="0" i="1" kern="1200" dirty="0" smtClean="0">
                <a:solidFill>
                  <a:schemeClr val="tx1"/>
                </a:solidFill>
                <a:effectLst/>
                <a:latin typeface="+mn-lt"/>
                <a:ea typeface="+mn-ea"/>
                <a:cs typeface="+mn-cs"/>
              </a:rPr>
              <a:t>Producer’s Note: Enable</a:t>
            </a:r>
            <a:r>
              <a:rPr lang="en-US" sz="1200" b="0" i="1" kern="1200" baseline="0" dirty="0" smtClean="0">
                <a:solidFill>
                  <a:schemeClr val="tx1"/>
                </a:solidFill>
                <a:effectLst/>
                <a:latin typeface="+mn-lt"/>
                <a:ea typeface="+mn-ea"/>
                <a:cs typeface="+mn-cs"/>
              </a:rPr>
              <a:t> whiteboard tools.</a:t>
            </a:r>
          </a:p>
          <a:p>
            <a:pPr marL="0" lvl="0" indent="0">
              <a:lnSpc>
                <a:spcPct val="100000"/>
              </a:lnSpc>
              <a:spcBef>
                <a:spcPts val="0"/>
              </a:spcBef>
              <a:spcAft>
                <a:spcPts val="400"/>
              </a:spcAft>
              <a:buFont typeface="Arial" panose="020B0604020202020204" pitchFamily="34" charset="0"/>
              <a:buNone/>
            </a:pPr>
            <a:endParaRPr lang="en-US" sz="1200" b="0" i="1" kern="1200" baseline="0" dirty="0" smtClean="0">
              <a:solidFill>
                <a:schemeClr val="tx1"/>
              </a:solidFill>
              <a:effectLst/>
              <a:latin typeface="+mn-lt"/>
              <a:ea typeface="+mn-ea"/>
              <a:cs typeface="+mn-cs"/>
            </a:endParaRPr>
          </a:p>
          <a:p>
            <a:pPr marL="0" lvl="0" indent="0">
              <a:lnSpc>
                <a:spcPct val="100000"/>
              </a:lnSpc>
              <a:spcBef>
                <a:spcPts val="0"/>
              </a:spcBef>
              <a:spcAft>
                <a:spcPts val="400"/>
              </a:spcAft>
              <a:buFont typeface="Arial" panose="020B0604020202020204" pitchFamily="34" charset="0"/>
              <a:buNone/>
            </a:pPr>
            <a:r>
              <a:rPr lang="en-US" sz="1200" b="0" i="0" kern="1200" baseline="0" dirty="0" smtClean="0">
                <a:solidFill>
                  <a:schemeClr val="tx1"/>
                </a:solidFill>
                <a:effectLst/>
                <a:latin typeface="+mn-lt"/>
                <a:ea typeface="+mn-ea"/>
                <a:cs typeface="+mn-cs"/>
              </a:rPr>
              <a:t>Use whiteboard tools to type a few key words from your mission statement on the slide. No need to put your initials so you can remain anonymous.</a:t>
            </a:r>
          </a:p>
          <a:p>
            <a:pPr marL="171450" lvl="0" indent="-171450">
              <a:lnSpc>
                <a:spcPct val="100000"/>
              </a:lnSpc>
              <a:spcBef>
                <a:spcPts val="0"/>
              </a:spcBef>
              <a:spcAft>
                <a:spcPts val="400"/>
              </a:spcAft>
              <a:buFont typeface="Arial" panose="020B0604020202020204" pitchFamily="34" charset="0"/>
              <a:buChar char="•"/>
            </a:pPr>
            <a:endParaRPr lang="en-US" sz="1200" i="0" kern="1200" dirty="0" smtClean="0">
              <a:solidFill>
                <a:schemeClr val="tx1"/>
              </a:solidFill>
              <a:effectLst/>
              <a:latin typeface="+mn-lt"/>
              <a:ea typeface="+mn-ea"/>
              <a:cs typeface="+mn-cs"/>
            </a:endParaRPr>
          </a:p>
          <a:p>
            <a:pPr marL="171450" lvl="0" indent="-171450">
              <a:lnSpc>
                <a:spcPct val="100000"/>
              </a:lnSpc>
              <a:spcBef>
                <a:spcPts val="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As the instructor, take note of some of the things participants include</a:t>
            </a:r>
            <a:r>
              <a:rPr lang="en-US" sz="1200" i="0" kern="1200" baseline="0" dirty="0" smtClean="0">
                <a:solidFill>
                  <a:schemeClr val="tx1"/>
                </a:solidFill>
                <a:effectLst/>
                <a:latin typeface="+mn-lt"/>
                <a:ea typeface="+mn-ea"/>
                <a:cs typeface="+mn-cs"/>
              </a:rPr>
              <a:t> in their statements</a:t>
            </a:r>
            <a:r>
              <a:rPr lang="en-US" sz="1200" i="0" kern="1200" dirty="0" smtClean="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i="0" kern="1200" dirty="0" smtClean="0">
                <a:solidFill>
                  <a:schemeClr val="tx1"/>
                </a:solidFill>
                <a:effectLst/>
                <a:latin typeface="+mn-lt"/>
                <a:ea typeface="+mn-ea"/>
                <a:cs typeface="+mn-cs"/>
              </a:rPr>
              <a:t>Thank participants</a:t>
            </a:r>
            <a:r>
              <a:rPr lang="en-US" sz="1200" i="0" kern="1200" baseline="0" dirty="0" smtClean="0">
                <a:solidFill>
                  <a:schemeClr val="tx1"/>
                </a:solidFill>
                <a:effectLst/>
                <a:latin typeface="+mn-lt"/>
                <a:ea typeface="+mn-ea"/>
                <a:cs typeface="+mn-cs"/>
              </a:rPr>
              <a:t> for sharing. U</a:t>
            </a:r>
            <a:r>
              <a:rPr lang="en-US" sz="1200" i="0" kern="1200" dirty="0" smtClean="0">
                <a:solidFill>
                  <a:schemeClr val="tx1"/>
                </a:solidFill>
                <a:effectLst/>
                <a:latin typeface="+mn-lt"/>
                <a:ea typeface="+mn-ea"/>
                <a:cs typeface="+mn-cs"/>
              </a:rPr>
              <a:t>se some of their own words to highlight and reflect back the incredible dedication and commitment among the group.</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i="0" kern="1200" dirty="0" smtClean="0">
                <a:solidFill>
                  <a:schemeClr val="tx1"/>
                </a:solidFill>
                <a:effectLst/>
                <a:latin typeface="+mn-lt"/>
                <a:ea typeface="+mn-ea"/>
                <a:cs typeface="+mn-cs"/>
              </a:rPr>
              <a:t>Remind them of the importance of the work that they are doing. Encourage them to revisit their mission statements from time to time to stay strength-based and inspired.</a:t>
            </a:r>
          </a:p>
          <a:p>
            <a:pPr marL="0" lvl="0" indent="0">
              <a:lnSpc>
                <a:spcPct val="100000"/>
              </a:lnSpc>
              <a:spcBef>
                <a:spcPts val="0"/>
              </a:spcBef>
              <a:spcAft>
                <a:spcPts val="400"/>
              </a:spcAft>
              <a:buFont typeface="Arial" panose="020B0604020202020204" pitchFamily="34" charset="0"/>
              <a:buNone/>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C4943D-4811-4FD7-9CF9-E108D903D7F7}" type="slidenum">
              <a:rPr lang="en-US" smtClean="0"/>
              <a:t>16</a:t>
            </a:fld>
            <a:endParaRPr lang="en-US" dirty="0"/>
          </a:p>
        </p:txBody>
      </p:sp>
    </p:spTree>
    <p:extLst>
      <p:ext uri="{BB962C8B-B14F-4D97-AF65-F5344CB8AC3E}">
        <p14:creationId xmlns:p14="http://schemas.microsoft.com/office/powerpoint/2010/main" val="197889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400"/>
              </a:spcAft>
              <a:buFont typeface="Arial" pitchFamily="34" charset="0"/>
              <a:buNone/>
            </a:pPr>
            <a:r>
              <a:rPr lang="en-US" altLang="en-US" sz="1200" dirty="0" smtClean="0">
                <a:solidFill>
                  <a:schemeClr val="tx1">
                    <a:lumMod val="85000"/>
                    <a:lumOff val="15000"/>
                  </a:schemeClr>
                </a:solidFill>
                <a:latin typeface="+mn-lt"/>
              </a:rPr>
              <a:t>Module</a:t>
            </a:r>
            <a:r>
              <a:rPr lang="en-US" altLang="en-US" sz="1200" baseline="0" dirty="0" smtClean="0">
                <a:solidFill>
                  <a:schemeClr val="tx1">
                    <a:lumMod val="85000"/>
                    <a:lumOff val="15000"/>
                  </a:schemeClr>
                </a:solidFill>
                <a:latin typeface="+mn-lt"/>
              </a:rPr>
              <a:t> 2 focuses on Professionalism.</a:t>
            </a:r>
          </a:p>
          <a:p>
            <a:pPr marL="0" marR="0" lvl="0" indent="0" algn="l" defTabSz="914400" rtl="0" eaLnBrk="1" fontAlgn="auto" latinLnBrk="0" hangingPunct="1">
              <a:lnSpc>
                <a:spcPct val="100000"/>
              </a:lnSpc>
              <a:spcBef>
                <a:spcPts val="600"/>
              </a:spcBef>
              <a:spcAft>
                <a:spcPts val="400"/>
              </a:spcAft>
              <a:buClrTx/>
              <a:buSzTx/>
              <a:buFont typeface="Arial" panose="020B0604020202020204" pitchFamily="34" charset="0"/>
              <a:buNone/>
              <a:tabLst/>
              <a:defRPr/>
            </a:pPr>
            <a:r>
              <a:rPr lang="en-US" sz="1200" dirty="0" smtClean="0">
                <a:latin typeface="+mn-lt"/>
              </a:rPr>
              <a:t>You are a Behavioral Health</a:t>
            </a:r>
            <a:r>
              <a:rPr lang="en-US" sz="1200" baseline="0" dirty="0" smtClean="0">
                <a:latin typeface="+mn-lt"/>
              </a:rPr>
              <a:t> </a:t>
            </a:r>
            <a:r>
              <a:rPr lang="en-US" sz="1200" b="1" baseline="0" dirty="0" smtClean="0">
                <a:latin typeface="+mn-lt"/>
              </a:rPr>
              <a:t>Professional</a:t>
            </a:r>
            <a:r>
              <a:rPr lang="en-US" sz="1200" b="0" baseline="0" dirty="0" smtClean="0">
                <a:latin typeface="+mn-lt"/>
              </a:rPr>
              <a:t>.</a:t>
            </a:r>
            <a:r>
              <a:rPr lang="en-US" sz="1200" baseline="0" dirty="0" smtClean="0">
                <a:latin typeface="+mn-lt"/>
              </a:rPr>
              <a:t> </a:t>
            </a:r>
            <a:r>
              <a:rPr lang="en-US" sz="1200" dirty="0" smtClean="0">
                <a:latin typeface="+mn-lt"/>
              </a:rPr>
              <a:t>By definition, a professional is “someone who does a job that requires special training, education, or skill.”</a:t>
            </a:r>
          </a:p>
          <a:p>
            <a:pPr marL="0" marR="0" lvl="0" indent="0" algn="l" defTabSz="914400" rtl="0" eaLnBrk="1" fontAlgn="auto" latinLnBrk="0" hangingPunct="1">
              <a:lnSpc>
                <a:spcPct val="100000"/>
              </a:lnSpc>
              <a:spcBef>
                <a:spcPts val="600"/>
              </a:spcBef>
              <a:spcAft>
                <a:spcPts val="400"/>
              </a:spcAft>
              <a:buClrTx/>
              <a:buSzTx/>
              <a:buFont typeface="Arial" panose="020B0604020202020204" pitchFamily="34" charset="0"/>
              <a:buNone/>
              <a:tabLst/>
              <a:defRPr/>
            </a:pPr>
            <a:r>
              <a:rPr lang="en-US" sz="1200" dirty="0" smtClean="0">
                <a:latin typeface="+mn-lt"/>
              </a:rPr>
              <a:t>This implies that you are competent in your field of work and act appropriately in your interactions with your clients and colleagues.</a:t>
            </a:r>
          </a:p>
          <a:p>
            <a:pPr marL="0" marR="0" lvl="0" indent="0" algn="l" defTabSz="914400" rtl="0" eaLnBrk="1" fontAlgn="auto" latinLnBrk="0" hangingPunct="1">
              <a:lnSpc>
                <a:spcPct val="100000"/>
              </a:lnSpc>
              <a:spcBef>
                <a:spcPts val="600"/>
              </a:spcBef>
              <a:spcAft>
                <a:spcPts val="400"/>
              </a:spcAft>
              <a:buClrTx/>
              <a:buSzTx/>
              <a:buFont typeface="Arial" panose="020B0604020202020204" pitchFamily="34" charset="0"/>
              <a:buNone/>
              <a:tabLst/>
              <a:defRPr/>
            </a:pPr>
            <a:r>
              <a:rPr lang="en-US" sz="1200" dirty="0" smtClean="0">
                <a:latin typeface="+mn-lt"/>
              </a:rPr>
              <a:t>This includes developing</a:t>
            </a:r>
            <a:r>
              <a:rPr lang="en-US" sz="1200" baseline="0" dirty="0" smtClean="0">
                <a:latin typeface="+mn-lt"/>
              </a:rPr>
              <a:t> your professional persona and maintaining healthy boundaries.</a:t>
            </a:r>
          </a:p>
          <a:p>
            <a:pPr marL="0" marR="0" lvl="0" indent="0" algn="l" defTabSz="914400" rtl="0" eaLnBrk="1" fontAlgn="auto" latinLnBrk="0" hangingPunct="1">
              <a:lnSpc>
                <a:spcPct val="100000"/>
              </a:lnSpc>
              <a:spcBef>
                <a:spcPts val="600"/>
              </a:spcBef>
              <a:spcAft>
                <a:spcPts val="400"/>
              </a:spcAft>
              <a:buClrTx/>
              <a:buSzTx/>
              <a:buFont typeface="Arial" panose="020B0604020202020204" pitchFamily="34" charset="0"/>
              <a:buNone/>
              <a:tabLst/>
              <a:defRPr/>
            </a:pPr>
            <a:r>
              <a:rPr lang="en-US" sz="1200" baseline="0" dirty="0" smtClean="0">
                <a:latin typeface="+mn-lt"/>
              </a:rPr>
              <a:t>Today we are going to review ethics, boundaries, self-awareness and self-care.</a:t>
            </a:r>
            <a:endParaRPr lang="en-US" sz="1200" dirty="0" smtClean="0">
              <a:latin typeface="+mn-lt"/>
            </a:endParaRPr>
          </a:p>
        </p:txBody>
      </p:sp>
      <p:sp>
        <p:nvSpPr>
          <p:cNvPr id="4" name="Slide Number Placeholder 3"/>
          <p:cNvSpPr>
            <a:spLocks noGrp="1"/>
          </p:cNvSpPr>
          <p:nvPr>
            <p:ph type="sldNum" sz="quarter" idx="10"/>
          </p:nvPr>
        </p:nvSpPr>
        <p:spPr/>
        <p:txBody>
          <a:bodyPr/>
          <a:lstStyle/>
          <a:p>
            <a:fld id="{C1435F88-83F5-4727-9D93-618C836DC00B}" type="slidenum">
              <a:rPr lang="en-US" smtClean="0"/>
              <a:t>17</a:t>
            </a:fld>
            <a:endParaRPr lang="en-US" dirty="0"/>
          </a:p>
        </p:txBody>
      </p:sp>
    </p:spTree>
    <p:extLst>
      <p:ext uri="{BB962C8B-B14F-4D97-AF65-F5344CB8AC3E}">
        <p14:creationId xmlns:p14="http://schemas.microsoft.com/office/powerpoint/2010/main" val="2324863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pPr>
            <a:r>
              <a:rPr lang="en-US" sz="1200" i="0" dirty="0" smtClean="0">
                <a:latin typeface="+mn-lt"/>
              </a:rPr>
              <a:t>Ask participants</a:t>
            </a:r>
            <a:r>
              <a:rPr lang="en-US" sz="1200" i="0" baseline="0" dirty="0" smtClean="0">
                <a:latin typeface="+mn-lt"/>
              </a:rPr>
              <a:t>: “What is the difference between values and ethics?” Answer in chat.</a:t>
            </a:r>
          </a:p>
          <a:p>
            <a:pPr>
              <a:lnSpc>
                <a:spcPct val="100000"/>
              </a:lnSpc>
              <a:spcBef>
                <a:spcPts val="0"/>
              </a:spcBef>
              <a:spcAft>
                <a:spcPts val="600"/>
              </a:spcAft>
            </a:pPr>
            <a:endParaRPr lang="en-US" sz="1200" i="0" baseline="0" dirty="0" smtClean="0">
              <a:latin typeface="+mn-lt"/>
            </a:endParaRPr>
          </a:p>
          <a:p>
            <a:pPr>
              <a:lnSpc>
                <a:spcPct val="100000"/>
              </a:lnSpc>
              <a:spcBef>
                <a:spcPts val="0"/>
              </a:spcBef>
              <a:spcAft>
                <a:spcPts val="600"/>
              </a:spcAft>
            </a:pPr>
            <a:r>
              <a:rPr lang="en-US" sz="1200" i="1" baseline="0" dirty="0" smtClean="0">
                <a:latin typeface="+mn-lt"/>
              </a:rPr>
              <a:t>Producer’s Note: Type in chat, “What is the difference between values and ethics?”</a:t>
            </a:r>
          </a:p>
          <a:p>
            <a:pPr>
              <a:lnSpc>
                <a:spcPct val="100000"/>
              </a:lnSpc>
              <a:spcBef>
                <a:spcPts val="0"/>
              </a:spcBef>
              <a:spcAft>
                <a:spcPts val="600"/>
              </a:spcAft>
            </a:pPr>
            <a:endParaRPr lang="en-US" sz="1200" i="0" baseline="0" dirty="0" smtClean="0">
              <a:latin typeface="+mn-lt"/>
            </a:endParaRPr>
          </a:p>
          <a:p>
            <a:pPr marL="171450" indent="-171450">
              <a:lnSpc>
                <a:spcPct val="100000"/>
              </a:lnSpc>
              <a:spcBef>
                <a:spcPts val="0"/>
              </a:spcBef>
              <a:spcAft>
                <a:spcPts val="600"/>
              </a:spcAft>
              <a:buFont typeface="Arial" panose="020B0604020202020204" pitchFamily="34" charset="0"/>
              <a:buChar char="•"/>
            </a:pPr>
            <a:r>
              <a:rPr lang="en-US" sz="1200" i="0" dirty="0" smtClean="0">
                <a:latin typeface="+mn-lt"/>
              </a:rPr>
              <a:t>There is a difference.</a:t>
            </a:r>
          </a:p>
          <a:p>
            <a:pPr marL="171450" indent="-171450">
              <a:lnSpc>
                <a:spcPct val="100000"/>
              </a:lnSpc>
              <a:spcBef>
                <a:spcPts val="0"/>
              </a:spcBef>
              <a:spcAft>
                <a:spcPts val="600"/>
              </a:spcAft>
              <a:buFont typeface="Arial" panose="020B0604020202020204" pitchFamily="34" charset="0"/>
              <a:buChar char="•"/>
            </a:pPr>
            <a:r>
              <a:rPr lang="en-US" sz="1200" i="0" baseline="0" dirty="0" smtClean="0">
                <a:latin typeface="+mn-lt"/>
              </a:rPr>
              <a:t>Values:</a:t>
            </a:r>
          </a:p>
          <a:p>
            <a:pPr marL="628650" lvl="1" indent="-171450">
              <a:lnSpc>
                <a:spcPct val="100000"/>
              </a:lnSpc>
              <a:spcBef>
                <a:spcPts val="0"/>
              </a:spcBef>
              <a:spcAft>
                <a:spcPts val="600"/>
              </a:spcAft>
              <a:buFontTx/>
              <a:buChar char="-"/>
            </a:pPr>
            <a:r>
              <a:rPr lang="en-US" sz="1200" i="0" baseline="0" dirty="0" smtClean="0">
                <a:latin typeface="+mn-lt"/>
              </a:rPr>
              <a:t>Describe ideas that individuals develop through personal experiences.  </a:t>
            </a:r>
          </a:p>
          <a:p>
            <a:pPr marL="628650" lvl="1" indent="-171450">
              <a:lnSpc>
                <a:spcPct val="100000"/>
              </a:lnSpc>
              <a:spcBef>
                <a:spcPts val="0"/>
              </a:spcBef>
              <a:spcAft>
                <a:spcPts val="600"/>
              </a:spcAft>
              <a:buFontTx/>
              <a:buChar char="-"/>
            </a:pPr>
            <a:r>
              <a:rPr lang="en-US" sz="1200" i="0" baseline="0" dirty="0" smtClean="0">
                <a:latin typeface="+mn-lt"/>
              </a:rPr>
              <a:t>Are prized and individuals likely are emotionally attached to their values.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i="0" dirty="0" smtClean="0">
                <a:latin typeface="+mn-lt"/>
              </a:rPr>
              <a:t>Ethics:</a:t>
            </a:r>
          </a:p>
          <a:p>
            <a:pPr marL="628650" marR="0" lvl="1" indent="-171450" algn="l" defTabSz="914400" rtl="0" eaLnBrk="1" fontAlgn="auto" latinLnBrk="0" hangingPunct="1">
              <a:lnSpc>
                <a:spcPct val="100000"/>
              </a:lnSpc>
              <a:spcBef>
                <a:spcPts val="0"/>
              </a:spcBef>
              <a:spcAft>
                <a:spcPts val="600"/>
              </a:spcAft>
              <a:buClrTx/>
              <a:buSzTx/>
              <a:buFontTx/>
              <a:buChar char="-"/>
              <a:tabLst/>
              <a:defRPr/>
            </a:pPr>
            <a:r>
              <a:rPr lang="en-US" sz="1200" i="0" baseline="0" dirty="0" smtClean="0">
                <a:latin typeface="+mn-lt"/>
              </a:rPr>
              <a:t>Are </a:t>
            </a:r>
            <a:r>
              <a:rPr lang="en-US" sz="1200" i="0" dirty="0" smtClean="0">
                <a:latin typeface="+mn-lt"/>
              </a:rPr>
              <a:t>standards that</a:t>
            </a:r>
            <a:r>
              <a:rPr lang="en-US" sz="1200" i="0" baseline="0" dirty="0" smtClean="0">
                <a:latin typeface="+mn-lt"/>
              </a:rPr>
              <a:t> guide an individual’s professional decisions and actions in their field of work.</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smtClean="0">
                <a:latin typeface="+mn-lt"/>
              </a:rPr>
              <a:t>Adhering to professional standards is key to your success as a BHP.</a:t>
            </a:r>
            <a:endParaRPr lang="en-US" altLang="en-US" sz="1200" baseline="0" dirty="0" smtClean="0">
              <a:solidFill>
                <a:schemeClr val="tx1">
                  <a:lumMod val="85000"/>
                  <a:lumOff val="15000"/>
                </a:schemeClr>
              </a:solidFill>
              <a:latin typeface="+mn-lt"/>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18</a:t>
            </a:fld>
            <a:endParaRPr lang="en-US" dirty="0"/>
          </a:p>
        </p:txBody>
      </p:sp>
    </p:spTree>
    <p:extLst>
      <p:ext uri="{BB962C8B-B14F-4D97-AF65-F5344CB8AC3E}">
        <p14:creationId xmlns:p14="http://schemas.microsoft.com/office/powerpoint/2010/main" val="2715274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latin typeface="+mn-lt"/>
              </a:rPr>
              <a:t>As a BHP, you are a non-licensed professional. The National Organization for Human Services (NOHS) has developed a set of ethical standards that should be adhered to in your work as a BHP.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latin typeface="+mn-lt"/>
              </a:rPr>
              <a:t>These standards help to guide your work especially when you are challenged by a difficult situation or decision.</a:t>
            </a:r>
            <a:endParaRPr lang="en-US" sz="1200" i="1"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latin typeface="+mn-lt"/>
              </a:rPr>
              <a:t>You may also be licensed through, or belong to a professional organization such as the </a:t>
            </a:r>
            <a:r>
              <a:rPr lang="en-US" sz="1200" kern="1200" dirty="0" smtClean="0">
                <a:solidFill>
                  <a:schemeClr val="tx1"/>
                </a:solidFill>
                <a:effectLst/>
                <a:latin typeface="+mn-lt"/>
                <a:ea typeface="+mn-ea"/>
                <a:cs typeface="+mn-cs"/>
              </a:rPr>
              <a:t>National Education Association</a:t>
            </a:r>
            <a:r>
              <a:rPr lang="en-US" sz="1200" kern="1200" baseline="0" dirty="0" smtClean="0">
                <a:solidFill>
                  <a:schemeClr val="tx1"/>
                </a:solidFill>
                <a:effectLst/>
                <a:latin typeface="+mn-lt"/>
                <a:ea typeface="+mn-ea"/>
                <a:cs typeface="+mn-cs"/>
              </a:rPr>
              <a:t> or </a:t>
            </a:r>
            <a:r>
              <a:rPr lang="en-US" sz="1200" i="0" baseline="0" dirty="0" smtClean="0">
                <a:latin typeface="+mn-lt"/>
              </a:rPr>
              <a:t>National Association of Social Workers (NASW). If so, you should be familiar with and adhere to that code of professional ethics, which are similar to the ones we are about to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baseline="0" dirty="0" smtClean="0">
                <a:latin typeface="+mn-lt"/>
              </a:rPr>
              <a:t>NEA: </a:t>
            </a:r>
            <a:r>
              <a:rPr lang="en-US" sz="1200" u="sng" kern="1200" dirty="0" smtClean="0">
                <a:solidFill>
                  <a:srgbClr val="0070C0"/>
                </a:solidFill>
                <a:effectLst/>
                <a:latin typeface="+mn-lt"/>
                <a:ea typeface="+mn-ea"/>
                <a:cs typeface="+mn-cs"/>
                <a:hlinkClick r:id="rId3"/>
              </a:rPr>
              <a:t>http://www.nea.org/home/30442.htm</a:t>
            </a:r>
            <a:endParaRPr lang="en-US" sz="1200" u="sng" kern="1200" dirty="0" smtClean="0">
              <a:solidFill>
                <a:srgbClr val="0070C0"/>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u="none" kern="1200" baseline="0" dirty="0" smtClean="0">
                <a:solidFill>
                  <a:schemeClr val="tx1"/>
                </a:solidFill>
                <a:effectLst/>
                <a:latin typeface="+mn-lt"/>
                <a:ea typeface="+mn-ea"/>
                <a:cs typeface="+mn-cs"/>
              </a:rPr>
              <a:t>NASW: </a:t>
            </a:r>
            <a:r>
              <a:rPr lang="en-US" sz="1200" i="0" u="sng" kern="1200" baseline="0" dirty="0" smtClean="0">
                <a:solidFill>
                  <a:srgbClr val="0070C0"/>
                </a:solidFill>
                <a:effectLst/>
                <a:latin typeface="+mn-lt"/>
                <a:ea typeface="+mn-ea"/>
                <a:cs typeface="+mn-cs"/>
              </a:rPr>
              <a:t>https://www.socialworkers.org/About/Ethics/Code-of-Ethics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rgbClr val="0070C0"/>
                </a:solidFill>
                <a:latin typeface="+mn-lt"/>
              </a:rPr>
              <a:t>Hyperlink</a:t>
            </a:r>
            <a:r>
              <a:rPr lang="en-US" sz="1200" b="1" i="0" baseline="0" dirty="0" smtClean="0">
                <a:solidFill>
                  <a:srgbClr val="0070C0"/>
                </a:solidFill>
                <a:latin typeface="+mn-lt"/>
              </a:rPr>
              <a:t> (o</a:t>
            </a:r>
            <a:r>
              <a:rPr lang="en-US" sz="1200" b="1" i="0" dirty="0" smtClean="0">
                <a:solidFill>
                  <a:srgbClr val="0070C0"/>
                </a:solidFill>
                <a:latin typeface="+mn-lt"/>
              </a:rPr>
              <a:t>ptional) </a:t>
            </a:r>
            <a:r>
              <a:rPr lang="en-US" sz="1200" b="0" u="sng" dirty="0" smtClean="0">
                <a:solidFill>
                  <a:srgbClr val="0070C0"/>
                </a:solidFill>
                <a:latin typeface="+mn-lt"/>
              </a:rPr>
              <a:t>http://www.nationalhumanservices.org/ethical-standards-for-hs-professionals</a:t>
            </a:r>
            <a:r>
              <a:rPr lang="en-US" sz="1200" b="0" dirty="0" smtClean="0">
                <a:solidFill>
                  <a:srgbClr val="0070C0"/>
                </a:solidFill>
                <a:latin typeface="+mn-lt"/>
              </a:rPr>
              <a:t> </a:t>
            </a:r>
            <a:endParaRPr lang="en-US" sz="1200" b="0" i="1" dirty="0" smtClean="0">
              <a:solidFill>
                <a:srgbClr val="0070C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smtClean="0">
                <a:solidFill>
                  <a:srgbClr val="0070C0"/>
                </a:solidFill>
                <a:latin typeface="+mn-lt"/>
              </a:rPr>
              <a:t>Click on the image of</a:t>
            </a:r>
            <a:r>
              <a:rPr lang="en-US" sz="1200" b="0" u="none" baseline="0" dirty="0" smtClean="0">
                <a:solidFill>
                  <a:srgbClr val="0070C0"/>
                </a:solidFill>
                <a:latin typeface="+mn-lt"/>
              </a:rPr>
              <a:t> the scale to open the link to the National Human Services Ethical Standards for Human Services Professionals.</a:t>
            </a:r>
          </a:p>
          <a:p>
            <a:pPr lvl="0">
              <a:lnSpc>
                <a:spcPct val="100000"/>
              </a:lnSpc>
              <a:spcBef>
                <a:spcPts val="0"/>
              </a:spcBef>
              <a:spcAft>
                <a:spcPts val="0"/>
              </a:spcAft>
            </a:pPr>
            <a:endParaRPr lang="en-US" sz="1200" b="1"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19</a:t>
            </a:fld>
            <a:endParaRPr lang="en-US" dirty="0"/>
          </a:p>
        </p:txBody>
      </p:sp>
    </p:spTree>
    <p:extLst>
      <p:ext uri="{BB962C8B-B14F-4D97-AF65-F5344CB8AC3E}">
        <p14:creationId xmlns:p14="http://schemas.microsoft.com/office/powerpoint/2010/main" val="268811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We will start off today’s session by helping to get you acquainted with the different communication tools available in </a:t>
            </a:r>
            <a:r>
              <a:rPr lang="en-US" sz="1200" b="1" kern="1200" dirty="0" smtClean="0">
                <a:solidFill>
                  <a:schemeClr val="tx1"/>
                </a:solidFill>
                <a:effectLst/>
                <a:latin typeface="+mn-lt"/>
                <a:ea typeface="+mn-ea"/>
                <a:cs typeface="+mn-cs"/>
              </a:rPr>
              <a:t>Adobe Connect.</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b="1" kern="1200" dirty="0" smtClean="0">
                <a:solidFill>
                  <a:schemeClr val="tx1"/>
                </a:solidFill>
                <a:effectLst/>
                <a:latin typeface="+mn-lt"/>
                <a:ea typeface="+mn-ea"/>
                <a:cs typeface="+mn-cs"/>
              </a:rPr>
              <a:t>Instructor’s Note:</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i="1" kern="1200" dirty="0" smtClean="0">
                <a:solidFill>
                  <a:schemeClr val="tx1"/>
                </a:solidFill>
                <a:effectLst/>
                <a:latin typeface="+mn-lt"/>
                <a:ea typeface="+mn-ea"/>
                <a:cs typeface="+mn-cs"/>
              </a:rPr>
              <a:t>Spend a few</a:t>
            </a:r>
            <a:r>
              <a:rPr lang="en-US" sz="1200" i="1" kern="1200" baseline="0" dirty="0" smtClean="0">
                <a:solidFill>
                  <a:schemeClr val="tx1"/>
                </a:solidFill>
                <a:effectLst/>
                <a:latin typeface="+mn-lt"/>
                <a:ea typeface="+mn-ea"/>
                <a:cs typeface="+mn-cs"/>
              </a:rPr>
              <a:t> minutes explaining how to use the tools in the software (Adobe, Zoom, Microsoft Teams, Google Hangouts, etc.) you will be using for your Virtual session.</a:t>
            </a:r>
          </a:p>
        </p:txBody>
      </p:sp>
      <p:sp>
        <p:nvSpPr>
          <p:cNvPr id="4" name="Slide Number Placeholder 3"/>
          <p:cNvSpPr>
            <a:spLocks noGrp="1"/>
          </p:cNvSpPr>
          <p:nvPr>
            <p:ph type="sldNum" sz="quarter" idx="10"/>
          </p:nvPr>
        </p:nvSpPr>
        <p:spPr/>
        <p:txBody>
          <a:bodyPr/>
          <a:lstStyle/>
          <a:p>
            <a:fld id="{2D4AF0E8-35F7-4C87-BB20-8C25AAD274BE}" type="slidenum">
              <a:rPr lang="en-US" smtClean="0"/>
              <a:t>2</a:t>
            </a:fld>
            <a:endParaRPr lang="en-US" dirty="0"/>
          </a:p>
        </p:txBody>
      </p:sp>
    </p:spTree>
    <p:extLst>
      <p:ext uri="{BB962C8B-B14F-4D97-AF65-F5344CB8AC3E}">
        <p14:creationId xmlns:p14="http://schemas.microsoft.com/office/powerpoint/2010/main" val="40021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sz="1200" b="1" i="0" kern="1200" dirty="0" smtClean="0">
                <a:solidFill>
                  <a:schemeClr val="tx1"/>
                </a:solidFill>
                <a:effectLst/>
                <a:latin typeface="+mn-lt"/>
                <a:ea typeface="+mn-ea"/>
                <a:cs typeface="+mn-cs"/>
              </a:rPr>
              <a:t>Activity: </a:t>
            </a:r>
            <a:r>
              <a:rPr lang="en-US" sz="1200" b="1" i="0" u="sng" kern="1200" dirty="0" smtClean="0">
                <a:solidFill>
                  <a:schemeClr val="tx1"/>
                </a:solidFill>
                <a:effectLst/>
                <a:latin typeface="+mn-lt"/>
                <a:ea typeface="+mn-ea"/>
                <a:cs typeface="+mn-cs"/>
              </a:rPr>
              <a:t>Ethical</a:t>
            </a:r>
            <a:r>
              <a:rPr lang="en-US" sz="1200" b="1" i="0" u="sng" kern="1200" baseline="0" dirty="0" smtClean="0">
                <a:solidFill>
                  <a:schemeClr val="tx1"/>
                </a:solidFill>
                <a:effectLst/>
                <a:latin typeface="+mn-lt"/>
                <a:ea typeface="+mn-ea"/>
                <a:cs typeface="+mn-cs"/>
              </a:rPr>
              <a:t> Standards</a:t>
            </a:r>
            <a:endParaRPr lang="en-US" sz="1200" b="1" i="0" u="sng" kern="1200" dirty="0" smtClean="0">
              <a:solidFill>
                <a:schemeClr val="tx1"/>
              </a:solidFill>
              <a:effectLst/>
              <a:latin typeface="+mn-lt"/>
              <a:ea typeface="+mn-ea"/>
              <a:cs typeface="+mn-cs"/>
            </a:endParaRP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10 minutes</a:t>
            </a:r>
            <a:endParaRPr lang="en-US" sz="1200" b="1" i="0" kern="1200" dirty="0" smtClean="0">
              <a:solidFill>
                <a:schemeClr val="tx1"/>
              </a:solidFill>
              <a:effectLst/>
              <a:latin typeface="+mn-lt"/>
              <a:ea typeface="+mn-ea"/>
              <a:cs typeface="+mn-cs"/>
            </a:endParaRPr>
          </a:p>
          <a:p>
            <a:pPr>
              <a:lnSpc>
                <a:spcPct val="100000"/>
              </a:lnSpc>
              <a:spcBef>
                <a:spcPts val="0"/>
              </a:spcBef>
              <a:spcAft>
                <a:spcPts val="0"/>
              </a:spcAft>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understand the</a:t>
            </a:r>
            <a:r>
              <a:rPr lang="en-US" sz="1200" i="0" kern="1200" baseline="0" dirty="0" smtClean="0">
                <a:solidFill>
                  <a:schemeClr val="tx1"/>
                </a:solidFill>
                <a:effectLst/>
                <a:latin typeface="+mn-lt"/>
                <a:ea typeface="+mn-ea"/>
                <a:cs typeface="+mn-cs"/>
              </a:rPr>
              <a:t> scope of their responsibility to adhering to ethical standards.</a:t>
            </a:r>
          </a:p>
          <a:p>
            <a:pPr>
              <a:lnSpc>
                <a:spcPct val="100000"/>
              </a:lnSpc>
              <a:spcBef>
                <a:spcPts val="0"/>
              </a:spcBef>
              <a:spcAft>
                <a:spcPts val="0"/>
              </a:spcAft>
            </a:pPr>
            <a:r>
              <a:rPr lang="en-US" sz="1200" b="1" i="1" kern="1200" baseline="0" dirty="0" smtClean="0">
                <a:solidFill>
                  <a:schemeClr val="tx1"/>
                </a:solidFill>
                <a:effectLst/>
                <a:latin typeface="+mn-lt"/>
                <a:ea typeface="+mn-ea"/>
                <a:cs typeface="+mn-cs"/>
              </a:rPr>
              <a:t>(You can use this slide and make this a whiteboard activity or create a layout with 6 separate chat pods, one for each of the categories</a:t>
            </a:r>
            <a:r>
              <a:rPr lang="en-US" sz="1200" b="1" i="1" kern="1200" baseline="0" dirty="0" smtClean="0">
                <a:solidFill>
                  <a:schemeClr val="tx1"/>
                </a:solidFill>
                <a:effectLst/>
                <a:latin typeface="+mn-lt"/>
                <a:ea typeface="+mn-ea"/>
                <a:cs typeface="+mn-cs"/>
              </a:rPr>
              <a:t>. Divide participants into 6 separate groups and assign one category to each group.)</a:t>
            </a:r>
            <a:endParaRPr lang="en-US" sz="1200" b="1" i="1" kern="1200" baseline="0" dirty="0" smtClean="0">
              <a:solidFill>
                <a:schemeClr val="tx1"/>
              </a:solidFill>
              <a:effectLst/>
              <a:latin typeface="+mn-lt"/>
              <a:ea typeface="+mn-ea"/>
              <a:cs typeface="+mn-cs"/>
            </a:endParaRPr>
          </a:p>
          <a:p>
            <a:pPr>
              <a:lnSpc>
                <a:spcPct val="100000"/>
              </a:lnSpc>
              <a:spcBef>
                <a:spcPts val="0"/>
              </a:spcBef>
              <a:spcAft>
                <a:spcPts val="0"/>
              </a:spcAft>
            </a:pPr>
            <a:endParaRPr lang="en-US" sz="120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baseline="0" dirty="0" smtClean="0">
                <a:latin typeface="+mn-lt"/>
              </a:rPr>
              <a:t>Ask each participant to use whiteboard tools to write one way that they uphold the ethical standards in their assigned category (or allow them to select their own category).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i="0" baseline="0" dirty="0" smtClean="0">
                <a:latin typeface="+mn-lt"/>
              </a:rPr>
              <a:t>For example: </a:t>
            </a:r>
            <a:r>
              <a:rPr lang="en-US" sz="1200" u="sng" dirty="0" smtClean="0">
                <a:latin typeface="+mn-lt"/>
              </a:rPr>
              <a:t>Responsibility to Individuals</a:t>
            </a:r>
            <a:r>
              <a:rPr lang="en-US" sz="1200" u="sng" baseline="0" dirty="0" smtClean="0">
                <a:latin typeface="+mn-lt"/>
              </a:rPr>
              <a:t> receiving services</a:t>
            </a:r>
            <a:r>
              <a:rPr lang="en-US" sz="1200" u="sng" dirty="0" smtClean="0">
                <a:latin typeface="+mn-lt"/>
              </a:rPr>
              <a:t> (Clients/Consumers)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Stay strength-based</a:t>
            </a:r>
            <a:r>
              <a:rPr lang="en-US" sz="1200" baseline="0" dirty="0" smtClean="0">
                <a:latin typeface="+mn-lt"/>
              </a:rPr>
              <a:t>, maintaining a posture of hope and expecting the best from the child and family; having unconditional positive regard, and looking for areas that the child and family are doing well in. </a:t>
            </a:r>
            <a:endParaRPr lang="en-US" sz="1200" i="0" baseline="0" dirty="0" smtClean="0">
              <a:latin typeface="+mn-lt"/>
            </a:endParaRPr>
          </a:p>
          <a:p>
            <a:pPr marL="171450" indent="-171450">
              <a:lnSpc>
                <a:spcPct val="100000"/>
              </a:lnSpc>
              <a:spcBef>
                <a:spcPts val="0"/>
              </a:spcBef>
              <a:spcAft>
                <a:spcPts val="0"/>
              </a:spcAft>
              <a:buFont typeface="Arial" panose="020B0604020202020204" pitchFamily="34" charset="0"/>
              <a:buChar char="•"/>
            </a:pPr>
            <a:r>
              <a:rPr lang="en-US" sz="1200" i="0" baseline="0" dirty="0" smtClean="0">
                <a:latin typeface="+mn-lt"/>
              </a:rPr>
              <a:t>After about 5 minutes, have each group share with the whole class one or two examples they discussed.</a:t>
            </a:r>
          </a:p>
          <a:p>
            <a:pPr marL="0" indent="0">
              <a:lnSpc>
                <a:spcPct val="100000"/>
              </a:lnSpc>
              <a:spcBef>
                <a:spcPts val="0"/>
              </a:spcBef>
              <a:spcAft>
                <a:spcPts val="0"/>
              </a:spcAft>
              <a:buFont typeface="Arial" panose="020B0604020202020204" pitchFamily="34" charset="0"/>
              <a:buNone/>
            </a:pPr>
            <a:endParaRPr lang="en-US" sz="1200" i="1"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smtClean="0">
                <a:solidFill>
                  <a:schemeClr val="tx1"/>
                </a:solidFill>
                <a:effectLst/>
                <a:latin typeface="+mn-lt"/>
                <a:ea typeface="+mn-ea"/>
                <a:cs typeface="+mn-cs"/>
              </a:rPr>
              <a:t>Instructor’s Note:</a:t>
            </a:r>
          </a:p>
          <a:p>
            <a:pPr>
              <a:lnSpc>
                <a:spcPct val="100000"/>
              </a:lnSpc>
              <a:spcBef>
                <a:spcPts val="0"/>
              </a:spcBef>
              <a:spcAft>
                <a:spcPts val="0"/>
              </a:spcAft>
            </a:pPr>
            <a:r>
              <a:rPr lang="en-US" sz="1200" i="1" u="none" dirty="0" smtClean="0">
                <a:latin typeface="+mn-lt"/>
              </a:rPr>
              <a:t>It is not necessary to discuss every </a:t>
            </a:r>
            <a:r>
              <a:rPr lang="en-US" sz="1200" i="1" u="none" baseline="0" dirty="0" smtClean="0">
                <a:latin typeface="+mn-lt"/>
              </a:rPr>
              <a:t>standard </a:t>
            </a:r>
            <a:r>
              <a:rPr lang="en-US" sz="1200" i="1" u="none" baseline="0" dirty="0" smtClean="0">
                <a:latin typeface="+mn-lt"/>
              </a:rPr>
              <a:t>listed. </a:t>
            </a:r>
            <a:r>
              <a:rPr lang="en-US" sz="1200" i="1" u="none" dirty="0" smtClean="0">
                <a:latin typeface="+mn-lt"/>
              </a:rPr>
              <a:t>Please</a:t>
            </a:r>
            <a:r>
              <a:rPr lang="en-US" sz="1200" i="1" u="none" baseline="0" dirty="0" smtClean="0">
                <a:latin typeface="+mn-lt"/>
              </a:rPr>
              <a:t> refrain from “re-teaching” this material. Simply review and check for understanding.</a:t>
            </a:r>
            <a:endParaRPr lang="en-US" sz="1200" i="1" u="none"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dirty="0" smtClean="0">
              <a:solidFill>
                <a:srgbClr val="0070C0"/>
              </a:solidFill>
              <a:latin typeface="+mn-lt"/>
            </a:endParaRPr>
          </a:p>
          <a:p>
            <a:pPr>
              <a:lnSpc>
                <a:spcPct val="100000"/>
              </a:lnSpc>
              <a:spcBef>
                <a:spcPts val="0"/>
              </a:spcBef>
              <a:spcAft>
                <a:spcPts val="0"/>
              </a:spcAft>
            </a:pPr>
            <a:r>
              <a:rPr lang="en-US" sz="1200" u="sng" dirty="0" smtClean="0">
                <a:latin typeface="+mn-lt"/>
              </a:rPr>
              <a:t>Responsibility to Individuals</a:t>
            </a:r>
            <a:r>
              <a:rPr lang="en-US" sz="1200" u="sng" baseline="0" dirty="0" smtClean="0">
                <a:latin typeface="+mn-lt"/>
              </a:rPr>
              <a:t> receiving services</a:t>
            </a:r>
            <a:r>
              <a:rPr lang="en-US" sz="1200" u="sng" dirty="0" smtClean="0">
                <a:latin typeface="+mn-lt"/>
              </a:rPr>
              <a:t> (Clients/Consumers)</a:t>
            </a:r>
            <a:endParaRPr lang="en-US" sz="1200" dirty="0" smtClean="0">
              <a:latin typeface="+mn-lt"/>
            </a:endParaRP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Stay strength-based.</a:t>
            </a:r>
            <a:endParaRPr lang="en-US" sz="1200" baseline="0" dirty="0" smtClean="0">
              <a:latin typeface="+mn-lt"/>
            </a:endParaRP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Respect privacy and confidentiality.  </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Separate personal thoughts from work to be done.</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Maintain appropriate relationships/boundaries</a:t>
            </a:r>
            <a:r>
              <a:rPr lang="en-US" sz="1200" baseline="0" dirty="0" smtClean="0">
                <a:latin typeface="+mn-lt"/>
              </a:rPr>
              <a:t> – do not engage in dual relationships.</a:t>
            </a:r>
            <a:endParaRPr lang="en-US" sz="1200" dirty="0" smtClean="0">
              <a:latin typeface="+mn-lt"/>
            </a:endParaRPr>
          </a:p>
          <a:p>
            <a:pPr>
              <a:lnSpc>
                <a:spcPct val="100000"/>
              </a:lnSpc>
              <a:spcBef>
                <a:spcPts val="0"/>
              </a:spcBef>
              <a:spcAft>
                <a:spcPts val="0"/>
              </a:spcAft>
            </a:pPr>
            <a:endParaRPr lang="en-US" sz="800" dirty="0" smtClean="0">
              <a:latin typeface="+mn-lt"/>
            </a:endParaRPr>
          </a:p>
          <a:p>
            <a:pPr>
              <a:lnSpc>
                <a:spcPct val="100000"/>
              </a:lnSpc>
              <a:spcBef>
                <a:spcPts val="0"/>
              </a:spcBef>
              <a:spcAft>
                <a:spcPts val="0"/>
              </a:spcAft>
            </a:pPr>
            <a:r>
              <a:rPr lang="en-US" sz="1200" u="sng" dirty="0" smtClean="0">
                <a:latin typeface="+mn-lt"/>
              </a:rPr>
              <a:t>Responsibility to the Public and Society </a:t>
            </a:r>
            <a:endParaRPr lang="en-US" sz="1200" u="none" dirty="0" smtClean="0">
              <a:latin typeface="+mn-lt"/>
            </a:endParaRP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Provide services</a:t>
            </a:r>
            <a:r>
              <a:rPr lang="en-US" sz="1200" baseline="0" dirty="0" smtClean="0">
                <a:latin typeface="+mn-lt"/>
              </a:rPr>
              <a:t> </a:t>
            </a:r>
            <a:r>
              <a:rPr lang="en-US" sz="1200" dirty="0" smtClean="0">
                <a:latin typeface="+mn-lt"/>
              </a:rPr>
              <a:t>without discrimination and with cultural competence. </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Stay informed about social issues that may affect children</a:t>
            </a:r>
            <a:r>
              <a:rPr lang="en-US" sz="1200" baseline="0" dirty="0" smtClean="0">
                <a:latin typeface="+mn-lt"/>
              </a:rPr>
              <a:t> and families</a:t>
            </a:r>
            <a:r>
              <a:rPr lang="en-US" sz="1200" dirty="0" smtClean="0">
                <a:latin typeface="+mn-lt"/>
              </a:rPr>
              <a:t>.</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Advocate on behalf of those who are not able.</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Be</a:t>
            </a:r>
            <a:r>
              <a:rPr lang="en-US" sz="1200" baseline="0" dirty="0" smtClean="0">
                <a:latin typeface="+mn-lt"/>
              </a:rPr>
              <a:t> h</a:t>
            </a:r>
            <a:r>
              <a:rPr lang="en-US" sz="1200" dirty="0" smtClean="0">
                <a:latin typeface="+mn-lt"/>
              </a:rPr>
              <a:t>onest regarding qualifications.</a:t>
            </a:r>
          </a:p>
          <a:p>
            <a:pPr>
              <a:lnSpc>
                <a:spcPct val="100000"/>
              </a:lnSpc>
              <a:spcBef>
                <a:spcPts val="0"/>
              </a:spcBef>
              <a:spcAft>
                <a:spcPts val="0"/>
              </a:spcAft>
            </a:pPr>
            <a:endParaRPr lang="en-US" sz="800" dirty="0" smtClean="0">
              <a:latin typeface="+mn-lt"/>
            </a:endParaRPr>
          </a:p>
          <a:p>
            <a:pPr>
              <a:lnSpc>
                <a:spcPct val="100000"/>
              </a:lnSpc>
              <a:spcBef>
                <a:spcPts val="0"/>
              </a:spcBef>
              <a:spcAft>
                <a:spcPts val="0"/>
              </a:spcAft>
            </a:pPr>
            <a:r>
              <a:rPr lang="en-US" sz="1200" u="sng" dirty="0" smtClean="0">
                <a:latin typeface="+mn-lt"/>
              </a:rPr>
              <a:t>Responsibility to Colleagues</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Resolve conflicts in a respectful manner, involving supervisor(s) when necessary.</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Respond</a:t>
            </a:r>
            <a:r>
              <a:rPr lang="en-US" sz="1200" baseline="0" dirty="0" smtClean="0">
                <a:latin typeface="+mn-lt"/>
              </a:rPr>
              <a:t> appropriately </a:t>
            </a:r>
            <a:r>
              <a:rPr lang="en-US" sz="1200" dirty="0" smtClean="0">
                <a:latin typeface="+mn-lt"/>
              </a:rPr>
              <a:t>to problematic behavior of colleagues.</a:t>
            </a:r>
          </a:p>
          <a:p>
            <a:pPr>
              <a:lnSpc>
                <a:spcPct val="100000"/>
              </a:lnSpc>
              <a:spcBef>
                <a:spcPts val="0"/>
              </a:spcBef>
              <a:spcAft>
                <a:spcPts val="0"/>
              </a:spcAft>
            </a:pPr>
            <a:endParaRPr lang="en-US" sz="800" dirty="0" smtClean="0">
              <a:latin typeface="+mn-lt"/>
            </a:endParaRPr>
          </a:p>
          <a:p>
            <a:pPr>
              <a:lnSpc>
                <a:spcPct val="100000"/>
              </a:lnSpc>
              <a:spcBef>
                <a:spcPts val="0"/>
              </a:spcBef>
              <a:spcAft>
                <a:spcPts val="0"/>
              </a:spcAft>
            </a:pPr>
            <a:r>
              <a:rPr lang="en-US" sz="1200" u="sng" dirty="0" smtClean="0">
                <a:latin typeface="+mn-lt"/>
              </a:rPr>
              <a:t>Responsibility to Employer</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Help families to understand how the agency functions and its reputation.</a:t>
            </a:r>
          </a:p>
          <a:p>
            <a:pPr marL="0" indent="0">
              <a:lnSpc>
                <a:spcPct val="100000"/>
              </a:lnSpc>
              <a:spcBef>
                <a:spcPts val="0"/>
              </a:spcBef>
              <a:spcAft>
                <a:spcPts val="0"/>
              </a:spcAft>
              <a:buFont typeface="Arial" panose="020B0604020202020204" pitchFamily="34" charset="0"/>
              <a:buNone/>
            </a:pPr>
            <a:endParaRPr lang="en-US" sz="800" dirty="0" smtClean="0">
              <a:latin typeface="+mn-lt"/>
            </a:endParaRPr>
          </a:p>
          <a:p>
            <a:pPr>
              <a:lnSpc>
                <a:spcPct val="100000"/>
              </a:lnSpc>
              <a:spcBef>
                <a:spcPts val="0"/>
              </a:spcBef>
              <a:spcAft>
                <a:spcPts val="0"/>
              </a:spcAft>
            </a:pPr>
            <a:r>
              <a:rPr lang="en-US" sz="1200" u="sng" dirty="0" smtClean="0">
                <a:latin typeface="+mn-lt"/>
              </a:rPr>
              <a:t>Responsibility to the Profession </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Awareness of the scope of both your knowledge and skills.</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Seek out new and effective approaches to your work.</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Be mindful of how you present yourself on social media platforms</a:t>
            </a:r>
            <a:r>
              <a:rPr lang="en-US" sz="1200" i="1" dirty="0" smtClean="0">
                <a:latin typeface="+mn-lt"/>
              </a:rPr>
              <a:t>. (Mention that participants</a:t>
            </a:r>
            <a:r>
              <a:rPr lang="en-US" sz="1200" i="1" baseline="0" dirty="0" smtClean="0">
                <a:latin typeface="+mn-lt"/>
              </a:rPr>
              <a:t> should clarify with their agency the specific policies regarding social media)</a:t>
            </a:r>
            <a:endParaRPr lang="en-US" sz="1200" i="1" dirty="0" smtClean="0">
              <a:latin typeface="+mn-lt"/>
            </a:endParaRPr>
          </a:p>
          <a:p>
            <a:pPr>
              <a:lnSpc>
                <a:spcPct val="100000"/>
              </a:lnSpc>
              <a:spcBef>
                <a:spcPts val="0"/>
              </a:spcBef>
              <a:spcAft>
                <a:spcPts val="0"/>
              </a:spcAft>
            </a:pPr>
            <a:endParaRPr lang="en-US" sz="800" dirty="0" smtClean="0">
              <a:latin typeface="+mn-lt"/>
            </a:endParaRPr>
          </a:p>
          <a:p>
            <a:pPr>
              <a:lnSpc>
                <a:spcPct val="100000"/>
              </a:lnSpc>
              <a:spcBef>
                <a:spcPts val="0"/>
              </a:spcBef>
              <a:spcAft>
                <a:spcPts val="0"/>
              </a:spcAft>
            </a:pPr>
            <a:r>
              <a:rPr lang="en-US" sz="1200" u="sng" dirty="0" smtClean="0">
                <a:latin typeface="+mn-lt"/>
              </a:rPr>
              <a:t>Responsibility to Self</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Awareness of personal biases and their effect</a:t>
            </a:r>
            <a:r>
              <a:rPr lang="en-US" sz="1200" baseline="0" dirty="0" smtClean="0">
                <a:latin typeface="+mn-lt"/>
              </a:rPr>
              <a:t> on working</a:t>
            </a:r>
            <a:r>
              <a:rPr lang="en-US" sz="1200" dirty="0" smtClean="0">
                <a:latin typeface="+mn-lt"/>
              </a:rPr>
              <a:t> relationships.</a:t>
            </a:r>
          </a:p>
          <a:p>
            <a:pPr marL="171450" indent="-171450">
              <a:lnSpc>
                <a:spcPct val="100000"/>
              </a:lnSpc>
              <a:spcBef>
                <a:spcPts val="0"/>
              </a:spcBef>
              <a:spcAft>
                <a:spcPts val="0"/>
              </a:spcAft>
              <a:buFont typeface="Arial" panose="020B0604020202020204" pitchFamily="34" charset="0"/>
              <a:buChar char="•"/>
            </a:pPr>
            <a:r>
              <a:rPr lang="en-US" sz="1200" dirty="0" smtClean="0">
                <a:latin typeface="+mn-lt"/>
              </a:rPr>
              <a:t>Commitment to lifelong learning and growth of knowledge.</a:t>
            </a:r>
          </a:p>
        </p:txBody>
      </p:sp>
      <p:sp>
        <p:nvSpPr>
          <p:cNvPr id="4" name="Slide Number Placeholder 3"/>
          <p:cNvSpPr>
            <a:spLocks noGrp="1"/>
          </p:cNvSpPr>
          <p:nvPr>
            <p:ph type="sldNum" sz="quarter" idx="10"/>
          </p:nvPr>
        </p:nvSpPr>
        <p:spPr/>
        <p:txBody>
          <a:bodyPr/>
          <a:lstStyle/>
          <a:p>
            <a:fld id="{633CCE97-049A-416D-8265-CD6AA0856F3A}" type="slidenum">
              <a:rPr lang="en-US" smtClean="0"/>
              <a:t>20</a:t>
            </a:fld>
            <a:endParaRPr lang="en-US" dirty="0"/>
          </a:p>
        </p:txBody>
      </p:sp>
    </p:spTree>
    <p:extLst>
      <p:ext uri="{BB962C8B-B14F-4D97-AF65-F5344CB8AC3E}">
        <p14:creationId xmlns:p14="http://schemas.microsoft.com/office/powerpoint/2010/main" val="184840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Font typeface="Arial" panose="020B0604020202020204" pitchFamily="34" charset="0"/>
              <a:buNone/>
            </a:pPr>
            <a:r>
              <a:rPr lang="en-US" sz="1200" dirty="0" smtClean="0">
                <a:latin typeface="+mn-lt"/>
              </a:rPr>
              <a:t>As</a:t>
            </a:r>
            <a:r>
              <a:rPr lang="en-US" sz="1200" baseline="0" dirty="0" smtClean="0">
                <a:latin typeface="+mn-lt"/>
              </a:rPr>
              <a:t> was discussed in several modules throughout the BHP course, w</a:t>
            </a:r>
            <a:r>
              <a:rPr lang="en-US" sz="1200" dirty="0" smtClean="0">
                <a:latin typeface="+mn-lt"/>
              </a:rPr>
              <a:t>ell-constructed and consistently maintained boundaries will support a healthy</a:t>
            </a:r>
            <a:r>
              <a:rPr lang="en-US" sz="1200" baseline="0" dirty="0" smtClean="0">
                <a:latin typeface="+mn-lt"/>
              </a:rPr>
              <a:t> working alliance with the child and family that you support.</a:t>
            </a:r>
          </a:p>
          <a:p>
            <a:pPr marL="0" indent="0">
              <a:spcBef>
                <a:spcPts val="0"/>
              </a:spcBef>
              <a:spcAft>
                <a:spcPts val="0"/>
              </a:spcAft>
              <a:buFont typeface="Arial" panose="020B0604020202020204" pitchFamily="34" charset="0"/>
              <a:buNone/>
            </a:pPr>
            <a:endParaRPr lang="en-US" sz="1200" baseline="0" dirty="0" smtClean="0">
              <a:latin typeface="+mn-lt"/>
            </a:endParaRPr>
          </a:p>
          <a:p>
            <a:pPr marL="0" indent="0">
              <a:spcBef>
                <a:spcPts val="0"/>
              </a:spcBef>
              <a:spcAft>
                <a:spcPts val="0"/>
              </a:spcAft>
              <a:buFont typeface="Arial" panose="020B0604020202020204" pitchFamily="34" charset="0"/>
              <a:buNone/>
            </a:pPr>
            <a:r>
              <a:rPr lang="en-US" sz="1200" baseline="0" dirty="0" smtClean="0">
                <a:latin typeface="+mn-lt"/>
              </a:rPr>
              <a:t>Boundaries are an essential component of your relationship with the child and family that, along with the ethical standards, will guide your interactions.</a:t>
            </a:r>
          </a:p>
          <a:p>
            <a:pPr marL="0" indent="0">
              <a:spcBef>
                <a:spcPts val="0"/>
              </a:spcBef>
              <a:spcAft>
                <a:spcPts val="0"/>
              </a:spcAft>
              <a:buFont typeface="Arial" panose="020B0604020202020204" pitchFamily="34" charset="0"/>
              <a:buNone/>
            </a:pPr>
            <a:endParaRPr lang="en-US" sz="1200" b="0" i="1" kern="1200" dirty="0" smtClean="0">
              <a:solidFill>
                <a:schemeClr val="tx1"/>
              </a:solidFill>
              <a:effectLst/>
              <a:latin typeface="+mn-lt"/>
              <a:ea typeface="+mn-ea"/>
              <a:cs typeface="+mn-cs"/>
            </a:endParaRPr>
          </a:p>
          <a:p>
            <a:pPr marL="0" indent="0">
              <a:spcBef>
                <a:spcPts val="0"/>
              </a:spcBef>
              <a:spcAft>
                <a:spcPts val="0"/>
              </a:spcAft>
              <a:buFont typeface="Arial" panose="020B0604020202020204" pitchFamily="34" charset="0"/>
              <a:buNone/>
            </a:pPr>
            <a:r>
              <a:rPr lang="en-US" sz="1200" b="0" i="0" kern="1200" dirty="0" smtClean="0">
                <a:solidFill>
                  <a:schemeClr val="tx1"/>
                </a:solidFill>
                <a:effectLst/>
                <a:latin typeface="+mn-lt"/>
                <a:ea typeface="+mn-ea"/>
                <a:cs typeface="+mn-cs"/>
              </a:rPr>
              <a:t>There is a great quote</a:t>
            </a:r>
            <a:r>
              <a:rPr lang="en-US" sz="1200" b="0" i="0" kern="1200" baseline="0" dirty="0" smtClean="0">
                <a:solidFill>
                  <a:schemeClr val="tx1"/>
                </a:solidFill>
                <a:effectLst/>
                <a:latin typeface="+mn-lt"/>
                <a:ea typeface="+mn-ea"/>
                <a:cs typeface="+mn-cs"/>
              </a:rPr>
              <a:t> from a licensed clinical social worker</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t>
            </a:r>
            <a:r>
              <a:rPr lang="en-US" sz="1200" b="1" i="1" kern="1200" dirty="0" smtClean="0">
                <a:solidFill>
                  <a:schemeClr val="tx1"/>
                </a:solidFill>
                <a:effectLst/>
                <a:latin typeface="+mn-lt"/>
                <a:ea typeface="+mn-ea"/>
                <a:cs typeface="+mn-cs"/>
              </a:rPr>
              <a:t>Ethical issues related to professional boundaries are common and complex. Similar to a Rubik’s cube, the issue is multifaceted and rarely do all the sides line up correctly.” </a:t>
            </a:r>
            <a:r>
              <a:rPr lang="en-US" sz="1200" b="0" i="1" kern="1200" dirty="0" smtClean="0">
                <a:solidFill>
                  <a:schemeClr val="tx1"/>
                </a:solidFill>
                <a:effectLst/>
                <a:latin typeface="+mn-lt"/>
                <a:ea typeface="+mn-ea"/>
                <a:cs typeface="+mn-cs"/>
              </a:rPr>
              <a:t>– Claudia</a:t>
            </a:r>
            <a:r>
              <a:rPr lang="en-US" sz="1200" b="0" i="1" kern="1200" baseline="0" dirty="0" smtClean="0">
                <a:solidFill>
                  <a:schemeClr val="tx1"/>
                </a:solidFill>
                <a:effectLst/>
                <a:latin typeface="+mn-lt"/>
                <a:ea typeface="+mn-ea"/>
                <a:cs typeface="+mn-cs"/>
              </a:rPr>
              <a:t> J. Dewane, D.Ed., LCSW, BCD (</a:t>
            </a:r>
            <a:r>
              <a:rPr lang="en-US" sz="1200" b="0" i="1" u="sng" kern="1200" baseline="0" dirty="0" smtClean="0">
                <a:solidFill>
                  <a:schemeClr val="tx1"/>
                </a:solidFill>
                <a:effectLst/>
                <a:latin typeface="+mn-lt"/>
                <a:ea typeface="+mn-ea"/>
                <a:cs typeface="+mn-cs"/>
              </a:rPr>
              <a:t>Respecting Boundaries – The Don’ts of Dual Relationships</a:t>
            </a:r>
            <a:r>
              <a:rPr lang="en-US" sz="1200" b="0" i="1" kern="1200" baseline="0" dirty="0" smtClean="0">
                <a:solidFill>
                  <a:schemeClr val="tx1"/>
                </a:solidFill>
                <a:effectLst/>
                <a:latin typeface="+mn-lt"/>
                <a:ea typeface="+mn-ea"/>
                <a:cs typeface="+mn-cs"/>
              </a:rPr>
              <a:t>, Social Work Today, Vol. 10 No. 1 p. 18, 2010.)</a:t>
            </a:r>
            <a:r>
              <a:rPr lang="en-US" sz="1200" b="0" i="1" kern="1200" dirty="0" smtClean="0">
                <a:solidFill>
                  <a:schemeClr val="tx1"/>
                </a:solidFill>
                <a:effectLst/>
                <a:latin typeface="+mn-lt"/>
                <a:ea typeface="+mn-ea"/>
                <a:cs typeface="+mn-cs"/>
              </a:rPr>
              <a:t> </a:t>
            </a:r>
            <a:endParaRPr lang="en-US" sz="1200" i="1" baseline="0" dirty="0" smtClean="0">
              <a:latin typeface="+mn-lt"/>
            </a:endParaRPr>
          </a:p>
          <a:p>
            <a:pPr marL="0" indent="0">
              <a:spcBef>
                <a:spcPts val="0"/>
              </a:spcBef>
              <a:spcAft>
                <a:spcPts val="0"/>
              </a:spcAft>
              <a:buFont typeface="Arial" panose="020B0604020202020204" pitchFamily="34" charset="0"/>
              <a:buNone/>
            </a:pPr>
            <a:endParaRPr lang="en-US" sz="1200" baseline="0" dirty="0" smtClean="0">
              <a:latin typeface="+mn-lt"/>
            </a:endParaRPr>
          </a:p>
          <a:p>
            <a:pPr marL="0" indent="0">
              <a:spcBef>
                <a:spcPts val="0"/>
              </a:spcBef>
              <a:spcAft>
                <a:spcPts val="0"/>
              </a:spcAft>
              <a:buFont typeface="Arial" panose="020B0604020202020204" pitchFamily="34" charset="0"/>
              <a:buNone/>
            </a:pPr>
            <a:r>
              <a:rPr lang="en-US" sz="1200" baseline="0" dirty="0" smtClean="0">
                <a:latin typeface="+mn-lt"/>
              </a:rPr>
              <a:t>Not all boundaries are clearly black or white. There are some gray areas. It’s important to talk with your supervisor whenever you are not sure about where to set a boundary.</a:t>
            </a:r>
          </a:p>
          <a:p>
            <a:pPr marL="0" indent="0">
              <a:spcBef>
                <a:spcPts val="0"/>
              </a:spcBef>
              <a:spcAft>
                <a:spcPts val="0"/>
              </a:spcAft>
              <a:buFont typeface="Arial" panose="020B0604020202020204" pitchFamily="34" charset="0"/>
              <a:buNone/>
            </a:pPr>
            <a:endParaRPr lang="en-US" sz="1200" baseline="0" dirty="0" smtClean="0">
              <a:latin typeface="+mn-lt"/>
            </a:endParaRPr>
          </a:p>
          <a:p>
            <a:pPr marL="0" indent="0">
              <a:spcBef>
                <a:spcPts val="0"/>
              </a:spcBef>
              <a:spcAft>
                <a:spcPts val="0"/>
              </a:spcAft>
              <a:buFont typeface="Arial" panose="020B0604020202020204" pitchFamily="34" charset="0"/>
              <a:buNone/>
            </a:pPr>
            <a:r>
              <a:rPr lang="en-US" sz="1200" baseline="0" dirty="0" smtClean="0">
                <a:latin typeface="+mn-lt"/>
              </a:rPr>
              <a:t>Let’s review some of the boundaries that are important for you to maintain.</a:t>
            </a:r>
            <a:endParaRPr lang="en-US" sz="1200" dirty="0">
              <a:latin typeface="+mn-lt"/>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21</a:t>
            </a:fld>
            <a:endParaRPr lang="en-US" dirty="0"/>
          </a:p>
        </p:txBody>
      </p:sp>
    </p:spTree>
    <p:extLst>
      <p:ext uri="{BB962C8B-B14F-4D97-AF65-F5344CB8AC3E}">
        <p14:creationId xmlns:p14="http://schemas.microsoft.com/office/powerpoint/2010/main" val="3735120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sz="1200" b="1" i="0" kern="1200" dirty="0" smtClean="0">
                <a:solidFill>
                  <a:schemeClr val="tx1"/>
                </a:solidFill>
                <a:effectLst/>
                <a:latin typeface="+mn-lt"/>
                <a:ea typeface="+mn-ea"/>
                <a:cs typeface="+mn-cs"/>
              </a:rPr>
              <a:t>Discussion: </a:t>
            </a:r>
            <a:r>
              <a:rPr lang="en-US" sz="1200" b="1" i="0" u="sng" kern="1200" dirty="0" smtClean="0">
                <a:solidFill>
                  <a:schemeClr val="tx1"/>
                </a:solidFill>
                <a:effectLst/>
                <a:latin typeface="+mn-lt"/>
                <a:ea typeface="+mn-ea"/>
                <a:cs typeface="+mn-cs"/>
              </a:rPr>
              <a:t>Professional</a:t>
            </a:r>
            <a:r>
              <a:rPr lang="en-US" sz="1200" b="1" i="0" u="sng" kern="1200" baseline="0" dirty="0" smtClean="0">
                <a:solidFill>
                  <a:schemeClr val="tx1"/>
                </a:solidFill>
                <a:effectLst/>
                <a:latin typeface="+mn-lt"/>
                <a:ea typeface="+mn-ea"/>
                <a:cs typeface="+mn-cs"/>
              </a:rPr>
              <a:t> B</a:t>
            </a:r>
            <a:r>
              <a:rPr lang="en-US" sz="1200" b="1" i="0" u="sng" kern="1200" dirty="0" smtClean="0">
                <a:solidFill>
                  <a:schemeClr val="tx1"/>
                </a:solidFill>
                <a:effectLst/>
                <a:latin typeface="+mn-lt"/>
                <a:ea typeface="+mn-ea"/>
                <a:cs typeface="+mn-cs"/>
              </a:rPr>
              <a:t>oundaries</a:t>
            </a: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10 minutes</a:t>
            </a:r>
            <a:endParaRPr lang="en-US" sz="1200" b="1" i="0" kern="1200" dirty="0" smtClean="0">
              <a:solidFill>
                <a:schemeClr val="tx1"/>
              </a:solidFill>
              <a:effectLst/>
              <a:latin typeface="+mn-lt"/>
              <a:ea typeface="+mn-ea"/>
              <a:cs typeface="+mn-cs"/>
            </a:endParaRPr>
          </a:p>
          <a:p>
            <a:pPr>
              <a:lnSpc>
                <a:spcPct val="100000"/>
              </a:lnSpc>
              <a:spcBef>
                <a:spcPts val="0"/>
              </a:spcBef>
              <a:spcAft>
                <a:spcPts val="0"/>
              </a:spcAft>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understand</a:t>
            </a:r>
            <a:r>
              <a:rPr lang="en-US" sz="1200" i="0" kern="1200" baseline="0" dirty="0" smtClean="0">
                <a:solidFill>
                  <a:schemeClr val="tx1"/>
                </a:solidFill>
                <a:effectLst/>
                <a:latin typeface="+mn-lt"/>
                <a:ea typeface="+mn-ea"/>
                <a:cs typeface="+mn-cs"/>
              </a:rPr>
              <a:t> the types of boundaries they should be establishing and maintaining with the child and family.</a:t>
            </a:r>
            <a:endParaRPr lang="en-US" sz="1200" b="1" i="0" dirty="0" smtClean="0">
              <a:latin typeface="+mn-lt"/>
            </a:endParaRPr>
          </a:p>
          <a:p>
            <a:pPr>
              <a:lnSpc>
                <a:spcPct val="100000"/>
              </a:lnSpc>
              <a:spcBef>
                <a:spcPts val="0"/>
              </a:spcBef>
              <a:spcAft>
                <a:spcPts val="0"/>
              </a:spcAft>
            </a:pPr>
            <a:endParaRPr lang="en-US" sz="1200" i="1" dirty="0" smtClean="0">
              <a:latin typeface="+mn-lt"/>
            </a:endParaRPr>
          </a:p>
          <a:p>
            <a:pPr>
              <a:lnSpc>
                <a:spcPct val="100000"/>
              </a:lnSpc>
              <a:spcBef>
                <a:spcPts val="0"/>
              </a:spcBef>
              <a:spcAft>
                <a:spcPts val="0"/>
              </a:spcAft>
            </a:pPr>
            <a:r>
              <a:rPr lang="en-US" sz="1200" i="1" dirty="0" smtClean="0">
                <a:latin typeface="+mn-lt"/>
              </a:rPr>
              <a:t>Producer’s Note: Enable whiteboard tools.</a:t>
            </a:r>
          </a:p>
          <a:p>
            <a:pPr>
              <a:lnSpc>
                <a:spcPct val="100000"/>
              </a:lnSpc>
              <a:spcBef>
                <a:spcPts val="0"/>
              </a:spcBef>
              <a:spcAft>
                <a:spcPts val="0"/>
              </a:spcAft>
            </a:pPr>
            <a:endParaRPr lang="en-US" sz="1200" i="1" dirty="0" smtClean="0">
              <a:latin typeface="+mn-lt"/>
            </a:endParaRPr>
          </a:p>
          <a:p>
            <a:pPr>
              <a:lnSpc>
                <a:spcPct val="100000"/>
              </a:lnSpc>
              <a:spcBef>
                <a:spcPts val="0"/>
              </a:spcBef>
              <a:spcAft>
                <a:spcPts val="0"/>
              </a:spcAft>
            </a:pPr>
            <a:r>
              <a:rPr lang="en-US" sz="1200" i="0" dirty="0" smtClean="0">
                <a:latin typeface="+mn-lt"/>
              </a:rPr>
              <a:t>Ask</a:t>
            </a:r>
            <a:r>
              <a:rPr lang="en-US" sz="1200" i="0" baseline="0" dirty="0" smtClean="0">
                <a:latin typeface="+mn-lt"/>
              </a:rPr>
              <a:t> participants to list examples of how they set and maintain boundaries in each of the various areas on the slide using whiteboard tools. (Pages 65 &amp; 66 of their student manual.) Depending on class size, you may assign each participant a category, or ask each person to choose 1-2.</a:t>
            </a:r>
          </a:p>
          <a:p>
            <a:pPr>
              <a:lnSpc>
                <a:spcPct val="100000"/>
              </a:lnSpc>
              <a:spcBef>
                <a:spcPts val="0"/>
              </a:spcBef>
              <a:spcAft>
                <a:spcPts val="0"/>
              </a:spcAft>
            </a:pPr>
            <a:endParaRPr lang="en-US" sz="1200" i="0" baseline="0" dirty="0" smtClean="0">
              <a:latin typeface="+mn-lt"/>
            </a:endParaRPr>
          </a:p>
          <a:p>
            <a:pPr>
              <a:lnSpc>
                <a:spcPct val="100000"/>
              </a:lnSpc>
              <a:spcBef>
                <a:spcPts val="0"/>
              </a:spcBef>
              <a:spcAft>
                <a:spcPts val="0"/>
              </a:spcAft>
            </a:pPr>
            <a:r>
              <a:rPr lang="en-US" sz="1200" i="0" baseline="0" dirty="0" smtClean="0">
                <a:latin typeface="+mn-lt"/>
              </a:rPr>
              <a:t>The following examples can be used to start the discussion:</a:t>
            </a:r>
          </a:p>
          <a:p>
            <a:pPr marL="174708" indent="-174708">
              <a:lnSpc>
                <a:spcPct val="100000"/>
              </a:lnSpc>
              <a:spcBef>
                <a:spcPts val="0"/>
              </a:spcBef>
              <a:spcAft>
                <a:spcPts val="0"/>
              </a:spcAft>
              <a:buFont typeface="Arial" pitchFamily="34" charset="0"/>
              <a:buChar char="•"/>
            </a:pPr>
            <a:r>
              <a:rPr lang="en-US" sz="1200" i="0" u="sng" dirty="0" smtClean="0">
                <a:latin typeface="+mn-lt"/>
              </a:rPr>
              <a:t>Physical</a:t>
            </a:r>
            <a:r>
              <a:rPr lang="en-US" sz="1200" i="0" dirty="0" smtClean="0">
                <a:latin typeface="+mn-lt"/>
              </a:rPr>
              <a:t> – personal space, touch</a:t>
            </a:r>
          </a:p>
          <a:p>
            <a:pPr marL="0" indent="0">
              <a:lnSpc>
                <a:spcPct val="100000"/>
              </a:lnSpc>
              <a:spcBef>
                <a:spcPts val="0"/>
              </a:spcBef>
              <a:spcAft>
                <a:spcPts val="0"/>
              </a:spcAft>
              <a:buFont typeface="Arial" pitchFamily="34" charset="0"/>
              <a:buNone/>
            </a:pPr>
            <a:r>
              <a:rPr lang="en-US" sz="1200" i="0" baseline="0" dirty="0" smtClean="0">
                <a:latin typeface="+mn-lt"/>
              </a:rPr>
              <a:t>    </a:t>
            </a:r>
            <a:r>
              <a:rPr lang="en-US" sz="1200" i="1" baseline="0" dirty="0" smtClean="0">
                <a:latin typeface="+mn-lt"/>
              </a:rPr>
              <a:t> </a:t>
            </a:r>
            <a:r>
              <a:rPr lang="en-US" sz="1200" i="1" dirty="0" smtClean="0">
                <a:latin typeface="+mn-lt"/>
              </a:rPr>
              <a:t>Example:</a:t>
            </a:r>
            <a:r>
              <a:rPr lang="en-US" sz="1200" i="1" baseline="0" dirty="0" smtClean="0">
                <a:latin typeface="+mn-lt"/>
              </a:rPr>
              <a:t>  </a:t>
            </a:r>
            <a:r>
              <a:rPr lang="en-US" sz="1200" i="1" dirty="0" smtClean="0">
                <a:latin typeface="+mn-lt"/>
              </a:rPr>
              <a:t>Refrain from hugging someone with whom you have a strictly</a:t>
            </a:r>
            <a:r>
              <a:rPr lang="en-US" sz="1200" i="1" baseline="0" dirty="0" smtClean="0">
                <a:latin typeface="+mn-lt"/>
              </a:rPr>
              <a:t> professional relationship.</a:t>
            </a:r>
          </a:p>
          <a:p>
            <a:pPr marL="0" indent="0">
              <a:lnSpc>
                <a:spcPct val="100000"/>
              </a:lnSpc>
              <a:spcBef>
                <a:spcPts val="0"/>
              </a:spcBef>
              <a:spcAft>
                <a:spcPts val="0"/>
              </a:spcAft>
              <a:buFont typeface="Arial" pitchFamily="34" charset="0"/>
              <a:buNone/>
            </a:pPr>
            <a:r>
              <a:rPr lang="en-US" sz="1200" i="0" dirty="0" smtClean="0">
                <a:latin typeface="+mn-lt"/>
              </a:rPr>
              <a:t>Please note</a:t>
            </a:r>
            <a:r>
              <a:rPr lang="en-US" sz="1200" i="0" baseline="0" dirty="0" smtClean="0">
                <a:latin typeface="+mn-lt"/>
              </a:rPr>
              <a:t> that this is not referring to physical management of child who may be engaging in unsafe behaviors. The use of physical management procedures is regulated by DHHS licensing and/or DOE rules (specifically chapter 33) and BHPs should be aware of their organization’s policies.</a:t>
            </a:r>
          </a:p>
          <a:p>
            <a:pPr marL="0" indent="0">
              <a:lnSpc>
                <a:spcPct val="100000"/>
              </a:lnSpc>
              <a:spcBef>
                <a:spcPts val="0"/>
              </a:spcBef>
              <a:spcAft>
                <a:spcPts val="0"/>
              </a:spcAft>
              <a:buFont typeface="Arial" pitchFamily="34" charset="0"/>
              <a:buNone/>
            </a:pPr>
            <a:endParaRPr lang="en-US" sz="1200" i="0" dirty="0" smtClean="0">
              <a:latin typeface="+mn-lt"/>
            </a:endParaRPr>
          </a:p>
          <a:p>
            <a:pPr marL="174708" indent="-174708">
              <a:lnSpc>
                <a:spcPct val="100000"/>
              </a:lnSpc>
              <a:spcBef>
                <a:spcPts val="0"/>
              </a:spcBef>
              <a:spcAft>
                <a:spcPts val="0"/>
              </a:spcAft>
              <a:buFont typeface="Arial" pitchFamily="34" charset="0"/>
              <a:buChar char="•"/>
            </a:pPr>
            <a:r>
              <a:rPr lang="en-US" sz="1200" i="0" u="sng" dirty="0" smtClean="0">
                <a:latin typeface="+mn-lt"/>
              </a:rPr>
              <a:t>Emotional</a:t>
            </a:r>
            <a:r>
              <a:rPr lang="en-US" sz="1200" i="0" dirty="0" smtClean="0">
                <a:latin typeface="+mn-lt"/>
              </a:rPr>
              <a:t> – how people share and express their feelings </a:t>
            </a:r>
          </a:p>
          <a:p>
            <a:pPr marL="0" indent="0">
              <a:lnSpc>
                <a:spcPct val="100000"/>
              </a:lnSpc>
              <a:spcBef>
                <a:spcPts val="0"/>
              </a:spcBef>
              <a:spcAft>
                <a:spcPts val="0"/>
              </a:spcAft>
              <a:buFont typeface="Arial" pitchFamily="34" charset="0"/>
              <a:buNone/>
            </a:pPr>
            <a:r>
              <a:rPr lang="en-US" sz="1200" i="0" baseline="0" dirty="0" smtClean="0">
                <a:latin typeface="+mn-lt"/>
              </a:rPr>
              <a:t>     </a:t>
            </a:r>
            <a:r>
              <a:rPr lang="en-US" sz="1200" i="1" baseline="0" dirty="0" smtClean="0">
                <a:latin typeface="+mn-lt"/>
              </a:rPr>
              <a:t>Example:  Be careful not to overshare. Don’t i</a:t>
            </a:r>
            <a:r>
              <a:rPr lang="en-US" sz="1200" i="1" dirty="0" smtClean="0">
                <a:latin typeface="+mn-lt"/>
              </a:rPr>
              <a:t>nvalidate feelings</a:t>
            </a:r>
            <a:r>
              <a:rPr lang="en-US" sz="1200" i="1" baseline="0" dirty="0" smtClean="0">
                <a:latin typeface="+mn-lt"/>
              </a:rPr>
              <a:t> by saying, “don’t be sad/mad/etc.” Be careful not to promote </a:t>
            </a:r>
            <a:r>
              <a:rPr lang="en-US" sz="1200" i="1" dirty="0" smtClean="0">
                <a:latin typeface="+mn-lt"/>
              </a:rPr>
              <a:t>emotional</a:t>
            </a:r>
            <a:r>
              <a:rPr lang="en-US" sz="1200" i="1" baseline="0" dirty="0" smtClean="0">
                <a:latin typeface="+mn-lt"/>
              </a:rPr>
              <a:t> dependency on you or other service providers.</a:t>
            </a:r>
          </a:p>
          <a:p>
            <a:pPr marL="0" indent="0">
              <a:lnSpc>
                <a:spcPct val="100000"/>
              </a:lnSpc>
              <a:spcBef>
                <a:spcPts val="0"/>
              </a:spcBef>
              <a:spcAft>
                <a:spcPts val="0"/>
              </a:spcAft>
              <a:buFont typeface="Arial" pitchFamily="34" charset="0"/>
              <a:buNone/>
            </a:pPr>
            <a:endParaRPr lang="en-US" sz="1200" i="0" dirty="0" smtClean="0">
              <a:latin typeface="+mn-lt"/>
            </a:endParaRPr>
          </a:p>
          <a:p>
            <a:pPr marL="174708" indent="-174708">
              <a:lnSpc>
                <a:spcPct val="100000"/>
              </a:lnSpc>
              <a:spcBef>
                <a:spcPts val="0"/>
              </a:spcBef>
              <a:spcAft>
                <a:spcPts val="0"/>
              </a:spcAft>
              <a:buFont typeface="Arial" pitchFamily="34" charset="0"/>
              <a:buChar char="•"/>
            </a:pPr>
            <a:r>
              <a:rPr lang="en-US" sz="1200" i="0" u="sng" dirty="0" smtClean="0">
                <a:latin typeface="+mn-lt"/>
              </a:rPr>
              <a:t>Intellectua</a:t>
            </a:r>
            <a:r>
              <a:rPr lang="en-US" sz="1200" i="0" dirty="0" smtClean="0">
                <a:latin typeface="+mn-lt"/>
              </a:rPr>
              <a:t>l – respecting</a:t>
            </a:r>
            <a:r>
              <a:rPr lang="en-US" sz="1200" i="0" baseline="0" dirty="0" smtClean="0">
                <a:latin typeface="+mn-lt"/>
              </a:rPr>
              <a:t> and adapting to how the child or family member processes information</a:t>
            </a:r>
            <a:endParaRPr lang="en-US" sz="1200" i="0" dirty="0" smtClean="0">
              <a:latin typeface="+mn-lt"/>
            </a:endParaRPr>
          </a:p>
          <a:p>
            <a:pPr marL="0" indent="0">
              <a:lnSpc>
                <a:spcPct val="100000"/>
              </a:lnSpc>
              <a:spcBef>
                <a:spcPts val="0"/>
              </a:spcBef>
              <a:spcAft>
                <a:spcPts val="0"/>
              </a:spcAft>
              <a:buFont typeface="Arial" pitchFamily="34" charset="0"/>
              <a:buNone/>
            </a:pPr>
            <a:r>
              <a:rPr lang="en-US" sz="1200" i="0" dirty="0" smtClean="0">
                <a:latin typeface="+mn-lt"/>
              </a:rPr>
              <a:t>     </a:t>
            </a:r>
            <a:r>
              <a:rPr lang="en-US" sz="1200" i="1" dirty="0" smtClean="0">
                <a:latin typeface="+mn-lt"/>
              </a:rPr>
              <a:t>Examples: Be</a:t>
            </a:r>
            <a:r>
              <a:rPr lang="en-US" sz="1200" i="1" baseline="0" dirty="0" smtClean="0">
                <a:latin typeface="+mn-lt"/>
              </a:rPr>
              <a:t> careful not to tell</a:t>
            </a:r>
            <a:r>
              <a:rPr lang="en-US" sz="1200" i="1" dirty="0" smtClean="0">
                <a:latin typeface="+mn-lt"/>
              </a:rPr>
              <a:t> an individual that their view is wrong, or make someone feel badly for the way they interpret things;</a:t>
            </a:r>
            <a:r>
              <a:rPr lang="en-US" sz="1200" i="1" baseline="0" dirty="0" smtClean="0">
                <a:latin typeface="+mn-lt"/>
              </a:rPr>
              <a:t> </a:t>
            </a:r>
            <a:r>
              <a:rPr lang="en-US" sz="1200" i="1" dirty="0" smtClean="0">
                <a:latin typeface="+mn-lt"/>
              </a:rPr>
              <a:t>Take responsibility for your actions;</a:t>
            </a:r>
            <a:r>
              <a:rPr lang="en-US" sz="1200" i="1" baseline="0" dirty="0" smtClean="0">
                <a:latin typeface="+mn-lt"/>
              </a:rPr>
              <a:t> Be mindful and limit the use of acronyms related to special education or clinical terminology to ensure that the child/family understand.</a:t>
            </a:r>
            <a:endParaRPr lang="en-US" sz="1200" i="1" dirty="0" smtClean="0">
              <a:latin typeface="+mn-lt"/>
            </a:endParaRPr>
          </a:p>
          <a:p>
            <a:pPr marL="0" indent="0">
              <a:lnSpc>
                <a:spcPct val="100000"/>
              </a:lnSpc>
              <a:spcBef>
                <a:spcPts val="0"/>
              </a:spcBef>
              <a:spcAft>
                <a:spcPts val="0"/>
              </a:spcAft>
              <a:buFont typeface="Arial" pitchFamily="34" charset="0"/>
              <a:buNone/>
            </a:pPr>
            <a:endParaRPr lang="en-US" sz="1200" i="0" dirty="0" smtClean="0">
              <a:latin typeface="+mn-lt"/>
            </a:endParaRPr>
          </a:p>
          <a:p>
            <a:pPr marL="174708" indent="-174708">
              <a:lnSpc>
                <a:spcPct val="100000"/>
              </a:lnSpc>
              <a:spcBef>
                <a:spcPts val="0"/>
              </a:spcBef>
              <a:spcAft>
                <a:spcPts val="0"/>
              </a:spcAft>
              <a:buFont typeface="Arial" pitchFamily="34" charset="0"/>
              <a:buChar char="•"/>
            </a:pPr>
            <a:r>
              <a:rPr lang="en-US" sz="1200" i="0" u="sng" dirty="0" smtClean="0">
                <a:latin typeface="+mn-lt"/>
              </a:rPr>
              <a:t>Social</a:t>
            </a:r>
            <a:r>
              <a:rPr lang="en-US" sz="1200" i="0" dirty="0" smtClean="0">
                <a:latin typeface="+mn-lt"/>
              </a:rPr>
              <a:t> – the</a:t>
            </a:r>
            <a:r>
              <a:rPr lang="en-US" sz="1200" i="0" baseline="0" dirty="0" smtClean="0">
                <a:latin typeface="+mn-lt"/>
              </a:rPr>
              <a:t> limits of our relationships with others</a:t>
            </a:r>
            <a:endParaRPr lang="en-US" sz="1200" i="0" dirty="0" smtClean="0">
              <a:latin typeface="+mn-lt"/>
            </a:endParaRPr>
          </a:p>
          <a:p>
            <a:pPr marL="0" indent="0">
              <a:lnSpc>
                <a:spcPct val="100000"/>
              </a:lnSpc>
              <a:spcBef>
                <a:spcPts val="0"/>
              </a:spcBef>
              <a:spcAft>
                <a:spcPts val="0"/>
              </a:spcAft>
              <a:buFont typeface="Arial" pitchFamily="34" charset="0"/>
              <a:buNone/>
            </a:pPr>
            <a:r>
              <a:rPr lang="en-US" sz="1200" i="0" baseline="0" dirty="0" smtClean="0">
                <a:latin typeface="+mn-lt"/>
              </a:rPr>
              <a:t>     </a:t>
            </a:r>
            <a:r>
              <a:rPr lang="en-US" sz="1200" i="1" dirty="0" smtClean="0">
                <a:latin typeface="+mn-lt"/>
              </a:rPr>
              <a:t>Examples:</a:t>
            </a:r>
            <a:r>
              <a:rPr lang="en-US" sz="1200" i="1" baseline="0" dirty="0" smtClean="0">
                <a:latin typeface="+mn-lt"/>
              </a:rPr>
              <a:t>  How do you handle it when:</a:t>
            </a:r>
          </a:p>
          <a:p>
            <a:pPr marL="628650" lvl="1" indent="-171450">
              <a:lnSpc>
                <a:spcPct val="100000"/>
              </a:lnSpc>
              <a:spcBef>
                <a:spcPts val="0"/>
              </a:spcBef>
              <a:spcAft>
                <a:spcPts val="0"/>
              </a:spcAft>
              <a:buFontTx/>
              <a:buChar char="-"/>
            </a:pPr>
            <a:r>
              <a:rPr lang="en-US" sz="1200" i="1" baseline="0" dirty="0" smtClean="0">
                <a:latin typeface="+mn-lt"/>
              </a:rPr>
              <a:t>a child</a:t>
            </a:r>
            <a:r>
              <a:rPr lang="en-US" sz="1200" i="1" dirty="0" smtClean="0">
                <a:latin typeface="+mn-lt"/>
              </a:rPr>
              <a:t> or family member sends </a:t>
            </a:r>
            <a:r>
              <a:rPr lang="en-US" sz="1200" i="1" baseline="0" dirty="0" smtClean="0">
                <a:latin typeface="+mn-lt"/>
              </a:rPr>
              <a:t>you a </a:t>
            </a:r>
            <a:r>
              <a:rPr lang="en-US" sz="1200" i="1" dirty="0" smtClean="0">
                <a:latin typeface="+mn-lt"/>
              </a:rPr>
              <a:t>Facebook friend request? </a:t>
            </a:r>
          </a:p>
          <a:p>
            <a:pPr marL="628650" lvl="1" indent="-171450">
              <a:lnSpc>
                <a:spcPct val="100000"/>
              </a:lnSpc>
              <a:spcBef>
                <a:spcPts val="0"/>
              </a:spcBef>
              <a:spcAft>
                <a:spcPts val="0"/>
              </a:spcAft>
              <a:buFontTx/>
              <a:buChar char="-"/>
            </a:pPr>
            <a:r>
              <a:rPr lang="en-US" sz="1200" i="1" baseline="0" dirty="0" smtClean="0">
                <a:latin typeface="+mn-lt"/>
              </a:rPr>
              <a:t>you are invited to a family party or outing?</a:t>
            </a:r>
          </a:p>
          <a:p>
            <a:pPr marL="628650" lvl="1" indent="-171450">
              <a:lnSpc>
                <a:spcPct val="100000"/>
              </a:lnSpc>
              <a:spcBef>
                <a:spcPts val="0"/>
              </a:spcBef>
              <a:spcAft>
                <a:spcPts val="0"/>
              </a:spcAft>
              <a:buFontTx/>
              <a:buChar char="-"/>
            </a:pPr>
            <a:r>
              <a:rPr lang="en-US" sz="1200" i="1" baseline="0" dirty="0" smtClean="0">
                <a:latin typeface="+mn-lt"/>
              </a:rPr>
              <a:t>you encounter the child and family at the grocery store or other public setting?</a:t>
            </a:r>
          </a:p>
          <a:p>
            <a:pPr marL="0" indent="0">
              <a:lnSpc>
                <a:spcPct val="100000"/>
              </a:lnSpc>
              <a:spcBef>
                <a:spcPts val="0"/>
              </a:spcBef>
              <a:spcAft>
                <a:spcPts val="0"/>
              </a:spcAft>
              <a:buFont typeface="Arial" pitchFamily="34" charset="0"/>
              <a:buNone/>
            </a:pPr>
            <a:r>
              <a:rPr lang="en-US" sz="1200" i="1" baseline="0" dirty="0" smtClean="0">
                <a:latin typeface="+mn-lt"/>
              </a:rPr>
              <a:t>What is appropriate regarding non-service related interactions with the child and family such as: dating a family member, going into business with a family member, or other types of dual relationships with the child and his or her family?</a:t>
            </a:r>
          </a:p>
          <a:p>
            <a:pPr marL="0" indent="0">
              <a:lnSpc>
                <a:spcPct val="100000"/>
              </a:lnSpc>
              <a:spcBef>
                <a:spcPts val="0"/>
              </a:spcBef>
              <a:spcAft>
                <a:spcPts val="0"/>
              </a:spcAft>
              <a:buFont typeface="Arial" pitchFamily="34" charset="0"/>
              <a:buNone/>
            </a:pPr>
            <a:r>
              <a:rPr lang="en-US" sz="1200" i="1" baseline="0" dirty="0" smtClean="0">
                <a:latin typeface="+mn-lt"/>
              </a:rPr>
              <a:t>In general, these types of interactions or relationships between clients and service providers are strongly discouraged because it increases the opportunity for exploitation.</a:t>
            </a:r>
            <a:endParaRPr lang="en-US" sz="1200" i="1" dirty="0" smtClean="0">
              <a:latin typeface="+mn-lt"/>
            </a:endParaRPr>
          </a:p>
          <a:p>
            <a:pPr marL="0" indent="0">
              <a:lnSpc>
                <a:spcPct val="100000"/>
              </a:lnSpc>
              <a:spcBef>
                <a:spcPts val="0"/>
              </a:spcBef>
              <a:spcAft>
                <a:spcPts val="0"/>
              </a:spcAft>
              <a:buFont typeface="Arial" pitchFamily="34" charset="0"/>
              <a:buNone/>
            </a:pPr>
            <a:endParaRPr lang="en-US" sz="1200" i="0" dirty="0" smtClean="0">
              <a:latin typeface="+mn-lt"/>
            </a:endParaRPr>
          </a:p>
          <a:p>
            <a:pPr marL="174708" indent="-174708">
              <a:lnSpc>
                <a:spcPct val="100000"/>
              </a:lnSpc>
              <a:spcBef>
                <a:spcPts val="0"/>
              </a:spcBef>
              <a:spcAft>
                <a:spcPts val="0"/>
              </a:spcAft>
              <a:buFont typeface="Arial" pitchFamily="34" charset="0"/>
              <a:buChar char="•"/>
            </a:pPr>
            <a:r>
              <a:rPr lang="en-US" sz="1200" i="0" u="sng" dirty="0" smtClean="0">
                <a:latin typeface="+mn-lt"/>
              </a:rPr>
              <a:t>Spiritual</a:t>
            </a:r>
            <a:r>
              <a:rPr lang="en-US" sz="1200" i="0" dirty="0" smtClean="0">
                <a:latin typeface="+mn-lt"/>
              </a:rPr>
              <a:t> – how</a:t>
            </a:r>
            <a:r>
              <a:rPr lang="en-US" sz="1200" i="0" baseline="0" dirty="0" smtClean="0">
                <a:latin typeface="+mn-lt"/>
              </a:rPr>
              <a:t> people express spiritual/religious beliefs</a:t>
            </a:r>
          </a:p>
          <a:p>
            <a:pPr marL="0" indent="0">
              <a:lnSpc>
                <a:spcPct val="100000"/>
              </a:lnSpc>
              <a:spcBef>
                <a:spcPts val="0"/>
              </a:spcBef>
              <a:spcAft>
                <a:spcPts val="0"/>
              </a:spcAft>
              <a:buFont typeface="Arial" pitchFamily="34" charset="0"/>
              <a:buNone/>
            </a:pPr>
            <a:r>
              <a:rPr lang="en-US" sz="1200" i="0" baseline="0" dirty="0" smtClean="0">
                <a:latin typeface="+mn-lt"/>
              </a:rPr>
              <a:t>     </a:t>
            </a:r>
            <a:r>
              <a:rPr lang="en-US" sz="1200" i="1" baseline="0" dirty="0" smtClean="0">
                <a:latin typeface="+mn-lt"/>
              </a:rPr>
              <a:t>Examples:  Respecting the child and/or family’s spiritual beliefs and practices. Don’t attempt </a:t>
            </a:r>
            <a:r>
              <a:rPr lang="en-US" sz="1200" i="1" dirty="0" smtClean="0">
                <a:latin typeface="+mn-lt"/>
              </a:rPr>
              <a:t>to alter an individual’s personal belief/faith system</a:t>
            </a:r>
            <a:r>
              <a:rPr lang="en-US" sz="1200" i="1" baseline="0" dirty="0" smtClean="0">
                <a:latin typeface="+mn-lt"/>
              </a:rPr>
              <a:t>, i.e. having a discussion regarding religious/political beliefs in which one participant is trying to change the way the other thinks.</a:t>
            </a:r>
            <a:endParaRPr lang="en-US" sz="1200" b="1" i="1" dirty="0" smtClean="0">
              <a:latin typeface="+mn-lt"/>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22</a:t>
            </a:fld>
            <a:endParaRPr lang="en-US" dirty="0"/>
          </a:p>
        </p:txBody>
      </p:sp>
    </p:spTree>
    <p:extLst>
      <p:ext uri="{BB962C8B-B14F-4D97-AF65-F5344CB8AC3E}">
        <p14:creationId xmlns:p14="http://schemas.microsoft.com/office/powerpoint/2010/main" val="371737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sz="1200" b="1" i="0" dirty="0" smtClean="0"/>
              <a:t>Activity</a:t>
            </a:r>
            <a:r>
              <a:rPr lang="en-US" sz="1200" b="1" i="0" baseline="0" dirty="0" smtClean="0"/>
              <a:t>: </a:t>
            </a:r>
            <a:r>
              <a:rPr lang="en-US" sz="1200" b="1" i="0" u="sng" baseline="0" dirty="0" smtClean="0"/>
              <a:t>What would you do?</a:t>
            </a:r>
            <a:endParaRPr lang="en-US" sz="1200" b="1" i="0" u="sng" dirty="0" smtClean="0"/>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10 minutes</a:t>
            </a:r>
            <a:endParaRPr lang="en-US" sz="1200" b="1" i="0" kern="1200" dirty="0" smtClean="0">
              <a:solidFill>
                <a:schemeClr val="tx1"/>
              </a:solidFill>
              <a:effectLst/>
              <a:latin typeface="+mn-lt"/>
              <a:ea typeface="+mn-ea"/>
              <a:cs typeface="+mn-cs"/>
            </a:endParaRPr>
          </a:p>
          <a:p>
            <a:pPr>
              <a:lnSpc>
                <a:spcPct val="100000"/>
              </a:lnSpc>
              <a:spcBef>
                <a:spcPts val="0"/>
              </a:spcBef>
              <a:spcAft>
                <a:spcPts val="0"/>
              </a:spcAft>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understand</a:t>
            </a:r>
            <a:r>
              <a:rPr lang="en-US" sz="1200" i="0" kern="1200" baseline="0" dirty="0" smtClean="0">
                <a:solidFill>
                  <a:schemeClr val="tx1"/>
                </a:solidFill>
                <a:effectLst/>
                <a:latin typeface="+mn-lt"/>
                <a:ea typeface="+mn-ea"/>
                <a:cs typeface="+mn-cs"/>
              </a:rPr>
              <a:t> the importance of maintaining professional boundaries.</a:t>
            </a:r>
            <a:endParaRPr lang="en-US" sz="1200" b="1" i="0" dirty="0" smtClean="0"/>
          </a:p>
          <a:p>
            <a:pPr>
              <a:lnSpc>
                <a:spcPct val="100000"/>
              </a:lnSpc>
              <a:spcBef>
                <a:spcPts val="0"/>
              </a:spcBef>
              <a:spcAft>
                <a:spcPts val="0"/>
              </a:spcAft>
            </a:pPr>
            <a:endParaRPr lang="en-US" sz="1200" b="1" i="0" dirty="0" smtClean="0"/>
          </a:p>
          <a:p>
            <a:pPr>
              <a:lnSpc>
                <a:spcPct val="100000"/>
              </a:lnSpc>
              <a:spcBef>
                <a:spcPts val="0"/>
              </a:spcBef>
              <a:spcAft>
                <a:spcPts val="0"/>
              </a:spcAft>
            </a:pPr>
            <a:r>
              <a:rPr lang="en-US" sz="1200" b="0" i="1" dirty="0" smtClean="0"/>
              <a:t>Producer’s Note: Enable</a:t>
            </a:r>
            <a:r>
              <a:rPr lang="en-US" sz="1200" b="0" i="1" baseline="0" dirty="0" smtClean="0"/>
              <a:t> whiteboard tools.</a:t>
            </a:r>
          </a:p>
          <a:p>
            <a:pPr>
              <a:lnSpc>
                <a:spcPct val="100000"/>
              </a:lnSpc>
              <a:spcBef>
                <a:spcPts val="0"/>
              </a:spcBef>
              <a:spcAft>
                <a:spcPts val="0"/>
              </a:spcAft>
            </a:pPr>
            <a:endParaRPr lang="en-US" sz="1200" b="1" i="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kern="1200" dirty="0" smtClean="0">
                <a:solidFill>
                  <a:schemeClr val="tx1"/>
                </a:solidFill>
                <a:effectLst/>
                <a:latin typeface="+mn-lt"/>
                <a:ea typeface="+mn-ea"/>
                <a:cs typeface="+mn-cs"/>
              </a:rPr>
              <a:t>Instructor’s Note: </a:t>
            </a:r>
            <a:r>
              <a:rPr lang="en-US" sz="1200" i="1" dirty="0" smtClean="0"/>
              <a:t>Depending on the class size, you can either process these</a:t>
            </a:r>
            <a:r>
              <a:rPr lang="en-US" sz="1200" i="1" baseline="0" dirty="0" smtClean="0"/>
              <a:t> examples as a class, or divide the class into small groups and assign each group a situation to discuss and then share with the whole class.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baseline="0" dirty="0" smtClean="0"/>
              <a:t>You may also have participants share situations that they have experienced and how they handled it.  Again, i</a:t>
            </a:r>
            <a:r>
              <a:rPr lang="en-US" sz="1200" i="1" u="none" dirty="0" smtClean="0">
                <a:latin typeface="+mn-lt"/>
              </a:rPr>
              <a:t>t is not necessary to discuss ever</a:t>
            </a:r>
            <a:r>
              <a:rPr lang="en-US" sz="1200" i="1" u="none" baseline="0" dirty="0" smtClean="0">
                <a:latin typeface="+mn-lt"/>
              </a:rPr>
              <a:t>y situation. We’ve provided some talking points for each scenario.  Check for understanding and move on when you feel participants comprehend the concept.</a:t>
            </a:r>
            <a:endParaRPr lang="en-US" sz="1200" i="1" baseline="0" dirty="0" smtClean="0"/>
          </a:p>
          <a:p>
            <a:pPr>
              <a:lnSpc>
                <a:spcPct val="100000"/>
              </a:lnSpc>
              <a:spcBef>
                <a:spcPts val="0"/>
              </a:spcBef>
              <a:spcAft>
                <a:spcPts val="0"/>
              </a:spcAft>
            </a:pPr>
            <a:endParaRPr lang="en-US" sz="1200" b="1" i="0" dirty="0" smtClean="0"/>
          </a:p>
          <a:p>
            <a:pPr>
              <a:lnSpc>
                <a:spcPct val="100000"/>
              </a:lnSpc>
              <a:spcBef>
                <a:spcPts val="0"/>
              </a:spcBef>
              <a:spcAft>
                <a:spcPts val="0"/>
              </a:spcAft>
            </a:pPr>
            <a:r>
              <a:rPr lang="en-US" sz="1200" b="1" i="0" dirty="0" smtClean="0"/>
              <a:t>Activity Instructions:</a:t>
            </a:r>
          </a:p>
          <a:p>
            <a:pPr>
              <a:lnSpc>
                <a:spcPct val="100000"/>
              </a:lnSpc>
              <a:spcBef>
                <a:spcPts val="0"/>
              </a:spcBef>
              <a:spcAft>
                <a:spcPts val="0"/>
              </a:spcAft>
            </a:pPr>
            <a:r>
              <a:rPr lang="en-US" sz="1200" i="0" dirty="0" smtClean="0"/>
              <a:t>Generate a discussion</a:t>
            </a:r>
            <a:r>
              <a:rPr lang="en-US" sz="1200" i="0" baseline="0" dirty="0" smtClean="0"/>
              <a:t> using these examples. Ask participants, “Which of these are potential boundary violations?” Put a checkmark next to each potential boundary violation.</a:t>
            </a:r>
          </a:p>
          <a:p>
            <a:pPr marL="0" lvl="0" indent="0">
              <a:lnSpc>
                <a:spcPct val="100000"/>
              </a:lnSpc>
              <a:spcBef>
                <a:spcPts val="0"/>
              </a:spcBef>
              <a:spcAft>
                <a:spcPts val="0"/>
              </a:spcAft>
              <a:buFont typeface="Arial" panose="020B0604020202020204" pitchFamily="34" charset="0"/>
              <a:buNone/>
            </a:pPr>
            <a:endParaRPr lang="en-US" sz="1200" baseline="0" dirty="0" smtClean="0"/>
          </a:p>
          <a:p>
            <a:pPr marL="232943" indent="-232943">
              <a:lnSpc>
                <a:spcPct val="100000"/>
              </a:lnSpc>
              <a:spcBef>
                <a:spcPts val="0"/>
              </a:spcBef>
              <a:spcAft>
                <a:spcPts val="0"/>
              </a:spcAft>
              <a:buFont typeface="+mj-lt"/>
              <a:buAutoNum type="arabicPeriod"/>
            </a:pPr>
            <a:r>
              <a:rPr lang="en-US" sz="1200" baseline="0" dirty="0" smtClean="0"/>
              <a:t>BHP is asked to bring the child to the store to get bread and milk. This is a goal on the child’s treatment plan.</a:t>
            </a:r>
          </a:p>
          <a:p>
            <a:pPr marL="0" indent="0">
              <a:lnSpc>
                <a:spcPct val="100000"/>
              </a:lnSpc>
              <a:spcBef>
                <a:spcPts val="0"/>
              </a:spcBef>
              <a:spcAft>
                <a:spcPts val="0"/>
              </a:spcAft>
              <a:buFont typeface="+mj-lt"/>
              <a:buNone/>
            </a:pPr>
            <a:r>
              <a:rPr lang="en-US" sz="1200" i="1" baseline="0" dirty="0" smtClean="0"/>
              <a:t>Since it’s a goal, this would not be a boundary violation.</a:t>
            </a:r>
          </a:p>
          <a:p>
            <a:pPr marL="232943" indent="-232943">
              <a:lnSpc>
                <a:spcPct val="100000"/>
              </a:lnSpc>
              <a:spcBef>
                <a:spcPts val="0"/>
              </a:spcBef>
              <a:spcAft>
                <a:spcPts val="0"/>
              </a:spcAft>
              <a:buFont typeface="+mj-lt"/>
              <a:buAutoNum type="arabicPeriod" startAt="2"/>
            </a:pPr>
            <a:endParaRPr lang="en-US" sz="1200" baseline="0" dirty="0" smtClean="0"/>
          </a:p>
          <a:p>
            <a:pPr marL="232943" indent="-232943">
              <a:lnSpc>
                <a:spcPct val="100000"/>
              </a:lnSpc>
              <a:spcBef>
                <a:spcPts val="0"/>
              </a:spcBef>
              <a:spcAft>
                <a:spcPts val="0"/>
              </a:spcAft>
              <a:buFont typeface="+mj-lt"/>
              <a:buAutoNum type="arabicPeriod" startAt="2"/>
            </a:pPr>
            <a:r>
              <a:rPr lang="en-US" sz="1200" baseline="0" dirty="0" smtClean="0"/>
              <a:t>Sharing of personal information: BHP shares personal information with the child or family member, or the family member attempts to engage the BHP in a conversation about their family life.</a:t>
            </a:r>
          </a:p>
          <a:p>
            <a:pPr marL="0" indent="0">
              <a:lnSpc>
                <a:spcPct val="100000"/>
              </a:lnSpc>
              <a:spcBef>
                <a:spcPts val="0"/>
              </a:spcBef>
              <a:spcAft>
                <a:spcPts val="0"/>
              </a:spcAft>
              <a:buFont typeface="+mj-lt"/>
              <a:buNone/>
            </a:pPr>
            <a:r>
              <a:rPr lang="en-US" sz="1200" i="1" baseline="0" dirty="0" smtClean="0"/>
              <a:t>Before you share personal information, ask yourself, “Whose needs are being met if I share this information?” This could be a potential boundary violation.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1"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baseline="0" dirty="0" smtClean="0">
                <a:solidFill>
                  <a:schemeClr val="tx1"/>
                </a:solidFill>
                <a:latin typeface="+mn-lt"/>
              </a:rPr>
              <a:t>3.</a:t>
            </a:r>
            <a:r>
              <a:rPr lang="en-US" sz="1200" dirty="0" smtClean="0">
                <a:solidFill>
                  <a:schemeClr val="tx1">
                    <a:lumMod val="85000"/>
                    <a:lumOff val="15000"/>
                  </a:schemeClr>
                </a:solidFill>
                <a:latin typeface="+mn-lt"/>
              </a:rPr>
              <a:t> You want to buy the child a gift.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1" dirty="0" smtClean="0">
                <a:solidFill>
                  <a:schemeClr val="tx1">
                    <a:lumMod val="85000"/>
                    <a:lumOff val="15000"/>
                  </a:schemeClr>
                </a:solidFill>
                <a:latin typeface="+mn-lt"/>
              </a:rPr>
              <a:t>Remember</a:t>
            </a:r>
            <a:r>
              <a:rPr lang="en-US" sz="1200" i="1" baseline="0" dirty="0" smtClean="0">
                <a:solidFill>
                  <a:schemeClr val="tx1">
                    <a:lumMod val="85000"/>
                    <a:lumOff val="15000"/>
                  </a:schemeClr>
                </a:solidFill>
                <a:latin typeface="+mn-lt"/>
              </a:rPr>
              <a:t> the difference between being friends and being friendly. Buying gifts is something friends do, saying “happy birthday” is a friendly gesture. As a BHP, you are friendly, not a friend. You must also refrain from accepting gifts from the family, as this can make it harder to maintain strong, professional boundaries.</a:t>
            </a:r>
            <a:endParaRPr lang="en-US" sz="1200" i="1" dirty="0" smtClean="0">
              <a:solidFill>
                <a:schemeClr val="tx1">
                  <a:lumMod val="85000"/>
                  <a:lumOff val="15000"/>
                </a:schemeClr>
              </a:solidFill>
              <a:latin typeface="+mn-lt"/>
            </a:endParaRPr>
          </a:p>
          <a:p>
            <a:pPr marL="0" indent="0">
              <a:lnSpc>
                <a:spcPct val="100000"/>
              </a:lnSpc>
              <a:spcBef>
                <a:spcPts val="0"/>
              </a:spcBef>
              <a:spcAft>
                <a:spcPts val="0"/>
              </a:spcAft>
              <a:buFont typeface="+mj-lt"/>
              <a:buNone/>
            </a:pPr>
            <a:endParaRPr lang="en-US" sz="1200" dirty="0" smtClean="0">
              <a:solidFill>
                <a:schemeClr val="tx1">
                  <a:lumMod val="85000"/>
                  <a:lumOff val="15000"/>
                </a:schemeClr>
              </a:solidFill>
              <a:latin typeface="+mn-lt"/>
            </a:endParaRPr>
          </a:p>
          <a:p>
            <a:pPr marL="0" indent="0">
              <a:lnSpc>
                <a:spcPct val="100000"/>
              </a:lnSpc>
              <a:spcBef>
                <a:spcPts val="0"/>
              </a:spcBef>
              <a:spcAft>
                <a:spcPts val="0"/>
              </a:spcAft>
              <a:buFont typeface="+mj-lt"/>
              <a:buNone/>
            </a:pPr>
            <a:r>
              <a:rPr lang="en-US" sz="1200" dirty="0" smtClean="0">
                <a:solidFill>
                  <a:schemeClr val="tx1">
                    <a:lumMod val="85000"/>
                    <a:lumOff val="15000"/>
                  </a:schemeClr>
                </a:solidFill>
                <a:latin typeface="+mn-lt"/>
              </a:rPr>
              <a:t>4.</a:t>
            </a:r>
            <a:r>
              <a:rPr lang="en-US" sz="1200" baseline="0" dirty="0" smtClean="0">
                <a:solidFill>
                  <a:schemeClr val="tx1">
                    <a:lumMod val="85000"/>
                    <a:lumOff val="15000"/>
                  </a:schemeClr>
                </a:solidFill>
                <a:latin typeface="+mn-lt"/>
              </a:rPr>
              <a:t>    </a:t>
            </a:r>
            <a:r>
              <a:rPr lang="en-US" sz="1200" dirty="0" smtClean="0">
                <a:solidFill>
                  <a:schemeClr val="tx1">
                    <a:lumMod val="85000"/>
                    <a:lumOff val="15000"/>
                  </a:schemeClr>
                </a:solidFill>
                <a:latin typeface="+mn-lt"/>
              </a:rPr>
              <a:t>The child tells you that she has a secret and will only tell you what it is if you promise not to tell anyone else.</a:t>
            </a:r>
          </a:p>
          <a:p>
            <a:pPr marL="0" indent="0">
              <a:lnSpc>
                <a:spcPct val="100000"/>
              </a:lnSpc>
              <a:spcBef>
                <a:spcPts val="0"/>
              </a:spcBef>
              <a:spcAft>
                <a:spcPts val="0"/>
              </a:spcAft>
              <a:buFont typeface="+mj-lt"/>
              <a:buNone/>
            </a:pPr>
            <a:r>
              <a:rPr lang="en-US" sz="1200" i="1" dirty="0" smtClean="0">
                <a:solidFill>
                  <a:schemeClr val="tx1">
                    <a:lumMod val="85000"/>
                    <a:lumOff val="15000"/>
                  </a:schemeClr>
                </a:solidFill>
                <a:latin typeface="+mn-lt"/>
              </a:rPr>
              <a:t>Tell the child that you can’t keep the secret</a:t>
            </a:r>
            <a:r>
              <a:rPr lang="en-US" sz="1200" i="1" baseline="0" dirty="0" smtClean="0">
                <a:solidFill>
                  <a:schemeClr val="tx1">
                    <a:lumMod val="85000"/>
                    <a:lumOff val="15000"/>
                  </a:schemeClr>
                </a:solidFill>
                <a:latin typeface="+mn-lt"/>
              </a:rPr>
              <a:t> if it is a health or safety issue (tell them this immediately, before they tell you the secret, so that if you do need to report it, you haven’t violated their trust). You can also tell the child that you have a “no secrets policy,” meaning they can tell you anything they want, but you don’t keep secrets.</a:t>
            </a:r>
            <a:endParaRPr lang="en-US" sz="1200" i="1" dirty="0" smtClean="0">
              <a:solidFill>
                <a:schemeClr val="tx1">
                  <a:lumMod val="85000"/>
                  <a:lumOff val="15000"/>
                </a:schemeClr>
              </a:solidFill>
              <a:latin typeface="+mn-lt"/>
            </a:endParaRPr>
          </a:p>
          <a:p>
            <a:pPr marL="228600" indent="-228600">
              <a:lnSpc>
                <a:spcPct val="100000"/>
              </a:lnSpc>
              <a:spcBef>
                <a:spcPts val="0"/>
              </a:spcBef>
              <a:spcAft>
                <a:spcPts val="0"/>
              </a:spcAft>
              <a:buFont typeface="+mj-lt"/>
              <a:buAutoNum type="arabicPeriod" startAt="7"/>
            </a:pPr>
            <a:endParaRPr lang="en-US" sz="1200" dirty="0" smtClean="0">
              <a:solidFill>
                <a:schemeClr val="tx1">
                  <a:lumMod val="85000"/>
                  <a:lumOff val="15000"/>
                </a:schemeClr>
              </a:solidFill>
              <a:latin typeface="+mn-lt"/>
            </a:endParaRPr>
          </a:p>
          <a:p>
            <a:pPr marL="0" indent="0">
              <a:lnSpc>
                <a:spcPct val="100000"/>
              </a:lnSpc>
              <a:spcBef>
                <a:spcPts val="0"/>
              </a:spcBef>
              <a:spcAft>
                <a:spcPts val="0"/>
              </a:spcAft>
              <a:buFont typeface="+mj-lt"/>
              <a:buNone/>
            </a:pPr>
            <a:r>
              <a:rPr lang="en-US" sz="1200" dirty="0" smtClean="0">
                <a:solidFill>
                  <a:schemeClr val="tx1">
                    <a:lumMod val="85000"/>
                    <a:lumOff val="15000"/>
                  </a:schemeClr>
                </a:solidFill>
                <a:latin typeface="+mn-lt"/>
              </a:rPr>
              <a:t>5. The parents invite you to the child’s birthday party, and it is happening during your scheduled shift.</a:t>
            </a:r>
          </a:p>
          <a:p>
            <a:pPr marL="0" indent="0">
              <a:lnSpc>
                <a:spcPct val="100000"/>
              </a:lnSpc>
              <a:spcBef>
                <a:spcPts val="0"/>
              </a:spcBef>
              <a:spcAft>
                <a:spcPts val="0"/>
              </a:spcAft>
              <a:buFont typeface="+mj-lt"/>
              <a:buNone/>
            </a:pPr>
            <a:r>
              <a:rPr lang="en-US" sz="1200" i="1" dirty="0" smtClean="0">
                <a:solidFill>
                  <a:schemeClr val="tx1">
                    <a:lumMod val="85000"/>
                    <a:lumOff val="15000"/>
                  </a:schemeClr>
                </a:solidFill>
                <a:latin typeface="+mn-lt"/>
              </a:rPr>
              <a:t>If this is happening</a:t>
            </a:r>
            <a:r>
              <a:rPr lang="en-US" sz="1200" i="1" baseline="0" dirty="0" smtClean="0">
                <a:solidFill>
                  <a:schemeClr val="tx1">
                    <a:lumMod val="85000"/>
                    <a:lumOff val="15000"/>
                  </a:schemeClr>
                </a:solidFill>
                <a:latin typeface="+mn-lt"/>
              </a:rPr>
              <a:t> during work shift and you will be working on treatment goals, this would not be a boundary violation.</a:t>
            </a:r>
            <a:endParaRPr lang="en-US" sz="1200" i="1" dirty="0" smtClean="0">
              <a:solidFill>
                <a:schemeClr val="tx1">
                  <a:lumMod val="85000"/>
                  <a:lumOff val="15000"/>
                </a:schemeClr>
              </a:solidFill>
              <a:latin typeface="+mn-lt"/>
            </a:endParaRPr>
          </a:p>
        </p:txBody>
      </p:sp>
      <p:sp>
        <p:nvSpPr>
          <p:cNvPr id="4" name="Slide Number Placeholder 3"/>
          <p:cNvSpPr>
            <a:spLocks noGrp="1"/>
          </p:cNvSpPr>
          <p:nvPr>
            <p:ph type="sldNum" sz="quarter" idx="10"/>
          </p:nvPr>
        </p:nvSpPr>
        <p:spPr/>
        <p:txBody>
          <a:bodyPr/>
          <a:lstStyle/>
          <a:p>
            <a:fld id="{C1435F88-83F5-4727-9D93-618C836DC00B}" type="slidenum">
              <a:rPr lang="en-US" smtClean="0"/>
              <a:t>23</a:t>
            </a:fld>
            <a:endParaRPr lang="en-US" dirty="0"/>
          </a:p>
        </p:txBody>
      </p:sp>
    </p:spTree>
    <p:extLst>
      <p:ext uri="{BB962C8B-B14F-4D97-AF65-F5344CB8AC3E}">
        <p14:creationId xmlns:p14="http://schemas.microsoft.com/office/powerpoint/2010/main" val="1602287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sz="1200" b="1" i="0" dirty="0" smtClean="0">
                <a:latin typeface="+mn-lt"/>
              </a:rPr>
              <a:t>Slide is animated.</a:t>
            </a:r>
          </a:p>
          <a:p>
            <a:pPr>
              <a:lnSpc>
                <a:spcPct val="100000"/>
              </a:lnSpc>
              <a:spcBef>
                <a:spcPts val="0"/>
              </a:spcBef>
              <a:spcAft>
                <a:spcPts val="0"/>
              </a:spcAft>
            </a:pPr>
            <a:r>
              <a:rPr lang="en-US" sz="1200" i="0" dirty="0" smtClean="0">
                <a:solidFill>
                  <a:srgbClr val="C00000"/>
                </a:solidFill>
                <a:effectLst/>
                <a:latin typeface="+mn-lt"/>
              </a:rPr>
              <a:t>Ask participants</a:t>
            </a:r>
            <a:r>
              <a:rPr lang="en-US" sz="1200" i="0" dirty="0" smtClean="0">
                <a:effectLst/>
                <a:latin typeface="+mn-lt"/>
              </a:rPr>
              <a:t>, “What is self-awareness and why is it important to your work as a BHP?”</a:t>
            </a:r>
            <a:r>
              <a:rPr lang="en-US" sz="1200" i="0" baseline="0" dirty="0" smtClean="0">
                <a:effectLst/>
                <a:latin typeface="+mn-lt"/>
              </a:rPr>
              <a:t> Type your answers in chat. </a:t>
            </a:r>
            <a:r>
              <a:rPr lang="en-US" sz="1200" i="0" dirty="0" smtClean="0">
                <a:effectLst/>
                <a:latin typeface="+mn-lt"/>
              </a:rPr>
              <a:t>Give</a:t>
            </a:r>
            <a:r>
              <a:rPr lang="en-US" sz="1200" i="0" baseline="0" dirty="0" smtClean="0">
                <a:effectLst/>
                <a:latin typeface="+mn-lt"/>
              </a:rPr>
              <a:t> participants time to respond, </a:t>
            </a:r>
            <a:r>
              <a:rPr lang="en-US" sz="1200" b="1" i="0" baseline="0" dirty="0" smtClean="0">
                <a:solidFill>
                  <a:srgbClr val="C00000"/>
                </a:solidFill>
                <a:effectLst/>
                <a:latin typeface="+mn-lt"/>
              </a:rPr>
              <a:t>then click the animation.</a:t>
            </a:r>
          </a:p>
          <a:p>
            <a:pPr>
              <a:lnSpc>
                <a:spcPct val="100000"/>
              </a:lnSpc>
              <a:spcBef>
                <a:spcPts val="0"/>
              </a:spcBef>
              <a:spcAft>
                <a:spcPts val="0"/>
              </a:spcAft>
            </a:pPr>
            <a:endParaRPr lang="en-US" sz="1000" i="0" dirty="0" smtClean="0">
              <a:effectLst/>
              <a:latin typeface="+mn-lt"/>
            </a:endParaRPr>
          </a:p>
          <a:p>
            <a:pPr>
              <a:lnSpc>
                <a:spcPct val="100000"/>
              </a:lnSpc>
              <a:spcBef>
                <a:spcPts val="0"/>
              </a:spcBef>
              <a:spcAft>
                <a:spcPts val="0"/>
              </a:spcAft>
            </a:pPr>
            <a:r>
              <a:rPr lang="en-US" sz="1200" i="0" dirty="0" smtClean="0">
                <a:effectLst/>
                <a:latin typeface="+mn-lt"/>
              </a:rPr>
              <a:t>Self-awareness is:</a:t>
            </a:r>
          </a:p>
          <a:p>
            <a:pPr marL="171450" indent="-171450">
              <a:lnSpc>
                <a:spcPct val="100000"/>
              </a:lnSpc>
              <a:spcBef>
                <a:spcPts val="0"/>
              </a:spcBef>
              <a:spcAft>
                <a:spcPts val="0"/>
              </a:spcAft>
              <a:buFont typeface="Arial" panose="020B0604020202020204" pitchFamily="34" charset="0"/>
              <a:buChar char="•"/>
            </a:pPr>
            <a:r>
              <a:rPr lang="en-US" sz="1200" i="0" dirty="0" smtClean="0">
                <a:effectLst/>
                <a:latin typeface="+mn-lt"/>
              </a:rPr>
              <a:t>Being aware of your verbal and non-verbal reactions to things like: stress, surprises, compliments, criticism,</a:t>
            </a:r>
            <a:r>
              <a:rPr lang="en-US" sz="1200" i="0" baseline="0" dirty="0" smtClean="0">
                <a:effectLst/>
                <a:latin typeface="+mn-lt"/>
              </a:rPr>
              <a:t> etc.</a:t>
            </a:r>
            <a:endParaRPr lang="en-US" sz="1200" i="0" dirty="0" smtClean="0">
              <a:effectLst/>
              <a:latin typeface="+mn-lt"/>
            </a:endParaRPr>
          </a:p>
          <a:p>
            <a:pPr marL="628650" lvl="1" indent="-171450">
              <a:lnSpc>
                <a:spcPct val="100000"/>
              </a:lnSpc>
              <a:spcBef>
                <a:spcPts val="0"/>
              </a:spcBef>
              <a:spcAft>
                <a:spcPts val="0"/>
              </a:spcAft>
              <a:buFontTx/>
              <a:buChar char="-"/>
            </a:pPr>
            <a:r>
              <a:rPr lang="en-US" sz="1200" i="0" dirty="0" smtClean="0">
                <a:effectLst/>
                <a:latin typeface="+mn-lt"/>
              </a:rPr>
              <a:t>As a BHP, you can experience these on any given day, yet you must always present yourself as a professional.</a:t>
            </a:r>
          </a:p>
          <a:p>
            <a:pPr marL="628650" lvl="1" indent="-171450">
              <a:lnSpc>
                <a:spcPct val="100000"/>
              </a:lnSpc>
              <a:spcBef>
                <a:spcPts val="0"/>
              </a:spcBef>
              <a:spcAft>
                <a:spcPts val="0"/>
              </a:spcAft>
              <a:buFontTx/>
              <a:buChar char="-"/>
            </a:pPr>
            <a:r>
              <a:rPr lang="en-US" sz="1200" i="0" dirty="0" smtClean="0">
                <a:effectLst/>
                <a:latin typeface="+mn-lt"/>
              </a:rPr>
              <a:t>You must be aware of your reactions, including those that may happen unconsciously, including your tone of voice and body language.</a:t>
            </a:r>
          </a:p>
          <a:p>
            <a:pPr marL="171450" indent="-171450">
              <a:lnSpc>
                <a:spcPct val="100000"/>
              </a:lnSpc>
              <a:spcBef>
                <a:spcPts val="0"/>
              </a:spcBef>
              <a:spcAft>
                <a:spcPts val="0"/>
              </a:spcAft>
              <a:buFont typeface="Arial" panose="020B0604020202020204" pitchFamily="34" charset="0"/>
              <a:buChar char="•"/>
            </a:pPr>
            <a:r>
              <a:rPr lang="en-US" sz="1200" i="0" dirty="0" smtClean="0">
                <a:effectLst/>
                <a:latin typeface="+mn-lt"/>
              </a:rPr>
              <a:t>Being emotionally and intellectually honest about your feelings and judgement.</a:t>
            </a:r>
            <a:r>
              <a:rPr lang="en-US" sz="1200" i="0" baseline="0" dirty="0" smtClean="0">
                <a:effectLst/>
                <a:latin typeface="+mn-lt"/>
              </a:rPr>
              <a:t>  </a:t>
            </a:r>
            <a:r>
              <a:rPr lang="en-US" sz="1200" i="0" dirty="0" smtClean="0">
                <a:effectLst/>
                <a:latin typeface="+mn-lt"/>
              </a:rPr>
              <a:t>We all have individual values that are deeply ingrained in us which may make it difficult to adhere to ethical standards and remain objective in particular situations.  It is important that we recognize these.  </a:t>
            </a:r>
          </a:p>
          <a:p>
            <a:pPr marL="0" indent="0">
              <a:lnSpc>
                <a:spcPct val="100000"/>
              </a:lnSpc>
              <a:spcBef>
                <a:spcPts val="0"/>
              </a:spcBef>
              <a:spcAft>
                <a:spcPts val="0"/>
              </a:spcAft>
              <a:buFont typeface="Arial" panose="020B0604020202020204" pitchFamily="34" charset="0"/>
              <a:buNone/>
            </a:pPr>
            <a:endParaRPr lang="en-US" sz="1000" i="0" dirty="0" smtClean="0">
              <a:effectLst/>
              <a:latin typeface="+mn-lt"/>
            </a:endParaRPr>
          </a:p>
          <a:p>
            <a:pPr marL="0" indent="0">
              <a:lnSpc>
                <a:spcPct val="100000"/>
              </a:lnSpc>
              <a:spcBef>
                <a:spcPts val="0"/>
              </a:spcBef>
              <a:spcAft>
                <a:spcPts val="0"/>
              </a:spcAft>
              <a:buFont typeface="Arial" panose="020B0604020202020204" pitchFamily="34" charset="0"/>
              <a:buNone/>
            </a:pPr>
            <a:r>
              <a:rPr lang="en-US" sz="1200" i="0" dirty="0" smtClean="0">
                <a:effectLst/>
                <a:latin typeface="+mn-lt"/>
              </a:rPr>
              <a:t>Ask participants, “What is one way we can gain greater self-awareness?”</a:t>
            </a:r>
          </a:p>
          <a:p>
            <a:pPr marL="171450" indent="-171450">
              <a:lnSpc>
                <a:spcPct val="100000"/>
              </a:lnSpc>
              <a:spcBef>
                <a:spcPts val="0"/>
              </a:spcBef>
              <a:spcAft>
                <a:spcPts val="0"/>
              </a:spcAft>
              <a:buFont typeface="Arial" panose="020B0604020202020204" pitchFamily="34" charset="0"/>
              <a:buChar char="•"/>
            </a:pPr>
            <a:r>
              <a:rPr lang="en-US" sz="1200" i="0" dirty="0" smtClean="0">
                <a:effectLst/>
                <a:latin typeface="+mn-lt"/>
              </a:rPr>
              <a:t>Seeking and accepting feedback from others about how they perceive you and your behaviors will help you develop greater self-awareness.</a:t>
            </a:r>
          </a:p>
          <a:p>
            <a:pPr marL="171450" indent="-171450">
              <a:lnSpc>
                <a:spcPct val="100000"/>
              </a:lnSpc>
              <a:spcBef>
                <a:spcPts val="0"/>
              </a:spcBef>
              <a:spcAft>
                <a:spcPts val="0"/>
              </a:spcAft>
              <a:buFont typeface="Arial" panose="020B0604020202020204" pitchFamily="34" charset="0"/>
              <a:buChar char="•"/>
            </a:pPr>
            <a:endParaRPr lang="en-US" sz="1000" i="0" dirty="0" smtClean="0">
              <a:effectLst/>
              <a:latin typeface="+mn-lt"/>
            </a:endParaRPr>
          </a:p>
          <a:p>
            <a:pPr marL="0" indent="0">
              <a:lnSpc>
                <a:spcPct val="100000"/>
              </a:lnSpc>
              <a:spcBef>
                <a:spcPts val="0"/>
              </a:spcBef>
              <a:spcAft>
                <a:spcPts val="0"/>
              </a:spcAft>
              <a:buFont typeface="Arial" panose="020B0604020202020204" pitchFamily="34" charset="0"/>
              <a:buNone/>
            </a:pPr>
            <a:r>
              <a:rPr lang="en-US" sz="1200" i="0" dirty="0" smtClean="0">
                <a:effectLst/>
                <a:latin typeface="+mn-lt"/>
              </a:rPr>
              <a:t>This should be a</a:t>
            </a:r>
            <a:r>
              <a:rPr lang="en-US" sz="1200" i="0" baseline="0" dirty="0" smtClean="0">
                <a:effectLst/>
                <a:latin typeface="+mn-lt"/>
              </a:rPr>
              <a:t> continuous process for becoming increasingly self-aware.</a:t>
            </a:r>
            <a:endParaRPr lang="en-US" sz="1200" i="0" dirty="0" smtClean="0">
              <a:effectLst/>
              <a:latin typeface="+mn-lt"/>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24</a:t>
            </a:fld>
            <a:endParaRPr lang="en-US" dirty="0"/>
          </a:p>
        </p:txBody>
      </p:sp>
    </p:spTree>
    <p:extLst>
      <p:ext uri="{BB962C8B-B14F-4D97-AF65-F5344CB8AC3E}">
        <p14:creationId xmlns:p14="http://schemas.microsoft.com/office/powerpoint/2010/main" val="4032832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sz="1200" b="1" kern="1200" dirty="0" smtClean="0">
                <a:solidFill>
                  <a:schemeClr val="tx1"/>
                </a:solidFill>
                <a:effectLst/>
                <a:latin typeface="+mn-lt"/>
                <a:ea typeface="+mn-ea"/>
                <a:cs typeface="+mn-cs"/>
              </a:rPr>
              <a:t>Activity: </a:t>
            </a:r>
            <a:r>
              <a:rPr lang="en-US" sz="1200" b="1" u="sng" kern="1200" dirty="0" smtClean="0">
                <a:solidFill>
                  <a:schemeClr val="tx1"/>
                </a:solidFill>
                <a:effectLst/>
                <a:latin typeface="+mn-lt"/>
                <a:ea typeface="+mn-ea"/>
                <a:cs typeface="+mn-cs"/>
              </a:rPr>
              <a:t>Job</a:t>
            </a:r>
            <a:r>
              <a:rPr lang="en-US" sz="1200" b="1" u="sng" kern="1200" baseline="0" dirty="0" smtClean="0">
                <a:solidFill>
                  <a:schemeClr val="tx1"/>
                </a:solidFill>
                <a:effectLst/>
                <a:latin typeface="+mn-lt"/>
                <a:ea typeface="+mn-ea"/>
                <a:cs typeface="+mn-cs"/>
              </a:rPr>
              <a:t> Stressors</a:t>
            </a:r>
            <a:endParaRPr lang="en-US" sz="1200" b="1" u="sng" kern="1200" dirty="0" smtClean="0">
              <a:solidFill>
                <a:schemeClr val="tx1"/>
              </a:solidFill>
              <a:effectLst/>
              <a:latin typeface="+mn-lt"/>
              <a:ea typeface="+mn-ea"/>
              <a:cs typeface="+mn-cs"/>
            </a:endParaRPr>
          </a:p>
          <a:p>
            <a:pPr lvl="0">
              <a:lnSpc>
                <a:spcPct val="100000"/>
              </a:lnSpc>
            </a:pPr>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8 minutes</a:t>
            </a:r>
            <a:endParaRPr lang="en-US" sz="1200" b="1" kern="1200" dirty="0" smtClean="0">
              <a:solidFill>
                <a:schemeClr val="tx1"/>
              </a:solidFill>
              <a:effectLst/>
              <a:latin typeface="+mn-lt"/>
              <a:ea typeface="+mn-ea"/>
              <a:cs typeface="+mn-cs"/>
            </a:endParaRPr>
          </a:p>
          <a:p>
            <a:pPr>
              <a:lnSpc>
                <a:spcPct val="100000"/>
              </a:lnSpc>
            </a:pPr>
            <a:r>
              <a:rPr lang="en-US" sz="1200" b="1" kern="1200" dirty="0" smtClean="0">
                <a:solidFill>
                  <a:schemeClr val="tx1"/>
                </a:solidFill>
                <a:effectLst/>
                <a:latin typeface="+mn-lt"/>
                <a:ea typeface="+mn-ea"/>
                <a:cs typeface="+mn-cs"/>
              </a:rPr>
              <a:t>Purpose:</a:t>
            </a:r>
            <a:r>
              <a:rPr lang="en-US" sz="1200" b="1"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To help participants recognize the potential stressors</a:t>
            </a:r>
            <a:r>
              <a:rPr lang="en-US" sz="1200" i="0" kern="1200" baseline="0" dirty="0" smtClean="0">
                <a:solidFill>
                  <a:schemeClr val="tx1"/>
                </a:solidFill>
                <a:effectLst/>
                <a:latin typeface="+mn-lt"/>
                <a:ea typeface="+mn-ea"/>
                <a:cs typeface="+mn-cs"/>
              </a:rPr>
              <a:t> for helping professionals, and to consider how they can effectively manage these.</a:t>
            </a:r>
            <a:endParaRPr lang="en-US"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indent="0">
              <a:lnSpc>
                <a:spcPct val="100000"/>
              </a:lnSpc>
              <a:spcBef>
                <a:spcPts val="0"/>
              </a:spcBef>
              <a:buFont typeface="Arial" panose="020B0604020202020204" pitchFamily="34" charset="0"/>
              <a:buNone/>
            </a:pPr>
            <a:r>
              <a:rPr lang="en-US" sz="1200" i="0" dirty="0" smtClean="0">
                <a:effectLst/>
                <a:latin typeface="+mn-lt"/>
              </a:rPr>
              <a:t>As we</a:t>
            </a:r>
            <a:r>
              <a:rPr lang="en-US" sz="1200" i="0" baseline="0" dirty="0" smtClean="0">
                <a:effectLst/>
                <a:latin typeface="+mn-lt"/>
              </a:rPr>
              <a:t> discussed in the online modules, s</a:t>
            </a:r>
            <a:r>
              <a:rPr lang="en-US" sz="1200" i="0" dirty="0" smtClean="0">
                <a:effectLst/>
                <a:latin typeface="+mn-lt"/>
              </a:rPr>
              <a:t>elf-awareness is also</a:t>
            </a:r>
            <a:r>
              <a:rPr lang="en-US" sz="1200" i="0" baseline="0" dirty="0" smtClean="0">
                <a:effectLst/>
                <a:latin typeface="+mn-lt"/>
              </a:rPr>
              <a:t> </a:t>
            </a:r>
            <a:r>
              <a:rPr lang="en-US" sz="1200" i="0" dirty="0" smtClean="0">
                <a:effectLst/>
                <a:latin typeface="+mn-lt"/>
              </a:rPr>
              <a:t>important as it relates to</a:t>
            </a:r>
            <a:r>
              <a:rPr lang="en-US" sz="1200" i="0" baseline="0" dirty="0" smtClean="0">
                <a:effectLst/>
                <a:latin typeface="+mn-lt"/>
              </a:rPr>
              <a:t> recognizing when </a:t>
            </a:r>
            <a:r>
              <a:rPr lang="en-US" sz="1200" i="0" dirty="0" smtClean="0">
                <a:effectLst/>
                <a:latin typeface="+mn-lt"/>
              </a:rPr>
              <a:t>and how you are stressed.</a:t>
            </a:r>
            <a:endParaRPr lang="en-US" sz="1200" i="0" baseline="0" dirty="0" smtClean="0">
              <a:effectLst/>
              <a:latin typeface="+mn-lt"/>
            </a:endParaRPr>
          </a:p>
          <a:p>
            <a:pPr marL="0" indent="0">
              <a:lnSpc>
                <a:spcPct val="100000"/>
              </a:lnSpc>
              <a:spcBef>
                <a:spcPts val="0"/>
              </a:spcBef>
              <a:buFont typeface="Arial" panose="020B0604020202020204" pitchFamily="34" charset="0"/>
              <a:buNone/>
            </a:pPr>
            <a:endParaRPr lang="en-US" sz="1200" i="0" baseline="0" dirty="0" smtClean="0">
              <a:effectLst/>
              <a:latin typeface="+mn-lt"/>
            </a:endParaRPr>
          </a:p>
          <a:p>
            <a:pPr marL="0" indent="0">
              <a:lnSpc>
                <a:spcPct val="100000"/>
              </a:lnSpc>
              <a:spcBef>
                <a:spcPts val="0"/>
              </a:spcBef>
              <a:buFont typeface="Arial" panose="020B0604020202020204" pitchFamily="34" charset="0"/>
              <a:buNone/>
            </a:pPr>
            <a:r>
              <a:rPr lang="en-US" sz="1200" i="0" dirty="0" smtClean="0">
                <a:effectLst/>
                <a:latin typeface="+mn-lt"/>
              </a:rPr>
              <a:t>The job that BHPs are tasked with can be emotionally and physically draining with a variety of different stressors</a:t>
            </a:r>
            <a:r>
              <a:rPr lang="en-US" sz="1200" i="1" dirty="0" smtClean="0">
                <a:effectLst/>
              </a:rPr>
              <a:t>.</a:t>
            </a:r>
            <a:endParaRPr lang="en-US" i="1"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Activity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Ask</a:t>
            </a:r>
            <a:r>
              <a:rPr lang="en-US" sz="1200" b="0" kern="1200" baseline="0" dirty="0" smtClean="0">
                <a:solidFill>
                  <a:schemeClr val="tx1"/>
                </a:solidFill>
                <a:effectLst/>
                <a:latin typeface="+mn-lt"/>
                <a:ea typeface="+mn-ea"/>
                <a:cs typeface="+mn-cs"/>
              </a:rPr>
              <a:t> participants to share in chat some things that are stressful about being a BHP. If class size is large, assign pairs and have participants use the private chat feature. Then ask pairs to share with the large group either in chat or over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latin typeface="+mn-lt"/>
            </a:endParaRPr>
          </a:p>
          <a:p>
            <a:pPr>
              <a:lnSpc>
                <a:spcPct val="100000"/>
              </a:lnSpc>
              <a:spcBef>
                <a:spcPts val="0"/>
              </a:spcBef>
            </a:pPr>
            <a:r>
              <a:rPr lang="en-US" sz="1200" dirty="0" smtClean="0">
                <a:latin typeface="+mn-lt"/>
              </a:rPr>
              <a:t>Common </a:t>
            </a:r>
            <a:r>
              <a:rPr lang="en-US" sz="1200" dirty="0">
                <a:latin typeface="+mn-lt"/>
              </a:rPr>
              <a:t>stressors </a:t>
            </a:r>
            <a:r>
              <a:rPr lang="en-US" sz="1200" dirty="0" smtClean="0">
                <a:latin typeface="+mn-lt"/>
              </a:rPr>
              <a:t>include but are not limited to:</a:t>
            </a:r>
            <a:endParaRPr lang="en-US" sz="1200" dirty="0">
              <a:latin typeface="+mn-lt"/>
            </a:endParaRPr>
          </a:p>
          <a:p>
            <a:pPr marL="174708" indent="-174708">
              <a:lnSpc>
                <a:spcPct val="100000"/>
              </a:lnSpc>
              <a:spcBef>
                <a:spcPts val="0"/>
              </a:spcBef>
              <a:buFont typeface="Arial" panose="020B0604020202020204" pitchFamily="34" charset="0"/>
              <a:buChar char="•"/>
            </a:pPr>
            <a:r>
              <a:rPr lang="en-US" sz="1200" dirty="0">
                <a:latin typeface="+mn-lt"/>
              </a:rPr>
              <a:t>The nature of the work</a:t>
            </a:r>
          </a:p>
          <a:p>
            <a:pPr marL="640594" lvl="1" indent="-174708">
              <a:lnSpc>
                <a:spcPct val="100000"/>
              </a:lnSpc>
              <a:spcBef>
                <a:spcPts val="0"/>
              </a:spcBef>
              <a:buFont typeface="Calibri" panose="020F0502020204030204" pitchFamily="34" charset="0"/>
              <a:buChar char="‐"/>
            </a:pPr>
            <a:r>
              <a:rPr lang="en-US" sz="1200" dirty="0">
                <a:latin typeface="+mn-lt"/>
              </a:rPr>
              <a:t>Dealing with people’s lives and the challenges they face</a:t>
            </a:r>
          </a:p>
          <a:p>
            <a:pPr marL="640594" lvl="1" indent="-174708">
              <a:lnSpc>
                <a:spcPct val="100000"/>
              </a:lnSpc>
              <a:spcBef>
                <a:spcPts val="0"/>
              </a:spcBef>
              <a:buFont typeface="Calibri" panose="020F0502020204030204" pitchFamily="34" charset="0"/>
              <a:buChar char="‐"/>
            </a:pPr>
            <a:r>
              <a:rPr lang="en-US" sz="1200" dirty="0">
                <a:latin typeface="+mn-lt"/>
              </a:rPr>
              <a:t>Managing the child’s difficult or challenging </a:t>
            </a:r>
            <a:r>
              <a:rPr lang="en-US" sz="1200" dirty="0" smtClean="0">
                <a:latin typeface="+mn-lt"/>
              </a:rPr>
              <a:t>behavior</a:t>
            </a:r>
            <a:r>
              <a:rPr lang="en-US" sz="1200" baseline="0" dirty="0" smtClean="0">
                <a:latin typeface="+mn-lt"/>
              </a:rPr>
              <a:t>, which may be unpredictable or may cause staff injuries</a:t>
            </a:r>
            <a:endParaRPr lang="en-US" sz="1200" dirty="0">
              <a:latin typeface="+mn-lt"/>
            </a:endParaRPr>
          </a:p>
          <a:p>
            <a:pPr marL="174708" indent="-174708">
              <a:lnSpc>
                <a:spcPct val="100000"/>
              </a:lnSpc>
              <a:spcBef>
                <a:spcPts val="0"/>
              </a:spcBef>
              <a:buFont typeface="Arial" panose="020B0604020202020204" pitchFamily="34" charset="0"/>
              <a:buChar char="•"/>
            </a:pPr>
            <a:r>
              <a:rPr lang="en-US" sz="1200" dirty="0" smtClean="0">
                <a:latin typeface="+mn-lt"/>
              </a:rPr>
              <a:t>BHPs</a:t>
            </a:r>
            <a:r>
              <a:rPr lang="en-US" sz="1200" baseline="0" dirty="0" smtClean="0">
                <a:latin typeface="+mn-lt"/>
              </a:rPr>
              <a:t> m</a:t>
            </a:r>
            <a:r>
              <a:rPr lang="en-US" sz="1200" dirty="0" smtClean="0">
                <a:latin typeface="+mn-lt"/>
              </a:rPr>
              <a:t>ay </a:t>
            </a:r>
            <a:r>
              <a:rPr lang="en-US" sz="1200" dirty="0">
                <a:latin typeface="+mn-lt"/>
              </a:rPr>
              <a:t>experience a discrepancy between </a:t>
            </a:r>
            <a:r>
              <a:rPr lang="en-US" sz="1200" dirty="0" smtClean="0">
                <a:latin typeface="+mn-lt"/>
              </a:rPr>
              <a:t>their skill </a:t>
            </a:r>
            <a:r>
              <a:rPr lang="en-US" sz="1200" dirty="0">
                <a:latin typeface="+mn-lt"/>
              </a:rPr>
              <a:t>level and their job description</a:t>
            </a:r>
          </a:p>
          <a:p>
            <a:pPr marL="640594" lvl="1" indent="-174708">
              <a:lnSpc>
                <a:spcPct val="100000"/>
              </a:lnSpc>
              <a:spcBef>
                <a:spcPts val="0"/>
              </a:spcBef>
              <a:buFont typeface="Calibri" panose="020F0502020204030204" pitchFamily="34" charset="0"/>
              <a:buChar char="‐"/>
            </a:pPr>
            <a:r>
              <a:rPr lang="en-US" sz="1200" dirty="0">
                <a:latin typeface="+mn-lt"/>
              </a:rPr>
              <a:t>Low expectation + highly skilled = boredom or frustration</a:t>
            </a:r>
          </a:p>
          <a:p>
            <a:pPr marL="640594" lvl="1" indent="-174708">
              <a:lnSpc>
                <a:spcPct val="100000"/>
              </a:lnSpc>
              <a:spcBef>
                <a:spcPts val="0"/>
              </a:spcBef>
              <a:buFont typeface="Calibri" panose="020F0502020204030204" pitchFamily="34" charset="0"/>
              <a:buChar char="‐"/>
            </a:pPr>
            <a:r>
              <a:rPr lang="en-US" sz="1200" dirty="0">
                <a:latin typeface="+mn-lt"/>
              </a:rPr>
              <a:t>Expectations that exceed their skill level = feeling overwhelmed</a:t>
            </a:r>
          </a:p>
          <a:p>
            <a:pPr marL="174708" indent="-174708">
              <a:lnSpc>
                <a:spcPct val="100000"/>
              </a:lnSpc>
              <a:spcBef>
                <a:spcPts val="0"/>
              </a:spcBef>
              <a:buFont typeface="Arial" panose="020B0604020202020204" pitchFamily="34" charset="0"/>
              <a:buChar char="•"/>
            </a:pPr>
            <a:r>
              <a:rPr lang="en-US" sz="1200" dirty="0">
                <a:latin typeface="+mn-lt"/>
              </a:rPr>
              <a:t>Using the work to satisfy personal needs</a:t>
            </a:r>
          </a:p>
          <a:p>
            <a:pPr marL="174708" indent="-174708">
              <a:lnSpc>
                <a:spcPct val="100000"/>
              </a:lnSpc>
              <a:spcBef>
                <a:spcPts val="0"/>
              </a:spcBef>
              <a:buFont typeface="Arial" panose="020B0604020202020204" pitchFamily="34" charset="0"/>
              <a:buChar char="•"/>
            </a:pPr>
            <a:r>
              <a:rPr lang="en-US" sz="1200" dirty="0">
                <a:latin typeface="+mn-lt"/>
              </a:rPr>
              <a:t>The sense that the BHP is more invested in the child’s progress than the child or their caregivers </a:t>
            </a:r>
          </a:p>
          <a:p>
            <a:pPr marL="174708" indent="-174708">
              <a:lnSpc>
                <a:spcPct val="100000"/>
              </a:lnSpc>
              <a:spcBef>
                <a:spcPts val="0"/>
              </a:spcBef>
              <a:buFont typeface="Arial" panose="020B0604020202020204" pitchFamily="34" charset="0"/>
              <a:buChar char="•"/>
            </a:pPr>
            <a:r>
              <a:rPr lang="en-US" sz="1200" dirty="0">
                <a:latin typeface="+mn-lt"/>
              </a:rPr>
              <a:t>Many BHPs work more than one job, experiencing long hours and limited time off</a:t>
            </a:r>
          </a:p>
          <a:p>
            <a:pPr marL="174708" indent="-174708">
              <a:lnSpc>
                <a:spcPct val="100000"/>
              </a:lnSpc>
              <a:spcBef>
                <a:spcPts val="0"/>
              </a:spcBef>
              <a:buFont typeface="Arial" panose="020B0604020202020204" pitchFamily="34" charset="0"/>
              <a:buChar char="•"/>
            </a:pPr>
            <a:r>
              <a:rPr lang="en-US" sz="1200" dirty="0">
                <a:latin typeface="+mn-lt"/>
              </a:rPr>
              <a:t>May feel isolated or a lack of adequate support and training from a supervisor</a:t>
            </a:r>
          </a:p>
          <a:p>
            <a:pPr marL="174708" indent="-174708">
              <a:lnSpc>
                <a:spcPct val="100000"/>
              </a:lnSpc>
              <a:spcBef>
                <a:spcPts val="0"/>
              </a:spcBef>
              <a:buFont typeface="Arial" panose="020B0604020202020204" pitchFamily="34" charset="0"/>
              <a:buChar char="•"/>
            </a:pPr>
            <a:r>
              <a:rPr lang="en-US" sz="1200" dirty="0">
                <a:latin typeface="+mn-lt"/>
              </a:rPr>
              <a:t>Failing to live up to their own expectations for effectively supporting the child and </a:t>
            </a:r>
            <a:r>
              <a:rPr lang="en-US" sz="1200" dirty="0" smtClean="0">
                <a:latin typeface="+mn-lt"/>
              </a:rPr>
              <a:t>family</a:t>
            </a:r>
          </a:p>
        </p:txBody>
      </p:sp>
      <p:sp>
        <p:nvSpPr>
          <p:cNvPr id="4" name="Slide Number Placeholder 3"/>
          <p:cNvSpPr>
            <a:spLocks noGrp="1"/>
          </p:cNvSpPr>
          <p:nvPr>
            <p:ph type="sldNum" sz="quarter" idx="10"/>
          </p:nvPr>
        </p:nvSpPr>
        <p:spPr/>
        <p:txBody>
          <a:bodyPr/>
          <a:lstStyle/>
          <a:p>
            <a:fld id="{C1435F88-83F5-4727-9D93-618C836DC00B}" type="slidenum">
              <a:rPr lang="en-US" smtClean="0"/>
              <a:t>25</a:t>
            </a:fld>
            <a:endParaRPr lang="en-US" dirty="0"/>
          </a:p>
        </p:txBody>
      </p:sp>
    </p:spTree>
    <p:extLst>
      <p:ext uri="{BB962C8B-B14F-4D97-AF65-F5344CB8AC3E}">
        <p14:creationId xmlns:p14="http://schemas.microsoft.com/office/powerpoint/2010/main" val="404179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0"/>
              </a:spcAft>
            </a:pPr>
            <a:r>
              <a:rPr lang="en-US" sz="1200" i="0" kern="1200" dirty="0" smtClean="0">
                <a:solidFill>
                  <a:schemeClr val="tx1"/>
                </a:solidFill>
                <a:effectLst/>
                <a:latin typeface="+mn-lt"/>
                <a:ea typeface="+mn-ea"/>
                <a:cs typeface="+mn-cs"/>
              </a:rPr>
              <a:t>Ask participants:</a:t>
            </a:r>
          </a:p>
          <a:p>
            <a:pPr marL="0" indent="0">
              <a:spcBef>
                <a:spcPts val="400"/>
              </a:spcBef>
              <a:spcAft>
                <a:spcPts val="400"/>
              </a:spcAft>
              <a:buFont typeface="Arial" panose="020B0604020202020204" pitchFamily="34" charset="0"/>
              <a:buNone/>
            </a:pPr>
            <a:r>
              <a:rPr lang="en-US" sz="1200" i="0" kern="1200" dirty="0" smtClean="0">
                <a:solidFill>
                  <a:schemeClr val="tx1"/>
                </a:solidFill>
                <a:effectLst/>
                <a:latin typeface="+mn-lt"/>
                <a:ea typeface="+mn-ea"/>
                <a:cs typeface="+mn-cs"/>
              </a:rPr>
              <a:t>What is the difference between experiencing</a:t>
            </a:r>
            <a:r>
              <a:rPr lang="en-US" sz="1200" i="0" kern="1200" baseline="0" dirty="0" smtClean="0">
                <a:solidFill>
                  <a:schemeClr val="tx1"/>
                </a:solidFill>
                <a:effectLst/>
                <a:latin typeface="+mn-lt"/>
                <a:ea typeface="+mn-ea"/>
                <a:cs typeface="+mn-cs"/>
              </a:rPr>
              <a:t> “stress” </a:t>
            </a:r>
            <a:r>
              <a:rPr lang="en-US" sz="1200" kern="1200" dirty="0" smtClean="0">
                <a:solidFill>
                  <a:schemeClr val="tx1"/>
                </a:solidFill>
                <a:effectLst/>
                <a:latin typeface="+mn-lt"/>
                <a:ea typeface="+mn-ea"/>
                <a:cs typeface="+mn-cs"/>
              </a:rPr>
              <a:t>versus</a:t>
            </a:r>
            <a:r>
              <a:rPr lang="en-US" sz="1200" i="0" kern="1200" baseline="0" dirty="0" smtClean="0">
                <a:solidFill>
                  <a:schemeClr val="tx1"/>
                </a:solidFill>
                <a:effectLst/>
                <a:latin typeface="+mn-lt"/>
                <a:ea typeface="+mn-ea"/>
                <a:cs typeface="+mn-cs"/>
              </a:rPr>
              <a:t> “burnout”?</a:t>
            </a:r>
          </a:p>
          <a:p>
            <a:pPr marL="17145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“Burnout” is a term used to describe the various types of symptoms associated with stress that helping professionals experience.</a:t>
            </a:r>
          </a:p>
          <a:p>
            <a:pPr marL="17145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It is “the cumulative psychological strain of working with many different stressors” (Dart Center, n.d.).</a:t>
            </a:r>
          </a:p>
          <a:p>
            <a:pPr marL="17145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Stress</a:t>
            </a:r>
            <a:r>
              <a:rPr lang="en-US" sz="1200" i="0" kern="1200" baseline="0" dirty="0" smtClean="0">
                <a:solidFill>
                  <a:schemeClr val="tx1"/>
                </a:solidFill>
                <a:effectLst/>
                <a:latin typeface="+mn-lt"/>
                <a:ea typeface="+mn-ea"/>
                <a:cs typeface="+mn-cs"/>
              </a:rPr>
              <a:t> is inevitable. Burnout can be avoided.</a:t>
            </a:r>
            <a:endParaRPr lang="en-US" sz="1200" i="0" kern="1200" dirty="0" smtClean="0">
              <a:solidFill>
                <a:schemeClr val="tx1"/>
              </a:solidFill>
              <a:effectLst/>
              <a:latin typeface="+mn-lt"/>
              <a:ea typeface="+mn-ea"/>
              <a:cs typeface="+mn-cs"/>
            </a:endParaRPr>
          </a:p>
          <a:p>
            <a:pPr marL="17145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Symptoms that someone experiencing burnout</a:t>
            </a:r>
            <a:r>
              <a:rPr lang="en-US" sz="1200" i="0" kern="1200" baseline="0" dirty="0" smtClean="0">
                <a:solidFill>
                  <a:schemeClr val="tx1"/>
                </a:solidFill>
                <a:effectLst/>
                <a:latin typeface="+mn-lt"/>
                <a:ea typeface="+mn-ea"/>
                <a:cs typeface="+mn-cs"/>
              </a:rPr>
              <a:t> may exhibit include (see page 73 of student manual): </a:t>
            </a:r>
            <a:r>
              <a:rPr lang="en-US" sz="1200" i="0" kern="1200" dirty="0" smtClean="0">
                <a:solidFill>
                  <a:schemeClr val="tx1"/>
                </a:solidFill>
                <a:effectLst/>
                <a:latin typeface="+mn-lt"/>
                <a:ea typeface="+mn-ea"/>
                <a:cs typeface="+mn-cs"/>
              </a:rPr>
              <a:t>emotional/physical exhaustion, depression, cynicism, boredom, loss of empathy, and discouragement. </a:t>
            </a:r>
          </a:p>
        </p:txBody>
      </p:sp>
      <p:sp>
        <p:nvSpPr>
          <p:cNvPr id="4" name="Slide Number Placeholder 3"/>
          <p:cNvSpPr>
            <a:spLocks noGrp="1"/>
          </p:cNvSpPr>
          <p:nvPr>
            <p:ph type="sldNum" sz="quarter" idx="10"/>
          </p:nvPr>
        </p:nvSpPr>
        <p:spPr/>
        <p:txBody>
          <a:bodyPr/>
          <a:lstStyle/>
          <a:p>
            <a:fld id="{F6F8D46E-8C12-4AF8-905F-A560FAF255CF}" type="slidenum">
              <a:rPr lang="en-US" smtClean="0"/>
              <a:t>26</a:t>
            </a:fld>
            <a:endParaRPr lang="en-US" dirty="0"/>
          </a:p>
        </p:txBody>
      </p:sp>
    </p:spTree>
    <p:extLst>
      <p:ext uri="{BB962C8B-B14F-4D97-AF65-F5344CB8AC3E}">
        <p14:creationId xmlns:p14="http://schemas.microsoft.com/office/powerpoint/2010/main" val="4116893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Developing strategies to care for your own physical, mental, and emotional needs will minimize the negative impact stress can have.</a:t>
            </a:r>
            <a:endParaRPr lang="en-US" sz="1200" i="0" kern="1200" baseline="0" dirty="0" smtClean="0">
              <a:solidFill>
                <a:schemeClr val="tx1"/>
              </a:solidFill>
              <a:effectLst/>
              <a:latin typeface="+mn-lt"/>
              <a:ea typeface="+mn-ea"/>
              <a:cs typeface="+mn-cs"/>
            </a:endParaRPr>
          </a:p>
          <a:p>
            <a:pPr marL="171450" indent="-171450">
              <a:spcBef>
                <a:spcPts val="0"/>
              </a:spcBef>
              <a:spcAft>
                <a:spcPts val="400"/>
              </a:spcAft>
              <a:buFont typeface="Arial" panose="020B0604020202020204" pitchFamily="34" charset="0"/>
              <a:buChar char="•"/>
            </a:pPr>
            <a:r>
              <a:rPr lang="en-US" sz="1200" i="0" kern="1200" baseline="0" dirty="0" smtClean="0">
                <a:solidFill>
                  <a:schemeClr val="tx1"/>
                </a:solidFill>
                <a:effectLst/>
                <a:latin typeface="+mn-lt"/>
                <a:ea typeface="+mn-ea"/>
                <a:cs typeface="+mn-cs"/>
              </a:rPr>
              <a:t>How many of you remember Ignacio’s video from module 2 online? </a:t>
            </a:r>
          </a:p>
          <a:p>
            <a:pPr marL="171450" indent="-171450">
              <a:spcBef>
                <a:spcPts val="0"/>
              </a:spcBef>
              <a:spcAft>
                <a:spcPts val="400"/>
              </a:spcAft>
              <a:buFont typeface="Arial" panose="020B0604020202020204" pitchFamily="34" charset="0"/>
              <a:buChar char="•"/>
            </a:pPr>
            <a:r>
              <a:rPr lang="en-US" sz="1200" i="0" kern="1200" baseline="0" dirty="0" smtClean="0">
                <a:solidFill>
                  <a:schemeClr val="tx1"/>
                </a:solidFill>
                <a:effectLst/>
                <a:latin typeface="+mn-lt"/>
                <a:ea typeface="+mn-ea"/>
                <a:cs typeface="+mn-cs"/>
              </a:rPr>
              <a:t>What did you take away from that?</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F8D46E-8C12-4AF8-905F-A560FAF255CF}" type="slidenum">
              <a:rPr lang="en-US" smtClean="0"/>
              <a:t>27</a:t>
            </a:fld>
            <a:endParaRPr lang="en-US" dirty="0"/>
          </a:p>
        </p:txBody>
      </p:sp>
    </p:spTree>
    <p:extLst>
      <p:ext uri="{BB962C8B-B14F-4D97-AF65-F5344CB8AC3E}">
        <p14:creationId xmlns:p14="http://schemas.microsoft.com/office/powerpoint/2010/main" val="3473416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sz="1200" b="1" i="0" kern="1200" dirty="0" smtClean="0">
                <a:solidFill>
                  <a:schemeClr val="tx1"/>
                </a:solidFill>
                <a:effectLst/>
                <a:latin typeface="+mn-lt"/>
                <a:ea typeface="+mn-ea"/>
                <a:cs typeface="+mn-cs"/>
              </a:rPr>
              <a:t>Activity: </a:t>
            </a:r>
            <a:r>
              <a:rPr lang="en-US" sz="1200" b="1" i="0" u="sng" kern="1200" dirty="0" smtClean="0">
                <a:solidFill>
                  <a:schemeClr val="tx1"/>
                </a:solidFill>
                <a:effectLst/>
                <a:latin typeface="+mn-lt"/>
                <a:ea typeface="+mn-ea"/>
                <a:cs typeface="+mn-cs"/>
              </a:rPr>
              <a:t>Reducing Stress</a:t>
            </a:r>
          </a:p>
          <a:p>
            <a:pPr lvl="0">
              <a:lnSpc>
                <a:spcPct val="100000"/>
              </a:lnSpc>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5 minutes</a:t>
            </a:r>
            <a:endParaRPr lang="en-US" sz="1200" b="1" i="0" kern="1200" dirty="0" smtClean="0">
              <a:solidFill>
                <a:schemeClr val="tx1"/>
              </a:solidFill>
              <a:effectLst/>
              <a:latin typeface="+mn-lt"/>
              <a:ea typeface="+mn-ea"/>
              <a:cs typeface="+mn-cs"/>
            </a:endParaRPr>
          </a:p>
          <a:p>
            <a:pPr>
              <a:lnSpc>
                <a:spcPct val="100000"/>
              </a:lnSpc>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understand the importance of developing and maintaining self-awareness in order to care for themselves and avoid burnout.</a:t>
            </a:r>
          </a:p>
          <a:p>
            <a:pPr>
              <a:lnSpc>
                <a:spcPct val="100000"/>
              </a:lnSpc>
            </a:pPr>
            <a:endParaRPr lang="en-US" i="0" baseline="0" dirty="0" smtClean="0"/>
          </a:p>
          <a:p>
            <a:pPr>
              <a:lnSpc>
                <a:spcPct val="100000"/>
              </a:lnSpc>
            </a:pPr>
            <a:r>
              <a:rPr lang="en-US" i="1" baseline="0" dirty="0" smtClean="0"/>
              <a:t>Producer’s Note: Enable whiteboard tools.</a:t>
            </a:r>
          </a:p>
          <a:p>
            <a:pPr>
              <a:lnSpc>
                <a:spcPct val="100000"/>
              </a:lnSpc>
            </a:pPr>
            <a:endParaRPr lang="en-US" i="0" baseline="0" dirty="0" smtClean="0"/>
          </a:p>
          <a:p>
            <a:pPr>
              <a:lnSpc>
                <a:spcPct val="100000"/>
              </a:lnSpc>
            </a:pPr>
            <a:r>
              <a:rPr lang="en-US" b="1" i="0" baseline="0" dirty="0" smtClean="0"/>
              <a:t>Activity Instructions: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Have participants turn to the self-care plan on page 3 of their Learning Journal ( or page 75 of the student manual).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baseline="0" dirty="0" smtClean="0">
                <a:solidFill>
                  <a:schemeClr val="tx1"/>
                </a:solidFill>
                <a:effectLst/>
                <a:latin typeface="+mn-lt"/>
                <a:ea typeface="+mn-ea"/>
                <a:cs typeface="+mn-cs"/>
              </a:rPr>
              <a:t>I</a:t>
            </a:r>
            <a:r>
              <a:rPr lang="en-US" sz="1200" i="0" kern="1200" dirty="0" smtClean="0">
                <a:solidFill>
                  <a:schemeClr val="tx1"/>
                </a:solidFill>
                <a:effectLst/>
                <a:latin typeface="+mn-lt"/>
                <a:ea typeface="+mn-ea"/>
                <a:cs typeface="+mn-cs"/>
              </a:rPr>
              <a:t>nstruct them to use whiteboard</a:t>
            </a:r>
            <a:r>
              <a:rPr lang="en-US" sz="1200" i="0" kern="1200" baseline="0" dirty="0" smtClean="0">
                <a:solidFill>
                  <a:schemeClr val="tx1"/>
                </a:solidFill>
                <a:effectLst/>
                <a:latin typeface="+mn-lt"/>
                <a:ea typeface="+mn-ea"/>
                <a:cs typeface="+mn-cs"/>
              </a:rPr>
              <a:t> tools to type on the slide one self care strategy they are currently using, or one that they plan to use in the future.</a:t>
            </a:r>
            <a:endParaRPr lang="en-US" sz="1200" i="0" kern="1200" dirty="0" smtClean="0">
              <a:solidFill>
                <a:schemeClr val="tx1"/>
              </a:solidFill>
              <a:effectLst/>
              <a:latin typeface="+mn-lt"/>
              <a:ea typeface="+mn-ea"/>
              <a:cs typeface="+mn-cs"/>
            </a:endParaRPr>
          </a:p>
          <a:p>
            <a:pPr>
              <a:lnSpc>
                <a:spcPct val="100000"/>
              </a:lnSpc>
            </a:pPr>
            <a:endParaRPr lang="en-US" sz="1200" i="0" kern="1200" dirty="0" smtClean="0">
              <a:solidFill>
                <a:schemeClr val="tx1"/>
              </a:solidFill>
              <a:effectLst/>
              <a:latin typeface="+mn-lt"/>
              <a:ea typeface="+mn-ea"/>
              <a:cs typeface="+mn-cs"/>
            </a:endParaRPr>
          </a:p>
          <a:p>
            <a:pPr>
              <a:lnSpc>
                <a:spcPct val="100000"/>
              </a:lnSpc>
            </a:pPr>
            <a:r>
              <a:rPr lang="en-US" sz="1200" i="0" kern="1200" dirty="0" smtClean="0">
                <a:solidFill>
                  <a:schemeClr val="tx1"/>
                </a:solidFill>
                <a:effectLst/>
                <a:latin typeface="+mn-lt"/>
                <a:ea typeface="+mn-ea"/>
                <a:cs typeface="+mn-cs"/>
              </a:rPr>
              <a:t>Remind participants that their</a:t>
            </a:r>
            <a:r>
              <a:rPr lang="en-US" sz="1200" i="0" kern="1200" baseline="0" dirty="0" smtClean="0">
                <a:solidFill>
                  <a:schemeClr val="tx1"/>
                </a:solidFill>
                <a:effectLst/>
                <a:latin typeface="+mn-lt"/>
                <a:ea typeface="+mn-ea"/>
                <a:cs typeface="+mn-cs"/>
              </a:rPr>
              <a:t> supervisors can be a great resource for helping them effectively manage their responsibilities as a BHP.</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4D4B5B-8FB6-4FDE-AAD2-5483C2698636}" type="slidenum">
              <a:rPr lang="en-US" smtClean="0"/>
              <a:t>28</a:t>
            </a:fld>
            <a:endParaRPr lang="en-US" dirty="0"/>
          </a:p>
        </p:txBody>
      </p:sp>
    </p:spTree>
    <p:extLst>
      <p:ext uri="{BB962C8B-B14F-4D97-AF65-F5344CB8AC3E}">
        <p14:creationId xmlns:p14="http://schemas.microsoft.com/office/powerpoint/2010/main" val="2847140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200"/>
              </a:spcAft>
              <a:buFont typeface="Arial" pitchFamily="34" charset="0"/>
              <a:buNone/>
            </a:pPr>
            <a:r>
              <a:rPr lang="en-US" altLang="en-US" sz="1200" dirty="0" smtClean="0">
                <a:solidFill>
                  <a:schemeClr val="tx1">
                    <a:lumMod val="85000"/>
                    <a:lumOff val="15000"/>
                  </a:schemeClr>
                </a:solidFill>
                <a:latin typeface="+mn-lt"/>
              </a:rPr>
              <a:t>Module</a:t>
            </a:r>
            <a:r>
              <a:rPr lang="en-US" altLang="en-US" sz="1200" baseline="0" dirty="0" smtClean="0">
                <a:solidFill>
                  <a:schemeClr val="tx1">
                    <a:lumMod val="85000"/>
                    <a:lumOff val="15000"/>
                  </a:schemeClr>
                </a:solidFill>
                <a:latin typeface="+mn-lt"/>
              </a:rPr>
              <a:t> 3 is all about working as a team.</a:t>
            </a: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None/>
              <a:tabLst/>
              <a:defRPr/>
            </a:pPr>
            <a:r>
              <a:rPr lang="en-US" sz="1200" dirty="0" smtClean="0">
                <a:latin typeface="+mn-lt"/>
              </a:rPr>
              <a:t>The child’s Individual Treatment Plan (ITP), along</a:t>
            </a:r>
            <a:r>
              <a:rPr lang="en-US" sz="1200" baseline="0" dirty="0" smtClean="0">
                <a:latin typeface="+mn-lt"/>
              </a:rPr>
              <a:t> with the Individual Education Program (IEP) for those of you who are working in the school setting, is the blueprint for the Treatment Team and guides each team members’ work.</a:t>
            </a: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None/>
              <a:tabLst/>
              <a:defRPr/>
            </a:pPr>
            <a:r>
              <a:rPr lang="en-US" sz="1200" baseline="0" dirty="0" smtClean="0">
                <a:latin typeface="+mn-lt"/>
              </a:rPr>
              <a:t>As a key member of the treatment team, it is important that you have an understanding of team dynamics and develop </a:t>
            </a:r>
            <a:r>
              <a:rPr lang="en-US" sz="1200" b="0" i="0" baseline="0" dirty="0" smtClean="0">
                <a:solidFill>
                  <a:schemeClr val="tx1">
                    <a:lumMod val="85000"/>
                    <a:lumOff val="15000"/>
                  </a:schemeClr>
                </a:solidFill>
                <a:latin typeface="+mn-lt"/>
              </a:rPr>
              <a:t>strategies for being an effective team member.</a:t>
            </a: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None/>
              <a:tabLst/>
              <a:defRPr/>
            </a:pPr>
            <a:r>
              <a:rPr lang="en-US" sz="1200" b="0" i="0" baseline="0" dirty="0" smtClean="0">
                <a:solidFill>
                  <a:schemeClr val="tx1">
                    <a:lumMod val="85000"/>
                    <a:lumOff val="15000"/>
                  </a:schemeClr>
                </a:solidFill>
                <a:latin typeface="+mn-lt"/>
              </a:rPr>
              <a:t>Let’s review some of the core concepts from module 3, beginning with supervision.</a:t>
            </a:r>
            <a:endParaRPr lang="en-US" sz="1200" baseline="0" dirty="0" smtClean="0">
              <a:latin typeface="+mn-lt"/>
            </a:endParaRPr>
          </a:p>
        </p:txBody>
      </p:sp>
      <p:sp>
        <p:nvSpPr>
          <p:cNvPr id="4" name="Slide Number Placeholder 3"/>
          <p:cNvSpPr>
            <a:spLocks noGrp="1"/>
          </p:cNvSpPr>
          <p:nvPr>
            <p:ph type="sldNum" sz="quarter" idx="10"/>
          </p:nvPr>
        </p:nvSpPr>
        <p:spPr/>
        <p:txBody>
          <a:bodyPr/>
          <a:lstStyle/>
          <a:p>
            <a:fld id="{103BCE3B-3023-46BF-B809-58BF4AC3A609}" type="slidenum">
              <a:rPr lang="en-US" smtClean="0"/>
              <a:t>29</a:t>
            </a:fld>
            <a:endParaRPr lang="en-US" dirty="0"/>
          </a:p>
        </p:txBody>
      </p:sp>
    </p:spTree>
    <p:extLst>
      <p:ext uri="{BB962C8B-B14F-4D97-AF65-F5344CB8AC3E}">
        <p14:creationId xmlns:p14="http://schemas.microsoft.com/office/powerpoint/2010/main" val="150793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way that we can communicate is through chat. In Adobe Connect, you can send public messages to the entire group, as well as private messages to individual learners.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your screen, you should see a box that says, “Chat (Everyone).” On the upper right corner of that box is an options icon. If you click on the icon, you will see options to change your text size and color. Change your size and color and then go ahead and send a public chat to everyone.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Producer’s Note: </a:t>
            </a:r>
            <a:r>
              <a:rPr lang="en-US" sz="1200" i="1" kern="1200" dirty="0" smtClean="0">
                <a:solidFill>
                  <a:schemeClr val="tx1"/>
                </a:solidFill>
                <a:effectLst/>
                <a:latin typeface="+mn-lt"/>
                <a:ea typeface="+mn-ea"/>
                <a:cs typeface="+mn-cs"/>
              </a:rPr>
              <a:t>Wait for everyone to respond. If learners aren’t responding, check to see if they are having any issues.</a:t>
            </a:r>
          </a:p>
          <a:p>
            <a:endParaRPr lang="en-US" dirty="0"/>
          </a:p>
        </p:txBody>
      </p:sp>
      <p:sp>
        <p:nvSpPr>
          <p:cNvPr id="4" name="Slide Number Placeholder 3"/>
          <p:cNvSpPr>
            <a:spLocks noGrp="1"/>
          </p:cNvSpPr>
          <p:nvPr>
            <p:ph type="sldNum" sz="quarter" idx="10"/>
          </p:nvPr>
        </p:nvSpPr>
        <p:spPr/>
        <p:txBody>
          <a:bodyPr/>
          <a:lstStyle/>
          <a:p>
            <a:fld id="{2D4AF0E8-35F7-4C87-BB20-8C25AAD274BE}" type="slidenum">
              <a:rPr lang="en-US" smtClean="0"/>
              <a:t>3</a:t>
            </a:fld>
            <a:endParaRPr lang="en-US" dirty="0"/>
          </a:p>
        </p:txBody>
      </p:sp>
    </p:spTree>
    <p:extLst>
      <p:ext uri="{BB962C8B-B14F-4D97-AF65-F5344CB8AC3E}">
        <p14:creationId xmlns:p14="http://schemas.microsoft.com/office/powerpoint/2010/main" val="276434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b="1" u="none" dirty="0" smtClean="0"/>
              <a:t>Slide is animated.</a:t>
            </a:r>
            <a:endParaRPr lang="en-US" u="none" dirty="0" smtClean="0"/>
          </a:p>
          <a:p>
            <a:pPr>
              <a:lnSpc>
                <a:spcPct val="100000"/>
              </a:lnSpc>
              <a:spcBef>
                <a:spcPts val="0"/>
              </a:spcBef>
              <a:spcAft>
                <a:spcPts val="0"/>
              </a:spcAft>
            </a:pPr>
            <a:endParaRPr lang="en-US" u="none" dirty="0" smtClean="0"/>
          </a:p>
          <a:p>
            <a:pPr>
              <a:lnSpc>
                <a:spcPct val="100000"/>
              </a:lnSpc>
              <a:spcBef>
                <a:spcPts val="0"/>
              </a:spcBef>
              <a:spcAft>
                <a:spcPts val="0"/>
              </a:spcAft>
            </a:pPr>
            <a:r>
              <a:rPr lang="en-US" u="none" baseline="0" dirty="0" smtClean="0"/>
              <a:t>There are multiple approaches to supervision.  In your work, you may be asked to participate in various types of supervision in order to ensure that goals are being addressed.</a:t>
            </a:r>
          </a:p>
          <a:p>
            <a:pPr>
              <a:lnSpc>
                <a:spcPct val="100000"/>
              </a:lnSpc>
              <a:spcBef>
                <a:spcPts val="0"/>
              </a:spcBef>
              <a:spcAft>
                <a:spcPts val="0"/>
              </a:spcAft>
            </a:pPr>
            <a:endParaRPr lang="en-US" u="none" baseline="0" dirty="0" smtClean="0"/>
          </a:p>
          <a:p>
            <a:pPr>
              <a:lnSpc>
                <a:spcPct val="100000"/>
              </a:lnSpc>
              <a:spcBef>
                <a:spcPts val="0"/>
              </a:spcBef>
              <a:spcAft>
                <a:spcPts val="0"/>
              </a:spcAft>
            </a:pPr>
            <a:r>
              <a:rPr lang="en-US" u="none" baseline="0" dirty="0" smtClean="0"/>
              <a:t>Does anyone remember what the four types of supervision are that were discussed in module 3? Raise your hand if you remember any of the four types.</a:t>
            </a:r>
          </a:p>
          <a:p>
            <a:pPr>
              <a:lnSpc>
                <a:spcPct val="100000"/>
              </a:lnSpc>
              <a:spcBef>
                <a:spcPts val="0"/>
              </a:spcBef>
              <a:spcAft>
                <a:spcPts val="0"/>
              </a:spcAft>
            </a:pPr>
            <a:endParaRPr lang="en-US" u="none" baseline="0" dirty="0" smtClean="0"/>
          </a:p>
          <a:p>
            <a:pPr>
              <a:lnSpc>
                <a:spcPct val="100000"/>
              </a:lnSpc>
              <a:spcBef>
                <a:spcPts val="0"/>
              </a:spcBef>
              <a:spcAft>
                <a:spcPts val="0"/>
              </a:spcAft>
            </a:pPr>
            <a:r>
              <a:rPr lang="en-US" i="1" u="none" baseline="0" dirty="0" smtClean="0"/>
              <a:t>Facilitator’s Note: Call on anyone who raised their hand to share over audio.</a:t>
            </a:r>
          </a:p>
          <a:p>
            <a:pPr>
              <a:lnSpc>
                <a:spcPct val="100000"/>
              </a:lnSpc>
              <a:spcBef>
                <a:spcPts val="0"/>
              </a:spcBef>
              <a:spcAft>
                <a:spcPts val="0"/>
              </a:spcAft>
            </a:pPr>
            <a:endParaRPr lang="en-US" i="1" u="none" dirty="0" smtClean="0"/>
          </a:p>
          <a:p>
            <a:pPr marL="0" indent="0">
              <a:lnSpc>
                <a:spcPct val="100000"/>
              </a:lnSpc>
              <a:spcBef>
                <a:spcPts val="0"/>
              </a:spcBef>
              <a:spcAft>
                <a:spcPts val="0"/>
              </a:spcAft>
              <a:buFont typeface="Arial" charset="0"/>
              <a:buNone/>
            </a:pPr>
            <a:r>
              <a:rPr lang="en-US" u="none" dirty="0" smtClean="0"/>
              <a:t>These</a:t>
            </a:r>
            <a:r>
              <a:rPr lang="en-US" u="none" baseline="0" dirty="0" smtClean="0"/>
              <a:t> first two are considered clinical supervision, meaning that the focus is on the work that you and the treatment team are doing with the child and family. </a:t>
            </a:r>
          </a:p>
          <a:p>
            <a:pPr marL="0" indent="0">
              <a:lnSpc>
                <a:spcPct val="100000"/>
              </a:lnSpc>
              <a:spcBef>
                <a:spcPts val="0"/>
              </a:spcBef>
              <a:spcAft>
                <a:spcPts val="0"/>
              </a:spcAft>
              <a:buFont typeface="Arial" charset="0"/>
              <a:buNone/>
            </a:pPr>
            <a:endParaRPr lang="en-US" u="none" baseline="0" dirty="0" smtClean="0"/>
          </a:p>
          <a:p>
            <a:pPr marL="228600" indent="-228600">
              <a:lnSpc>
                <a:spcPct val="100000"/>
              </a:lnSpc>
              <a:spcBef>
                <a:spcPts val="0"/>
              </a:spcBef>
              <a:spcAft>
                <a:spcPts val="0"/>
              </a:spcAft>
              <a:buFont typeface="+mj-lt"/>
              <a:buAutoNum type="arabicPeriod"/>
            </a:pPr>
            <a:r>
              <a:rPr lang="en-US" u="sng" dirty="0" smtClean="0"/>
              <a:t>Individual</a:t>
            </a:r>
            <a:r>
              <a:rPr lang="en-US" u="none" baseline="0" dirty="0" smtClean="0"/>
              <a:t> - </a:t>
            </a:r>
            <a:r>
              <a:rPr lang="en-US" dirty="0" smtClean="0"/>
              <a:t>1 on 1 with supervisor, focus is on delivery of service and your</a:t>
            </a:r>
            <a:r>
              <a:rPr lang="en-US" baseline="0" dirty="0" smtClean="0"/>
              <a:t> professional development as a BHP.</a:t>
            </a:r>
            <a:endParaRPr lang="en-US" dirty="0" smtClean="0"/>
          </a:p>
          <a:p>
            <a:pPr marL="228600" indent="-228600">
              <a:lnSpc>
                <a:spcPct val="100000"/>
              </a:lnSpc>
              <a:spcBef>
                <a:spcPts val="0"/>
              </a:spcBef>
              <a:spcAft>
                <a:spcPts val="0"/>
              </a:spcAft>
              <a:buFont typeface="+mj-lt"/>
              <a:buAutoNum type="arabicPeriod"/>
            </a:pPr>
            <a:r>
              <a:rPr lang="en-US" u="sng" dirty="0" smtClean="0"/>
              <a:t>Group</a:t>
            </a:r>
            <a:r>
              <a:rPr lang="en-US" u="none" baseline="0" dirty="0" smtClean="0"/>
              <a:t> - </a:t>
            </a:r>
            <a:r>
              <a:rPr lang="en-US" dirty="0" smtClean="0"/>
              <a:t>BHPs meet, supervisor facilitates, the focus is on delivery of service, collaborating</a:t>
            </a:r>
            <a:r>
              <a:rPr lang="en-US" baseline="0" dirty="0" smtClean="0"/>
              <a:t> to employ best practices.</a:t>
            </a:r>
            <a:endParaRPr lang="en-US" dirty="0" smtClean="0"/>
          </a:p>
          <a:p>
            <a:pPr marL="228600" indent="-228600">
              <a:lnSpc>
                <a:spcPct val="100000"/>
              </a:lnSpc>
              <a:spcBef>
                <a:spcPts val="0"/>
              </a:spcBef>
              <a:spcAft>
                <a:spcPts val="0"/>
              </a:spcAft>
              <a:buFont typeface="+mj-lt"/>
              <a:buAutoNum type="arabicPeriod" startAt="3"/>
            </a:pPr>
            <a:r>
              <a:rPr lang="en-US" u="sng" dirty="0" smtClean="0"/>
              <a:t>Administrative</a:t>
            </a:r>
            <a:r>
              <a:rPr lang="en-US" u="none" baseline="0" dirty="0" smtClean="0"/>
              <a:t> – </a:t>
            </a:r>
            <a:r>
              <a:rPr lang="en-US" dirty="0" smtClean="0"/>
              <a:t>Focus</a:t>
            </a:r>
            <a:r>
              <a:rPr lang="en-US" baseline="0" dirty="0" smtClean="0"/>
              <a:t> is</a:t>
            </a:r>
            <a:r>
              <a:rPr lang="en-US" dirty="0" smtClean="0"/>
              <a:t> on job expectations, scheduling, vacation time, benefits, etc.</a:t>
            </a:r>
          </a:p>
          <a:p>
            <a:pPr marL="228600" indent="-228600">
              <a:lnSpc>
                <a:spcPct val="100000"/>
              </a:lnSpc>
              <a:spcBef>
                <a:spcPts val="0"/>
              </a:spcBef>
              <a:spcAft>
                <a:spcPts val="0"/>
              </a:spcAft>
              <a:buFont typeface="+mj-lt"/>
              <a:buAutoNum type="arabicPeriod" startAt="3"/>
            </a:pPr>
            <a:r>
              <a:rPr lang="en-US" u="sng" dirty="0" smtClean="0"/>
              <a:t>Peer</a:t>
            </a:r>
            <a:r>
              <a:rPr lang="en-US" u="none" baseline="0" dirty="0" smtClean="0"/>
              <a:t> - </a:t>
            </a:r>
            <a:r>
              <a:rPr lang="en-US" dirty="0" smtClean="0"/>
              <a:t>BHPs meet, discuss issues related to work, offer support. This is an informal form of supervision.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u="none" kern="1200" dirty="0" smtClean="0">
                <a:solidFill>
                  <a:schemeClr val="tx1"/>
                </a:solidFill>
                <a:effectLst/>
                <a:latin typeface="+mn-lt"/>
                <a:ea typeface="+mn-ea"/>
                <a:cs typeface="+mn-cs"/>
              </a:rPr>
              <a:t>Instructor’s Note:</a:t>
            </a:r>
            <a:r>
              <a:rPr lang="en-US" sz="1200" b="1" u="none" kern="1200" baseline="0" dirty="0" smtClean="0">
                <a:solidFill>
                  <a:schemeClr val="tx1"/>
                </a:solidFill>
                <a:effectLst/>
                <a:latin typeface="+mn-lt"/>
                <a:ea typeface="+mn-ea"/>
                <a:cs typeface="+mn-cs"/>
              </a:rPr>
              <a:t> </a:t>
            </a:r>
            <a:r>
              <a:rPr lang="en-US" i="1" baseline="0" dirty="0" smtClean="0"/>
              <a:t>MaineCare regulations for section 28 state that BHPs “employed full time must be supervised a minimum of 4 hours per month.” BHPs working part-time “must receive a prorated number of hours of supervision, with a minimum requirement of 1 hour per month.”</a:t>
            </a:r>
          </a:p>
          <a:p>
            <a:pPr marL="0" indent="0">
              <a:lnSpc>
                <a:spcPct val="100000"/>
              </a:lnSpc>
              <a:spcBef>
                <a:spcPts val="0"/>
              </a:spcBef>
              <a:spcAft>
                <a:spcPts val="0"/>
              </a:spcAft>
              <a:buFont typeface="+mj-lt"/>
              <a:buNone/>
            </a:pPr>
            <a:r>
              <a:rPr lang="en-US" i="1" baseline="0" dirty="0" smtClean="0"/>
              <a:t>MaineCare regulations for section 65 do not specify the </a:t>
            </a:r>
            <a:r>
              <a:rPr lang="en-US" i="1" u="none" baseline="0" dirty="0" smtClean="0"/>
              <a:t>number of hours of supervision required. BHPs working in Section 65 </a:t>
            </a:r>
            <a:r>
              <a:rPr lang="en-US" sz="1200" i="1" u="none" kern="1200" dirty="0" smtClean="0">
                <a:solidFill>
                  <a:schemeClr val="tx1"/>
                </a:solidFill>
                <a:effectLst/>
                <a:latin typeface="+mn-lt"/>
                <a:ea typeface="+mn-ea"/>
                <a:cs typeface="+mn-cs"/>
              </a:rPr>
              <a:t>provide intervention services to the member and family under the direct supervision of a clinician.</a:t>
            </a:r>
            <a:endParaRPr lang="en-US" i="1" u="none" baseline="0" dirty="0" smtClean="0"/>
          </a:p>
          <a:p>
            <a:pPr marL="0" indent="0">
              <a:lnSpc>
                <a:spcPct val="100000"/>
              </a:lnSpc>
              <a:spcBef>
                <a:spcPts val="0"/>
              </a:spcBef>
              <a:spcAft>
                <a:spcPts val="0"/>
              </a:spcAft>
              <a:buFont typeface="+mj-lt"/>
              <a:buNone/>
            </a:pPr>
            <a:r>
              <a:rPr lang="en-US" i="1" baseline="0" dirty="0" smtClean="0"/>
              <a:t>The Department of Education also has regulations for the supervision of Ed. Techs. that apply to BHPs working in school programs while in the classroom or in community-based school programs. </a:t>
            </a:r>
          </a:p>
          <a:p>
            <a:pPr marL="0" indent="0">
              <a:lnSpc>
                <a:spcPct val="100000"/>
              </a:lnSpc>
              <a:spcBef>
                <a:spcPts val="0"/>
              </a:spcBef>
              <a:spcAft>
                <a:spcPts val="0"/>
              </a:spcAft>
              <a:buFont typeface="+mj-lt"/>
              <a:buNone/>
            </a:pPr>
            <a:r>
              <a:rPr lang="en-US" i="1" baseline="0" dirty="0" smtClean="0"/>
              <a:t>Refer to:</a:t>
            </a:r>
          </a:p>
          <a:p>
            <a:pPr marL="171450" indent="-171450">
              <a:lnSpc>
                <a:spcPct val="100000"/>
              </a:lnSpc>
              <a:spcBef>
                <a:spcPts val="0"/>
              </a:spcBef>
              <a:spcAft>
                <a:spcPts val="0"/>
              </a:spcAft>
              <a:buFont typeface="Arial" panose="020B0604020202020204" pitchFamily="34" charset="0"/>
              <a:buChar char="•"/>
            </a:pPr>
            <a:r>
              <a:rPr lang="en-US" i="1" baseline="0" dirty="0" smtClean="0"/>
              <a:t>Maine Unified Special Education Regulations, pages 118 - 119</a:t>
            </a:r>
          </a:p>
          <a:p>
            <a:pPr marL="0" indent="0">
              <a:lnSpc>
                <a:spcPct val="100000"/>
              </a:lnSpc>
              <a:spcBef>
                <a:spcPts val="0"/>
              </a:spcBef>
              <a:spcAft>
                <a:spcPts val="0"/>
              </a:spcAft>
              <a:buFont typeface="+mj-lt"/>
              <a:buNone/>
            </a:pPr>
            <a:r>
              <a:rPr lang="en-US" i="1" u="sng" dirty="0" smtClean="0">
                <a:solidFill>
                  <a:srgbClr val="0070C0"/>
                </a:solidFill>
              </a:rPr>
              <a:t>http://www.maine.gov/doe/specialed/laws/documents/Chapter101August272017final.pdf</a:t>
            </a:r>
          </a:p>
          <a:p>
            <a:pPr marL="171450" indent="-171450">
              <a:lnSpc>
                <a:spcPct val="100000"/>
              </a:lnSpc>
              <a:spcBef>
                <a:spcPts val="0"/>
              </a:spcBef>
              <a:spcAft>
                <a:spcPts val="0"/>
              </a:spcAft>
              <a:buFont typeface="Arial" panose="020B0604020202020204" pitchFamily="34" charset="0"/>
              <a:buChar char="•"/>
            </a:pPr>
            <a:r>
              <a:rPr lang="en-US" i="1" baseline="0" dirty="0" smtClean="0"/>
              <a:t>05-071 Chapter 115, pages 33 – 34</a:t>
            </a:r>
          </a:p>
          <a:p>
            <a:pPr marL="0" indent="0">
              <a:lnSpc>
                <a:spcPct val="100000"/>
              </a:lnSpc>
              <a:spcBef>
                <a:spcPts val="0"/>
              </a:spcBef>
              <a:spcAft>
                <a:spcPts val="0"/>
              </a:spcAft>
              <a:buFont typeface="+mj-lt"/>
              <a:buNone/>
            </a:pPr>
            <a:r>
              <a:rPr lang="en-US" i="1" u="sng" dirty="0" smtClean="0">
                <a:solidFill>
                  <a:srgbClr val="0070C0"/>
                </a:solidFill>
              </a:rPr>
              <a:t>https://www1.maine.gov/sbe/Chap115PartI071c1151.pdf </a:t>
            </a:r>
          </a:p>
        </p:txBody>
      </p:sp>
      <p:sp>
        <p:nvSpPr>
          <p:cNvPr id="4" name="Slide Number Placeholder 3"/>
          <p:cNvSpPr>
            <a:spLocks noGrp="1"/>
          </p:cNvSpPr>
          <p:nvPr>
            <p:ph type="sldNum" sz="quarter" idx="10"/>
          </p:nvPr>
        </p:nvSpPr>
        <p:spPr/>
        <p:txBody>
          <a:bodyPr/>
          <a:lstStyle/>
          <a:p>
            <a:fld id="{8D1B025E-1EF2-4133-8A83-F602497C2BD3}" type="slidenum">
              <a:rPr lang="en-US" smtClean="0"/>
              <a:t>30</a:t>
            </a:fld>
            <a:endParaRPr lang="en-US" dirty="0"/>
          </a:p>
        </p:txBody>
      </p:sp>
    </p:spTree>
    <p:extLst>
      <p:ext uri="{BB962C8B-B14F-4D97-AF65-F5344CB8AC3E}">
        <p14:creationId xmlns:p14="http://schemas.microsoft.com/office/powerpoint/2010/main" val="3084624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i="0" dirty="0" smtClean="0">
                <a:latin typeface="+mn-lt"/>
              </a:rPr>
              <a:t>Slide is animated.</a:t>
            </a:r>
          </a:p>
          <a:p>
            <a:pPr>
              <a:spcBef>
                <a:spcPts val="0"/>
              </a:spcBef>
            </a:pPr>
            <a:endParaRPr lang="en-US" sz="1200" b="1" i="0" dirty="0" smtClean="0">
              <a:latin typeface="+mn-lt"/>
            </a:endParaRPr>
          </a:p>
          <a:p>
            <a:pPr marL="0" indent="0">
              <a:spcAft>
                <a:spcPts val="400"/>
              </a:spcAft>
              <a:buNone/>
            </a:pPr>
            <a:r>
              <a:rPr lang="en-US" sz="1200" dirty="0" smtClean="0">
                <a:solidFill>
                  <a:schemeClr val="tx1">
                    <a:lumMod val="85000"/>
                    <a:lumOff val="15000"/>
                  </a:schemeClr>
                </a:solidFill>
                <a:latin typeface="+mn-lt"/>
              </a:rPr>
              <a:t>During supervision, your supervisor can be expected to:</a:t>
            </a:r>
          </a:p>
          <a:p>
            <a:pPr marL="171450" indent="-171450">
              <a:spcBef>
                <a:spcPts val="400"/>
              </a:spcBef>
              <a:spcAft>
                <a:spcPts val="400"/>
              </a:spcAft>
              <a:buFont typeface="Arial" panose="020B0604020202020204" pitchFamily="34" charset="0"/>
              <a:buChar char="•"/>
            </a:pPr>
            <a:r>
              <a:rPr lang="en-US" sz="1200" dirty="0" smtClean="0">
                <a:solidFill>
                  <a:schemeClr val="tx1">
                    <a:lumMod val="85000"/>
                    <a:lumOff val="15000"/>
                  </a:schemeClr>
                </a:solidFill>
                <a:latin typeface="+mn-lt"/>
              </a:rPr>
              <a:t>Provide you with a clear and concise job description – helping you to define and redefine your</a:t>
            </a:r>
            <a:r>
              <a:rPr lang="en-US" sz="1200" baseline="0" dirty="0" smtClean="0">
                <a:solidFill>
                  <a:schemeClr val="tx1">
                    <a:lumMod val="85000"/>
                    <a:lumOff val="15000"/>
                  </a:schemeClr>
                </a:solidFill>
                <a:latin typeface="+mn-lt"/>
              </a:rPr>
              <a:t> responsibilities and the expectations and limitations of your role</a:t>
            </a:r>
            <a:r>
              <a:rPr lang="en-US" sz="1200" dirty="0" smtClean="0">
                <a:solidFill>
                  <a:schemeClr val="tx1">
                    <a:lumMod val="85000"/>
                    <a:lumOff val="15000"/>
                  </a:schemeClr>
                </a:solidFill>
                <a:latin typeface="+mn-lt"/>
              </a:rPr>
              <a:t>.</a:t>
            </a:r>
          </a:p>
          <a:p>
            <a:pPr marL="171450" indent="-171450">
              <a:spcBef>
                <a:spcPts val="400"/>
              </a:spcBef>
              <a:spcAft>
                <a:spcPts val="400"/>
              </a:spcAft>
              <a:buFont typeface="Arial" panose="020B0604020202020204" pitchFamily="34" charset="0"/>
              <a:buChar char="•"/>
            </a:pPr>
            <a:r>
              <a:rPr lang="en-US" sz="1200" dirty="0" smtClean="0">
                <a:solidFill>
                  <a:schemeClr val="tx1">
                    <a:lumMod val="85000"/>
                    <a:lumOff val="15000"/>
                  </a:schemeClr>
                </a:solidFill>
                <a:latin typeface="+mn-lt"/>
              </a:rPr>
              <a:t>Guide and support your work with the child and family.</a:t>
            </a:r>
          </a:p>
          <a:p>
            <a:pPr marL="171450" indent="-171450">
              <a:spcBef>
                <a:spcPts val="400"/>
              </a:spcBef>
              <a:spcAft>
                <a:spcPts val="400"/>
              </a:spcAft>
              <a:buFont typeface="Arial" panose="020B0604020202020204" pitchFamily="34" charset="0"/>
              <a:buChar char="•"/>
            </a:pPr>
            <a:r>
              <a:rPr lang="en-US" sz="1200" dirty="0" smtClean="0">
                <a:solidFill>
                  <a:schemeClr val="tx1">
                    <a:lumMod val="85000"/>
                    <a:lumOff val="15000"/>
                  </a:schemeClr>
                </a:solidFill>
                <a:latin typeface="+mn-lt"/>
              </a:rPr>
              <a:t>Answer your questions, provide feedback, and help problem-solve any difficulties that might arise in the relationship between you, the child, and the family.</a:t>
            </a:r>
          </a:p>
          <a:p>
            <a:pPr marL="0" indent="0">
              <a:buNone/>
            </a:pPr>
            <a:endParaRPr lang="en-US" sz="1200" dirty="0" smtClean="0">
              <a:solidFill>
                <a:schemeClr val="tx1">
                  <a:lumMod val="85000"/>
                  <a:lumOff val="15000"/>
                </a:schemeClr>
              </a:solidFill>
              <a:latin typeface="+mn-lt"/>
            </a:endParaRPr>
          </a:p>
          <a:p>
            <a:pPr>
              <a:spcBef>
                <a:spcPts val="0"/>
              </a:spcBef>
            </a:pPr>
            <a:r>
              <a:rPr lang="en-US" sz="1200" b="0" i="1" dirty="0" smtClean="0">
                <a:solidFill>
                  <a:srgbClr val="C00000"/>
                </a:solidFill>
                <a:latin typeface="+mn-lt"/>
              </a:rPr>
              <a:t>Before</a:t>
            </a:r>
            <a:r>
              <a:rPr lang="en-US" sz="1200" b="0" i="1" baseline="0" dirty="0" smtClean="0">
                <a:solidFill>
                  <a:srgbClr val="C00000"/>
                </a:solidFill>
                <a:latin typeface="+mn-lt"/>
              </a:rPr>
              <a:t> advancing to the next slide</a:t>
            </a:r>
            <a:r>
              <a:rPr lang="en-US" sz="1200" baseline="0" dirty="0" smtClean="0">
                <a:solidFill>
                  <a:srgbClr val="C00000"/>
                </a:solidFill>
                <a:latin typeface="+mn-lt"/>
              </a:rPr>
              <a:t>, </a:t>
            </a:r>
            <a:r>
              <a:rPr lang="en-US" sz="1200" i="1" baseline="0" dirty="0" smtClean="0">
                <a:solidFill>
                  <a:srgbClr val="C00000"/>
                </a:solidFill>
                <a:latin typeface="+mn-lt"/>
              </a:rPr>
              <a:t>ask participants, “What would you say </a:t>
            </a:r>
            <a:r>
              <a:rPr lang="en-US" sz="1200" i="1" u="sng" baseline="0" dirty="0" smtClean="0">
                <a:solidFill>
                  <a:srgbClr val="C00000"/>
                </a:solidFill>
                <a:latin typeface="+mn-lt"/>
              </a:rPr>
              <a:t>your</a:t>
            </a:r>
            <a:r>
              <a:rPr lang="en-US" sz="1200" i="1" baseline="0" dirty="0" smtClean="0">
                <a:solidFill>
                  <a:srgbClr val="C00000"/>
                </a:solidFill>
                <a:latin typeface="+mn-lt"/>
              </a:rPr>
              <a:t> responsibilities are during supervision?”</a:t>
            </a:r>
          </a:p>
        </p:txBody>
      </p:sp>
      <p:sp>
        <p:nvSpPr>
          <p:cNvPr id="4" name="Slide Number Placeholder 3"/>
          <p:cNvSpPr>
            <a:spLocks noGrp="1"/>
          </p:cNvSpPr>
          <p:nvPr>
            <p:ph type="sldNum" sz="quarter" idx="10"/>
          </p:nvPr>
        </p:nvSpPr>
        <p:spPr/>
        <p:txBody>
          <a:bodyPr/>
          <a:lstStyle/>
          <a:p>
            <a:fld id="{8D1B025E-1EF2-4133-8A83-F602497C2BD3}" type="slidenum">
              <a:rPr lang="en-US" smtClean="0"/>
              <a:t>31</a:t>
            </a:fld>
            <a:endParaRPr lang="en-US" dirty="0"/>
          </a:p>
        </p:txBody>
      </p:sp>
    </p:spTree>
    <p:extLst>
      <p:ext uri="{BB962C8B-B14F-4D97-AF65-F5344CB8AC3E}">
        <p14:creationId xmlns:p14="http://schemas.microsoft.com/office/powerpoint/2010/main" val="1264023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i="1" dirty="0" smtClean="0">
                <a:latin typeface="+mn-lt"/>
              </a:rPr>
              <a:t>Producer’s Note: Enable</a:t>
            </a:r>
            <a:r>
              <a:rPr lang="en-US" sz="1200" b="0" i="1" baseline="0" dirty="0" smtClean="0">
                <a:latin typeface="+mn-lt"/>
              </a:rPr>
              <a:t> whiteboard tools.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1" dirty="0" smtClean="0">
              <a:latin typeface="+mn-lt"/>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0" i="0" dirty="0" smtClean="0">
                <a:latin typeface="+mn-lt"/>
              </a:rPr>
              <a:t>Ask participants to brainstorm suggestions</a:t>
            </a:r>
            <a:r>
              <a:rPr lang="en-US" sz="1200" b="0" i="0" baseline="0" dirty="0" smtClean="0">
                <a:latin typeface="+mn-lt"/>
              </a:rPr>
              <a:t> for what their responsibilities are during supervision and to put their answers on the slide using whiteboard tools.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0" i="1" dirty="0" smtClean="0">
              <a:latin typeface="+mn-lt"/>
            </a:endParaRPr>
          </a:p>
          <a:p>
            <a:pPr marL="0" marR="0" indent="0" algn="l" defTabSz="914400" rtl="0" eaLnBrk="1" fontAlgn="auto" latinLnBrk="0" hangingPunct="1">
              <a:lnSpc>
                <a:spcPct val="100000"/>
              </a:lnSpc>
              <a:spcBef>
                <a:spcPts val="0"/>
              </a:spcBef>
              <a:spcAft>
                <a:spcPts val="200"/>
              </a:spcAft>
              <a:buClrTx/>
              <a:buSzTx/>
              <a:buFont typeface="Arial" pitchFamily="34" charset="0"/>
              <a:buNone/>
              <a:tabLst/>
              <a:defRPr/>
            </a:pPr>
            <a:r>
              <a:rPr lang="en-US" sz="1200" b="0" i="0" dirty="0" smtClean="0">
                <a:latin typeface="+mn-lt"/>
              </a:rPr>
              <a:t>After participants </a:t>
            </a:r>
            <a:r>
              <a:rPr lang="en-US" sz="1200" b="0" i="0" baseline="0" dirty="0" smtClean="0">
                <a:latin typeface="+mn-lt"/>
              </a:rPr>
              <a:t>review the following 4 components:</a:t>
            </a:r>
          </a:p>
          <a:p>
            <a:pPr marL="0" indent="0">
              <a:lnSpc>
                <a:spcPct val="100000"/>
              </a:lnSpc>
              <a:spcBef>
                <a:spcPts val="0"/>
              </a:spcBef>
              <a:spcAft>
                <a:spcPts val="200"/>
              </a:spcAft>
              <a:buFont typeface="Arial" pitchFamily="34" charset="0"/>
              <a:buNone/>
            </a:pPr>
            <a:r>
              <a:rPr lang="en-US" sz="1200" u="sng" dirty="0" smtClean="0">
                <a:solidFill>
                  <a:schemeClr val="tx1">
                    <a:lumMod val="85000"/>
                    <a:lumOff val="15000"/>
                  </a:schemeClr>
                </a:solidFill>
                <a:latin typeface="+mn-lt"/>
              </a:rPr>
              <a:t>Articulation</a:t>
            </a:r>
            <a:r>
              <a:rPr lang="en-US" sz="1200" u="none" baseline="0" dirty="0" smtClean="0">
                <a:solidFill>
                  <a:schemeClr val="tx1">
                    <a:lumMod val="85000"/>
                    <a:lumOff val="15000"/>
                  </a:schemeClr>
                </a:solidFill>
                <a:latin typeface="+mn-lt"/>
              </a:rPr>
              <a:t> - </a:t>
            </a:r>
            <a:r>
              <a:rPr lang="en-US" sz="1200" u="none" dirty="0" smtClean="0">
                <a:solidFill>
                  <a:schemeClr val="tx1">
                    <a:lumMod val="85000"/>
                    <a:lumOff val="15000"/>
                  </a:schemeClr>
                </a:solidFill>
                <a:latin typeface="+mn-lt"/>
              </a:rPr>
              <a:t>Clearly communicate your needs and wants.  Request guidance and support with specific issues.</a:t>
            </a:r>
            <a:endParaRPr lang="en-US" sz="1200" u="sng" dirty="0" smtClean="0">
              <a:solidFill>
                <a:schemeClr val="tx1">
                  <a:lumMod val="85000"/>
                  <a:lumOff val="15000"/>
                </a:schemeClr>
              </a:solidFill>
              <a:latin typeface="+mn-lt"/>
            </a:endParaRPr>
          </a:p>
          <a:p>
            <a:pPr marL="0" indent="0">
              <a:lnSpc>
                <a:spcPct val="100000"/>
              </a:lnSpc>
              <a:spcBef>
                <a:spcPts val="0"/>
              </a:spcBef>
              <a:spcAft>
                <a:spcPts val="200"/>
              </a:spcAft>
              <a:buFont typeface="Arial" pitchFamily="34" charset="0"/>
              <a:buNone/>
            </a:pPr>
            <a:r>
              <a:rPr lang="en-US" sz="1200" u="sng" dirty="0" smtClean="0">
                <a:solidFill>
                  <a:schemeClr val="tx1">
                    <a:lumMod val="85000"/>
                    <a:lumOff val="15000"/>
                  </a:schemeClr>
                </a:solidFill>
                <a:latin typeface="+mn-lt"/>
              </a:rPr>
              <a:t>Organization</a:t>
            </a:r>
            <a:r>
              <a:rPr lang="en-US" sz="1200" u="none" baseline="0" dirty="0" smtClean="0">
                <a:solidFill>
                  <a:schemeClr val="tx1">
                    <a:lumMod val="85000"/>
                    <a:lumOff val="15000"/>
                  </a:schemeClr>
                </a:solidFill>
                <a:latin typeface="+mn-lt"/>
              </a:rPr>
              <a:t> - </a:t>
            </a:r>
            <a:r>
              <a:rPr lang="en-US" sz="1200" u="none" dirty="0" smtClean="0">
                <a:solidFill>
                  <a:schemeClr val="tx1">
                    <a:lumMod val="85000"/>
                    <a:lumOff val="15000"/>
                  </a:schemeClr>
                </a:solidFill>
                <a:latin typeface="+mn-lt"/>
              </a:rPr>
              <a:t>Your observations and questions should be thoughtful and prepared.  Bring ideas for addressing challenges.</a:t>
            </a:r>
            <a:endParaRPr lang="en-US" sz="1200" u="sng" dirty="0" smtClean="0">
              <a:solidFill>
                <a:schemeClr val="tx1">
                  <a:lumMod val="85000"/>
                  <a:lumOff val="15000"/>
                </a:schemeClr>
              </a:solidFill>
              <a:latin typeface="+mn-lt"/>
            </a:endParaRPr>
          </a:p>
          <a:p>
            <a:pPr marL="0" indent="0">
              <a:lnSpc>
                <a:spcPct val="100000"/>
              </a:lnSpc>
              <a:spcBef>
                <a:spcPts val="0"/>
              </a:spcBef>
              <a:spcAft>
                <a:spcPts val="200"/>
              </a:spcAft>
              <a:buFont typeface="Arial" pitchFamily="34" charset="0"/>
              <a:buNone/>
            </a:pPr>
            <a:r>
              <a:rPr lang="en-US" sz="1200" u="sng" dirty="0" smtClean="0">
                <a:solidFill>
                  <a:schemeClr val="tx1">
                    <a:lumMod val="85000"/>
                    <a:lumOff val="15000"/>
                  </a:schemeClr>
                </a:solidFill>
                <a:latin typeface="+mn-lt"/>
              </a:rPr>
              <a:t>Self-awareness</a:t>
            </a:r>
            <a:r>
              <a:rPr lang="en-US" sz="1200" u="none" baseline="0" dirty="0" smtClean="0">
                <a:solidFill>
                  <a:schemeClr val="tx1">
                    <a:lumMod val="85000"/>
                    <a:lumOff val="15000"/>
                  </a:schemeClr>
                </a:solidFill>
                <a:latin typeface="+mn-lt"/>
              </a:rPr>
              <a:t> - </a:t>
            </a:r>
            <a:r>
              <a:rPr lang="en-US" sz="1200" u="none" dirty="0" smtClean="0">
                <a:solidFill>
                  <a:schemeClr val="tx1">
                    <a:lumMod val="85000"/>
                    <a:lumOff val="15000"/>
                  </a:schemeClr>
                </a:solidFill>
                <a:latin typeface="+mn-lt"/>
              </a:rPr>
              <a:t>The ability to identify strengths, as well as areas in need of professional development.</a:t>
            </a:r>
            <a:endParaRPr lang="en-US" sz="1200" u="sng" dirty="0" smtClean="0">
              <a:solidFill>
                <a:schemeClr val="tx1">
                  <a:lumMod val="85000"/>
                  <a:lumOff val="15000"/>
                </a:schemeClr>
              </a:solidFill>
              <a:latin typeface="+mn-lt"/>
            </a:endParaRPr>
          </a:p>
          <a:p>
            <a:pPr marL="0" indent="0">
              <a:lnSpc>
                <a:spcPct val="100000"/>
              </a:lnSpc>
              <a:spcBef>
                <a:spcPts val="0"/>
              </a:spcBef>
              <a:spcAft>
                <a:spcPts val="200"/>
              </a:spcAft>
              <a:buFont typeface="Arial" pitchFamily="34" charset="0"/>
              <a:buNone/>
            </a:pPr>
            <a:r>
              <a:rPr lang="en-US" sz="1200" u="sng" dirty="0" smtClean="0">
                <a:solidFill>
                  <a:schemeClr val="tx1">
                    <a:lumMod val="85000"/>
                    <a:lumOff val="15000"/>
                  </a:schemeClr>
                </a:solidFill>
                <a:latin typeface="+mn-lt"/>
              </a:rPr>
              <a:t>Openness</a:t>
            </a:r>
            <a:r>
              <a:rPr lang="en-US" sz="1200" u="none" baseline="0" dirty="0" smtClean="0">
                <a:solidFill>
                  <a:schemeClr val="tx1">
                    <a:lumMod val="85000"/>
                    <a:lumOff val="15000"/>
                  </a:schemeClr>
                </a:solidFill>
                <a:latin typeface="+mn-lt"/>
              </a:rPr>
              <a:t> - </a:t>
            </a:r>
            <a:r>
              <a:rPr lang="en-US" sz="1200" u="none" dirty="0" smtClean="0">
                <a:solidFill>
                  <a:schemeClr val="tx1">
                    <a:lumMod val="85000"/>
                    <a:lumOff val="15000"/>
                  </a:schemeClr>
                </a:solidFill>
                <a:latin typeface="+mn-lt"/>
              </a:rPr>
              <a:t>You should be receptive to feedback and be willing to provide input.</a:t>
            </a:r>
          </a:p>
          <a:p>
            <a:pPr>
              <a:lnSpc>
                <a:spcPct val="100000"/>
              </a:lnSpc>
              <a:spcBef>
                <a:spcPts val="0"/>
              </a:spcBef>
              <a:spcAft>
                <a:spcPts val="0"/>
              </a:spcAft>
            </a:pPr>
            <a:endParaRPr lang="en-US" sz="1200" u="none" baseline="0" dirty="0" smtClean="0">
              <a:latin typeface="+mn-lt"/>
            </a:endParaRPr>
          </a:p>
          <a:p>
            <a:pPr>
              <a:lnSpc>
                <a:spcPct val="100000"/>
              </a:lnSpc>
              <a:spcBef>
                <a:spcPts val="0"/>
              </a:spcBef>
              <a:spcAft>
                <a:spcPts val="0"/>
              </a:spcAft>
            </a:pPr>
            <a:r>
              <a:rPr lang="en-US" sz="1200" dirty="0" smtClean="0">
                <a:latin typeface="+mn-lt"/>
              </a:rPr>
              <a:t>It </a:t>
            </a:r>
            <a:r>
              <a:rPr lang="en-US" sz="1200" dirty="0">
                <a:latin typeface="+mn-lt"/>
              </a:rPr>
              <a:t>is also important to know when to seek additional, unscheduled supervision</a:t>
            </a:r>
            <a:r>
              <a:rPr lang="en-US" sz="1200" dirty="0" smtClean="0">
                <a:latin typeface="+mn-lt"/>
              </a:rPr>
              <a:t>.  If you have </a:t>
            </a:r>
            <a:r>
              <a:rPr lang="en-US" sz="1200" dirty="0">
                <a:latin typeface="+mn-lt"/>
              </a:rPr>
              <a:t>health or safety concerns regarding the child </a:t>
            </a:r>
            <a:r>
              <a:rPr lang="en-US" sz="1200" dirty="0" smtClean="0">
                <a:latin typeface="+mn-lt"/>
              </a:rPr>
              <a:t>you </a:t>
            </a:r>
            <a:r>
              <a:rPr lang="en-US" sz="1200" dirty="0">
                <a:latin typeface="+mn-lt"/>
              </a:rPr>
              <a:t>support or a member of the child’s family, or if </a:t>
            </a:r>
            <a:r>
              <a:rPr lang="en-US" sz="1200" dirty="0" smtClean="0">
                <a:latin typeface="+mn-lt"/>
              </a:rPr>
              <a:t>you </a:t>
            </a:r>
            <a:r>
              <a:rPr lang="en-US" sz="1200" dirty="0">
                <a:latin typeface="+mn-lt"/>
              </a:rPr>
              <a:t>feel unsafe for any reason, </a:t>
            </a:r>
            <a:r>
              <a:rPr lang="en-US" sz="1200" dirty="0" smtClean="0">
                <a:latin typeface="+mn-lt"/>
              </a:rPr>
              <a:t>you should </a:t>
            </a:r>
            <a:r>
              <a:rPr lang="en-US" sz="1200" dirty="0">
                <a:latin typeface="+mn-lt"/>
              </a:rPr>
              <a:t>excuse </a:t>
            </a:r>
            <a:r>
              <a:rPr lang="en-US" sz="1200" dirty="0" smtClean="0">
                <a:latin typeface="+mn-lt"/>
              </a:rPr>
              <a:t>yourself </a:t>
            </a:r>
            <a:r>
              <a:rPr lang="en-US" sz="1200" dirty="0">
                <a:latin typeface="+mn-lt"/>
              </a:rPr>
              <a:t>and contact </a:t>
            </a:r>
            <a:r>
              <a:rPr lang="en-US" sz="1200" dirty="0" smtClean="0">
                <a:latin typeface="+mn-lt"/>
              </a:rPr>
              <a:t>your </a:t>
            </a:r>
            <a:r>
              <a:rPr lang="en-US" sz="1200" dirty="0">
                <a:latin typeface="+mn-lt"/>
              </a:rPr>
              <a:t>supervisor immediately</a:t>
            </a:r>
            <a:r>
              <a:rPr lang="en-US" sz="1200" dirty="0" smtClean="0">
                <a:latin typeface="+mn-lt"/>
              </a:rPr>
              <a:t>.  When </a:t>
            </a:r>
            <a:r>
              <a:rPr lang="en-US" sz="1200" dirty="0">
                <a:latin typeface="+mn-lt"/>
              </a:rPr>
              <a:t>in doubt, ask your supervisor!  </a:t>
            </a:r>
            <a:endParaRPr lang="en-US" sz="1200" dirty="0" smtClean="0">
              <a:latin typeface="+mn-lt"/>
            </a:endParaRPr>
          </a:p>
          <a:p>
            <a:pPr>
              <a:lnSpc>
                <a:spcPct val="100000"/>
              </a:lnSpc>
              <a:spcBef>
                <a:spcPts val="0"/>
              </a:spcBef>
              <a:spcAft>
                <a:spcPts val="0"/>
              </a:spcAft>
            </a:pPr>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Direct participants to page 88 in their student manual. Allow a few minutes for participants to reflect and write down some things that they may need guidance on and will plan to discuss at their next supervision.</a:t>
            </a:r>
            <a:endParaRPr lang="en-US" sz="1200" dirty="0">
              <a:latin typeface="+mn-lt"/>
            </a:endParaRPr>
          </a:p>
        </p:txBody>
      </p:sp>
      <p:sp>
        <p:nvSpPr>
          <p:cNvPr id="4" name="Slide Number Placeholder 3"/>
          <p:cNvSpPr>
            <a:spLocks noGrp="1"/>
          </p:cNvSpPr>
          <p:nvPr>
            <p:ph type="sldNum" sz="quarter" idx="10"/>
          </p:nvPr>
        </p:nvSpPr>
        <p:spPr/>
        <p:txBody>
          <a:bodyPr/>
          <a:lstStyle/>
          <a:p>
            <a:fld id="{103BCE3B-3023-46BF-B809-58BF4AC3A609}" type="slidenum">
              <a:rPr lang="en-US" smtClean="0"/>
              <a:t>32</a:t>
            </a:fld>
            <a:endParaRPr lang="en-US" dirty="0"/>
          </a:p>
        </p:txBody>
      </p:sp>
    </p:spTree>
    <p:extLst>
      <p:ext uri="{BB962C8B-B14F-4D97-AF65-F5344CB8AC3E}">
        <p14:creationId xmlns:p14="http://schemas.microsoft.com/office/powerpoint/2010/main" val="1040469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Aft>
                <a:spcPts val="200"/>
              </a:spcAft>
            </a:pPr>
            <a:r>
              <a:rPr lang="en-US" sz="1200" b="1" kern="1200" dirty="0" smtClean="0">
                <a:solidFill>
                  <a:schemeClr val="tx1"/>
                </a:solidFill>
                <a:effectLst/>
                <a:latin typeface="+mn-lt"/>
                <a:ea typeface="+mn-ea"/>
                <a:cs typeface="+mn-cs"/>
              </a:rPr>
              <a:t>Activity: </a:t>
            </a:r>
            <a:r>
              <a:rPr lang="en-US" sz="1200" b="1" u="sng" kern="1200" dirty="0" smtClean="0">
                <a:solidFill>
                  <a:schemeClr val="tx1"/>
                </a:solidFill>
                <a:effectLst/>
                <a:latin typeface="+mn-lt"/>
                <a:ea typeface="+mn-ea"/>
                <a:cs typeface="+mn-cs"/>
              </a:rPr>
              <a:t>Skill Assessment</a:t>
            </a:r>
          </a:p>
          <a:p>
            <a:pPr lvl="0">
              <a:lnSpc>
                <a:spcPct val="100000"/>
              </a:lnSpc>
              <a:spcAft>
                <a:spcPts val="200"/>
              </a:spcAft>
            </a:pPr>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10 minutes</a:t>
            </a:r>
            <a:endParaRPr lang="en-US" sz="1200" b="1" kern="1200" dirty="0" smtClean="0">
              <a:solidFill>
                <a:schemeClr val="tx1"/>
              </a:solidFill>
              <a:effectLst/>
              <a:latin typeface="+mn-lt"/>
              <a:ea typeface="+mn-ea"/>
              <a:cs typeface="+mn-cs"/>
            </a:endParaRPr>
          </a:p>
          <a:p>
            <a:pPr>
              <a:lnSpc>
                <a:spcPct val="100000"/>
              </a:lnSpc>
              <a:spcAft>
                <a:spcPts val="200"/>
              </a:spcAft>
            </a:pPr>
            <a:r>
              <a:rPr lang="en-US" sz="1200" b="1" kern="1200" dirty="0" smtClean="0">
                <a:solidFill>
                  <a:schemeClr val="tx1"/>
                </a:solidFill>
                <a:effectLst/>
                <a:latin typeface="+mn-lt"/>
                <a:ea typeface="+mn-ea"/>
                <a:cs typeface="+mn-cs"/>
              </a:rPr>
              <a:t>Purpose:</a:t>
            </a:r>
            <a:r>
              <a:rPr lang="en-US" sz="1200" b="1"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allow participants to identify their various professional skill levels to be used for reflection throughout the live day course.</a:t>
            </a:r>
            <a:endParaRPr lang="en-US"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b="0" kern="1200" dirty="0" smtClean="0">
                <a:solidFill>
                  <a:schemeClr val="tx1"/>
                </a:solidFill>
                <a:effectLst/>
                <a:latin typeface="+mn-lt"/>
                <a:ea typeface="+mn-ea"/>
                <a:cs typeface="+mn-cs"/>
              </a:rPr>
              <a:t>It is clear from our discussions so far that</a:t>
            </a:r>
            <a:r>
              <a:rPr lang="en-US" sz="1200" b="0" kern="1200" baseline="0" dirty="0" smtClean="0">
                <a:solidFill>
                  <a:schemeClr val="tx1"/>
                </a:solidFill>
                <a:effectLst/>
                <a:latin typeface="+mn-lt"/>
                <a:ea typeface="+mn-ea"/>
                <a:cs typeface="+mn-cs"/>
              </a:rPr>
              <a:t> all of you have strengths and talents that you bring to your work.  This next activity gives you an opportunity to assess some of the core skills needed to be an effective BHP.</a:t>
            </a: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b="1" kern="1200" dirty="0" smtClean="0">
                <a:solidFill>
                  <a:schemeClr val="tx1"/>
                </a:solidFill>
                <a:effectLst/>
                <a:latin typeface="+mn-lt"/>
                <a:ea typeface="+mn-ea"/>
                <a:cs typeface="+mn-cs"/>
              </a:rPr>
              <a:t>Activity Instructions:</a:t>
            </a:r>
          </a:p>
          <a:p>
            <a:pPr marL="171450" indent="-171450">
              <a:lnSpc>
                <a:spcPct val="100000"/>
              </a:lnSpc>
              <a:spcAft>
                <a:spcPts val="200"/>
              </a:spcAft>
              <a:buFont typeface="Arial" panose="020B0604020202020204" pitchFamily="34" charset="0"/>
              <a:buChar char="•"/>
            </a:pPr>
            <a:r>
              <a:rPr lang="en-US" sz="1200" i="0" dirty="0" smtClean="0">
                <a:latin typeface="+mn-lt"/>
              </a:rPr>
              <a:t>Have participants turn to pages 4 – 5 in their Learning Journal (pages</a:t>
            </a:r>
            <a:r>
              <a:rPr lang="en-US" sz="1200" i="0" baseline="0" dirty="0" smtClean="0">
                <a:latin typeface="+mn-lt"/>
              </a:rPr>
              <a:t> 310-311 in the Appendix of their BHP Student Manual) Skill Assessment.</a:t>
            </a:r>
          </a:p>
          <a:p>
            <a:pPr marL="171450" indent="-171450">
              <a:lnSpc>
                <a:spcPct val="100000"/>
              </a:lnSpc>
              <a:spcAft>
                <a:spcPts val="200"/>
              </a:spcAft>
              <a:buFont typeface="Arial" panose="020B0604020202020204" pitchFamily="34" charset="0"/>
              <a:buChar char="•"/>
            </a:pPr>
            <a:r>
              <a:rPr lang="en-US" sz="1200" i="0" baseline="0" dirty="0" smtClean="0">
                <a:latin typeface="+mn-lt"/>
              </a:rPr>
              <a:t>Review the instructions:</a:t>
            </a:r>
          </a:p>
          <a:p>
            <a:pPr marL="628650" lvl="1" indent="-171450">
              <a:lnSpc>
                <a:spcPct val="100000"/>
              </a:lnSpc>
              <a:spcAft>
                <a:spcPts val="200"/>
              </a:spcAft>
              <a:buFontTx/>
              <a:buChar char="-"/>
            </a:pPr>
            <a:r>
              <a:rPr lang="en-US" sz="1200" i="0" baseline="0" dirty="0" smtClean="0">
                <a:latin typeface="+mn-lt"/>
              </a:rPr>
              <a:t>On a scale of 1 to 5 (1 being ineffective and 5 being very effective) rate yourself on each skill listed. </a:t>
            </a:r>
          </a:p>
          <a:p>
            <a:pPr marL="628650" lvl="1" indent="-171450">
              <a:lnSpc>
                <a:spcPct val="100000"/>
              </a:lnSpc>
              <a:spcAft>
                <a:spcPts val="200"/>
              </a:spcAft>
              <a:buFontTx/>
              <a:buChar char="-"/>
            </a:pPr>
            <a:r>
              <a:rPr lang="en-US" sz="1200" i="0" baseline="0" dirty="0" smtClean="0">
                <a:latin typeface="+mn-lt"/>
              </a:rPr>
              <a:t>Then, turn to page 311. Identify one skill that you would like to develop and write an action plan for improvement.</a:t>
            </a:r>
          </a:p>
          <a:p>
            <a:pPr marL="171450" indent="-171450">
              <a:lnSpc>
                <a:spcPct val="100000"/>
              </a:lnSpc>
              <a:spcAft>
                <a:spcPts val="200"/>
              </a:spcAft>
              <a:buFont typeface="Arial" panose="020B0604020202020204" pitchFamily="34" charset="0"/>
              <a:buChar char="•"/>
            </a:pPr>
            <a:r>
              <a:rPr lang="en-US" sz="1200" i="0" baseline="0" dirty="0" smtClean="0">
                <a:latin typeface="+mn-lt"/>
              </a:rPr>
              <a:t>Give participants 5 – 8 minutes to complete the assessment and their plan for improvement.</a:t>
            </a:r>
          </a:p>
          <a:p>
            <a:pPr marL="171450" indent="-171450">
              <a:lnSpc>
                <a:spcPct val="100000"/>
              </a:lnSpc>
              <a:spcAft>
                <a:spcPts val="200"/>
              </a:spcAft>
              <a:buFont typeface="Arial" panose="020B0604020202020204" pitchFamily="34" charset="0"/>
              <a:buChar char="•"/>
            </a:pPr>
            <a:endParaRPr lang="en-US" sz="1200" i="0" baseline="0" dirty="0" smtClean="0">
              <a:latin typeface="+mn-lt"/>
            </a:endParaRPr>
          </a:p>
          <a:p>
            <a:pPr marL="0" indent="0">
              <a:lnSpc>
                <a:spcPct val="100000"/>
              </a:lnSpc>
              <a:spcAft>
                <a:spcPts val="200"/>
              </a:spcAft>
              <a:buFont typeface="Arial" panose="020B0604020202020204" pitchFamily="34" charset="0"/>
              <a:buNone/>
            </a:pPr>
            <a:r>
              <a:rPr lang="en-US" sz="1200" i="1" baseline="0" dirty="0" smtClean="0">
                <a:latin typeface="+mn-lt"/>
              </a:rPr>
              <a:t>Producer’s Note: Enable whiteboard tools.</a:t>
            </a:r>
          </a:p>
          <a:p>
            <a:pPr marL="0" indent="0">
              <a:lnSpc>
                <a:spcPct val="100000"/>
              </a:lnSpc>
              <a:spcAft>
                <a:spcPts val="200"/>
              </a:spcAft>
              <a:buFont typeface="Arial" panose="020B0604020202020204" pitchFamily="34" charset="0"/>
              <a:buNone/>
            </a:pPr>
            <a:endParaRPr lang="en-US" sz="1200" i="1" baseline="0" dirty="0" smtClean="0">
              <a:latin typeface="+mn-lt"/>
            </a:endParaRPr>
          </a:p>
          <a:p>
            <a:pPr marL="0" indent="0">
              <a:lnSpc>
                <a:spcPct val="100000"/>
              </a:lnSpc>
              <a:spcAft>
                <a:spcPts val="200"/>
              </a:spcAft>
              <a:buFont typeface="Arial" panose="020B0604020202020204" pitchFamily="34" charset="0"/>
              <a:buNone/>
            </a:pPr>
            <a:r>
              <a:rPr lang="en-US" sz="1200" i="0" baseline="0" dirty="0" smtClean="0">
                <a:latin typeface="+mn-lt"/>
              </a:rPr>
              <a:t>Ask participants to put an arrow in the box containing their top skill, and a star in the box containing a skill they are working on developing. Ask if anyone wants to share using the hand raising tool. If anyone raises their hand, ask them to share over audio.</a:t>
            </a:r>
          </a:p>
        </p:txBody>
      </p:sp>
      <p:sp>
        <p:nvSpPr>
          <p:cNvPr id="4" name="Slide Number Placeholder 3"/>
          <p:cNvSpPr>
            <a:spLocks noGrp="1"/>
          </p:cNvSpPr>
          <p:nvPr>
            <p:ph type="sldNum" sz="quarter" idx="10"/>
          </p:nvPr>
        </p:nvSpPr>
        <p:spPr/>
        <p:txBody>
          <a:bodyPr/>
          <a:lstStyle/>
          <a:p>
            <a:fld id="{633CCE97-049A-416D-8265-CD6AA0856F3A}" type="slidenum">
              <a:rPr lang="en-US" smtClean="0"/>
              <a:t>33</a:t>
            </a:fld>
            <a:endParaRPr lang="en-US" dirty="0"/>
          </a:p>
        </p:txBody>
      </p:sp>
    </p:spTree>
    <p:extLst>
      <p:ext uri="{BB962C8B-B14F-4D97-AF65-F5344CB8AC3E}">
        <p14:creationId xmlns:p14="http://schemas.microsoft.com/office/powerpoint/2010/main" val="771072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Even the most skilled professionals and dynamic</a:t>
            </a:r>
            <a:r>
              <a:rPr lang="en-US" b="0" i="0" baseline="0" dirty="0" smtClean="0"/>
              <a:t> teams experience conflict. Similar to stress, c</a:t>
            </a:r>
            <a:r>
              <a:rPr lang="en-US" b="0" i="0" dirty="0" smtClean="0"/>
              <a:t>onflict is unavoidable.</a:t>
            </a:r>
          </a:p>
          <a:p>
            <a:endParaRPr lang="en-US" b="0" i="0" baseline="0" dirty="0" smtClean="0"/>
          </a:p>
          <a:p>
            <a:r>
              <a:rPr lang="en-US" i="1" u="sng" baseline="0" dirty="0" smtClean="0"/>
              <a:t>Ask participants:</a:t>
            </a:r>
            <a:r>
              <a:rPr lang="en-US" i="1" u="none" baseline="0" dirty="0" smtClean="0"/>
              <a:t> </a:t>
            </a:r>
            <a:r>
              <a:rPr lang="en-US" b="0" i="0" baseline="0" dirty="0" smtClean="0"/>
              <a:t>“How many of you have experienced conflict among team members?” Give a green check if you’ve experienced conflict on your teams.</a:t>
            </a:r>
          </a:p>
          <a:p>
            <a:endParaRPr lang="en-US" b="0" i="0" baseline="0" dirty="0" smtClean="0"/>
          </a:p>
          <a:p>
            <a:r>
              <a:rPr lang="en-US" b="0" i="0" baseline="0" dirty="0" smtClean="0"/>
              <a:t>“What does that feel like?” (Call on someone who gave a green check to share over audio, or ask people to share in chat).</a:t>
            </a:r>
          </a:p>
          <a:p>
            <a:endParaRPr lang="en-US" b="0" i="0" baseline="0" dirty="0" smtClean="0"/>
          </a:p>
          <a:p>
            <a:r>
              <a:rPr lang="en-US" b="0" i="0" baseline="0" dirty="0" smtClean="0"/>
              <a:t>“Even though it may be less than comfortable, what are some possible benefits of conflict?” Type your answers in chat.</a:t>
            </a:r>
          </a:p>
          <a:p>
            <a:endParaRPr lang="en-US" b="0" i="1" baseline="0" dirty="0" smtClean="0"/>
          </a:p>
          <a:p>
            <a:r>
              <a:rPr lang="en-US" b="0" i="1" baseline="0" dirty="0" smtClean="0"/>
              <a:t>Producer’s Note: Type in chat, “What are some possible benefits of conflict?”</a:t>
            </a:r>
          </a:p>
          <a:p>
            <a:endParaRPr lang="en-US" b="0" i="0" dirty="0" smtClean="0"/>
          </a:p>
          <a:p>
            <a:pPr marL="171450" indent="-171450">
              <a:buFont typeface="Arial" panose="020B0604020202020204" pitchFamily="34" charset="0"/>
              <a:buChar char="•"/>
            </a:pPr>
            <a:r>
              <a:rPr lang="en-US" b="0" i="0" dirty="0" smtClean="0"/>
              <a:t>One </a:t>
            </a:r>
            <a:r>
              <a:rPr lang="en-US" b="0" i="0" baseline="0" dirty="0" smtClean="0"/>
              <a:t>key to effective team membership is managing conflict when it arises.</a:t>
            </a:r>
          </a:p>
          <a:p>
            <a:pPr marL="171450" indent="-171450">
              <a:buFont typeface="Arial" panose="020B0604020202020204" pitchFamily="34" charset="0"/>
              <a:buChar char="•"/>
            </a:pPr>
            <a:r>
              <a:rPr lang="en-US" b="0" i="0" baseline="0" dirty="0" smtClean="0"/>
              <a:t>Typically, conflict occurs when the needs, wants, and/or values of individuals are incompatible with others.</a:t>
            </a:r>
          </a:p>
          <a:p>
            <a:pPr marL="171450" indent="-171450">
              <a:buFont typeface="Arial" panose="020B0604020202020204" pitchFamily="34" charset="0"/>
              <a:buChar char="•"/>
            </a:pPr>
            <a:r>
              <a:rPr lang="en-US" i="0" baseline="0" dirty="0" smtClean="0"/>
              <a:t>While conflict cannot be avoided entirely, it does serve a purpose and can be seen as an opportunity to make progress, develop solutions, engage in meaningful conversations, and deepen our understanding of others.  </a:t>
            </a:r>
          </a:p>
          <a:p>
            <a:pPr marL="0" lvl="0" indent="0">
              <a:buFont typeface="Arial" charset="0"/>
              <a:buNone/>
            </a:pPr>
            <a:endParaRPr lang="en-US" i="0" baseline="0" dirty="0" smtClean="0"/>
          </a:p>
          <a:p>
            <a:pPr marL="0" lvl="0" indent="0">
              <a:buFont typeface="Arial" charset="0"/>
              <a:buNone/>
            </a:pPr>
            <a:r>
              <a:rPr lang="en-US" i="1" u="sng" baseline="0" dirty="0" smtClean="0"/>
              <a:t>Ask participants:</a:t>
            </a:r>
            <a:r>
              <a:rPr lang="en-US" i="1" u="none" baseline="0" dirty="0" smtClean="0"/>
              <a:t> “</a:t>
            </a:r>
            <a:r>
              <a:rPr lang="en-US" i="0" baseline="0" dirty="0" smtClean="0"/>
              <a:t>What are some strategies that you have found to be effective in resolving conflict?” Type your answers in chat.</a:t>
            </a:r>
          </a:p>
          <a:p>
            <a:pPr marL="0" lvl="0" indent="0">
              <a:buFont typeface="Arial" charset="0"/>
              <a:buNone/>
            </a:pPr>
            <a:endParaRPr lang="en-US" i="0" baseline="0" dirty="0" smtClean="0"/>
          </a:p>
          <a:p>
            <a:pPr marL="0" lvl="0" indent="0">
              <a:buFont typeface="Arial" charset="0"/>
              <a:buNone/>
            </a:pPr>
            <a:r>
              <a:rPr lang="en-US" i="1" baseline="0" dirty="0" smtClean="0"/>
              <a:t>Producer’s Note: Type in chat, “What are some strategies that you have found to be effective in resolving conflict?”</a:t>
            </a:r>
          </a:p>
          <a:p>
            <a:pPr marL="0" lvl="0" indent="0">
              <a:buFont typeface="Arial" charset="0"/>
              <a:buNone/>
            </a:pPr>
            <a:endParaRPr lang="en-US" i="0" baseline="0" dirty="0" smtClean="0"/>
          </a:p>
          <a:p>
            <a:pPr marL="0" lvl="0" indent="0">
              <a:buFont typeface="Arial" charset="0"/>
              <a:buNone/>
            </a:pPr>
            <a:r>
              <a:rPr lang="en-US" i="0" baseline="0" dirty="0" smtClean="0"/>
              <a:t>When there is conflict, team members need to be respectful toward one another. When it is handled professionally the process of resolving the conflict is a growth opportunity for all involved that may ultimately benefit the consumer.</a:t>
            </a:r>
            <a:endParaRPr lang="en-US" i="0" dirty="0" smtClean="0"/>
          </a:p>
        </p:txBody>
      </p:sp>
      <p:sp>
        <p:nvSpPr>
          <p:cNvPr id="4" name="Slide Number Placeholder 3"/>
          <p:cNvSpPr>
            <a:spLocks noGrp="1"/>
          </p:cNvSpPr>
          <p:nvPr>
            <p:ph type="sldNum" sz="quarter" idx="10"/>
          </p:nvPr>
        </p:nvSpPr>
        <p:spPr/>
        <p:txBody>
          <a:bodyPr/>
          <a:lstStyle/>
          <a:p>
            <a:fld id="{103BCE3B-3023-46BF-B809-58BF4AC3A609}" type="slidenum">
              <a:rPr lang="en-US" smtClean="0"/>
              <a:t>34</a:t>
            </a:fld>
            <a:endParaRPr lang="en-US" dirty="0"/>
          </a:p>
        </p:txBody>
      </p:sp>
    </p:spTree>
    <p:extLst>
      <p:ext uri="{BB962C8B-B14F-4D97-AF65-F5344CB8AC3E}">
        <p14:creationId xmlns:p14="http://schemas.microsoft.com/office/powerpoint/2010/main" val="1146983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sz="1200" b="1" i="0" kern="1200" dirty="0" smtClean="0">
                <a:solidFill>
                  <a:schemeClr val="tx1"/>
                </a:solidFill>
                <a:effectLst/>
                <a:latin typeface="+mn-lt"/>
                <a:ea typeface="+mn-ea"/>
                <a:cs typeface="+mn-cs"/>
              </a:rPr>
              <a:t>Activity: </a:t>
            </a:r>
            <a:r>
              <a:rPr lang="en-US" sz="1200" b="1" i="0" u="sng" kern="1200" dirty="0" smtClean="0">
                <a:solidFill>
                  <a:schemeClr val="tx1"/>
                </a:solidFill>
                <a:effectLst/>
                <a:latin typeface="+mn-lt"/>
                <a:ea typeface="+mn-ea"/>
                <a:cs typeface="+mn-cs"/>
              </a:rPr>
              <a:t>Effective Team Members</a:t>
            </a: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a:t>
            </a:r>
            <a:r>
              <a:rPr lang="en-US" sz="1200" b="1" i="0" kern="1200" baseline="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rPr>
              <a:t>7minutes</a:t>
            </a:r>
          </a:p>
          <a:p>
            <a:pPr>
              <a:lnSpc>
                <a:spcPct val="100000"/>
              </a:lnSpc>
              <a:spcBef>
                <a:spcPts val="0"/>
              </a:spcBef>
              <a:spcAft>
                <a:spcPts val="0"/>
              </a:spcAft>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understand</a:t>
            </a:r>
            <a:r>
              <a:rPr lang="en-US" sz="1200" i="0" kern="1200" baseline="0" dirty="0" smtClean="0">
                <a:solidFill>
                  <a:schemeClr val="tx1"/>
                </a:solidFill>
                <a:effectLst/>
                <a:latin typeface="+mn-lt"/>
                <a:ea typeface="+mn-ea"/>
                <a:cs typeface="+mn-cs"/>
              </a:rPr>
              <a:t> and identify</a:t>
            </a:r>
            <a:r>
              <a:rPr lang="en-US" sz="1200" i="0" kern="1200" dirty="0" smtClean="0">
                <a:solidFill>
                  <a:schemeClr val="tx1"/>
                </a:solidFill>
                <a:effectLst/>
                <a:latin typeface="+mn-lt"/>
                <a:ea typeface="+mn-ea"/>
                <a:cs typeface="+mn-cs"/>
              </a:rPr>
              <a:t> characteristics of members</a:t>
            </a:r>
            <a:r>
              <a:rPr lang="en-US" sz="1200" i="0" kern="1200" baseline="0" dirty="0" smtClean="0">
                <a:solidFill>
                  <a:schemeClr val="tx1"/>
                </a:solidFill>
                <a:effectLst/>
                <a:latin typeface="+mn-lt"/>
                <a:ea typeface="+mn-ea"/>
                <a:cs typeface="+mn-cs"/>
              </a:rPr>
              <a:t> of an effective team.</a:t>
            </a: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baseline="0" dirty="0" smtClean="0">
                <a:latin typeface="+mn-lt"/>
              </a:rPr>
              <a:t>Producer’s Note: Enable whiteboard tools.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rPr>
              <a:t>Think: </a:t>
            </a:r>
            <a:r>
              <a:rPr lang="en-US" sz="1200" b="0" baseline="0" dirty="0" smtClean="0">
                <a:latin typeface="+mn-lt"/>
              </a:rPr>
              <a:t>Direct participants to page 82 in their student manual. Ask them each to </a:t>
            </a:r>
            <a:r>
              <a:rPr lang="en-US" sz="1200" b="0" i="0" dirty="0" smtClean="0">
                <a:latin typeface="+mn-lt"/>
              </a:rPr>
              <a:t>jot down their answers to the following</a:t>
            </a:r>
            <a:r>
              <a:rPr lang="en-US" sz="1200" b="0" i="0" baseline="0" dirty="0" smtClean="0">
                <a:latin typeface="+mn-lt"/>
              </a:rPr>
              <a:t> </a:t>
            </a:r>
            <a:r>
              <a:rPr lang="en-US" sz="1200" b="0" i="0" dirty="0" smtClean="0">
                <a:latin typeface="+mn-lt"/>
              </a:rPr>
              <a:t>questions.  </a:t>
            </a:r>
            <a:endParaRPr lang="en-US" sz="1200" b="0" dirty="0" smtClean="0">
              <a:latin typeface="+mn-lt"/>
            </a:endParaRPr>
          </a:p>
          <a:p>
            <a:pPr marL="171450" lvl="0" indent="-171450">
              <a:lnSpc>
                <a:spcPct val="100000"/>
              </a:lnSpc>
              <a:spcBef>
                <a:spcPts val="0"/>
              </a:spcBef>
              <a:spcAft>
                <a:spcPts val="0"/>
              </a:spcAft>
              <a:buFont typeface="Arial" panose="020B0604020202020204" pitchFamily="34" charset="0"/>
              <a:buChar char="•"/>
            </a:pPr>
            <a:r>
              <a:rPr lang="en-US" sz="1200" b="0" dirty="0" smtClean="0">
                <a:latin typeface="+mn-lt"/>
              </a:rPr>
              <a:t>Think of a team that you have been a part of that was successful.  What made the team successful?</a:t>
            </a:r>
          </a:p>
          <a:p>
            <a:pPr marL="171450" lvl="0" indent="-171450">
              <a:lnSpc>
                <a:spcPct val="100000"/>
              </a:lnSpc>
              <a:spcBef>
                <a:spcPts val="0"/>
              </a:spcBef>
              <a:spcAft>
                <a:spcPts val="0"/>
              </a:spcAft>
              <a:buFont typeface="Arial" panose="020B0604020202020204" pitchFamily="34" charset="0"/>
              <a:buChar char="•"/>
            </a:pPr>
            <a:r>
              <a:rPr lang="en-US" sz="1200" dirty="0" smtClean="0">
                <a:latin typeface="+mn-lt"/>
              </a:rPr>
              <a:t>Think of a team that you have been a part of that was not successful.  What prevented that team from being successful?</a:t>
            </a:r>
          </a:p>
          <a:p>
            <a:pPr marL="171450" lvl="0" indent="-171450">
              <a:lnSpc>
                <a:spcPct val="100000"/>
              </a:lnSpc>
              <a:spcBef>
                <a:spcPts val="0"/>
              </a:spcBef>
              <a:spcAft>
                <a:spcPts val="0"/>
              </a:spcAft>
              <a:buFont typeface="Arial" panose="020B0604020202020204" pitchFamily="34" charset="0"/>
              <a:buChar char="•"/>
            </a:pPr>
            <a:r>
              <a:rPr lang="en-US" sz="1200" dirty="0" smtClean="0">
                <a:latin typeface="+mn-lt"/>
              </a:rPr>
              <a:t>What skills would you need to have to be an active member of a successful team?</a:t>
            </a:r>
          </a:p>
          <a:p>
            <a:pPr marL="0" lvl="0" indent="0">
              <a:lnSpc>
                <a:spcPct val="100000"/>
              </a:lnSpc>
              <a:spcBef>
                <a:spcPts val="0"/>
              </a:spcBef>
              <a:spcAft>
                <a:spcPts val="0"/>
              </a:spcAft>
              <a:buFontTx/>
              <a:buNone/>
            </a:pPr>
            <a:endParaRPr lang="en-US" sz="1200" b="0" baseline="0" dirty="0" smtClean="0">
              <a:latin typeface="+mn-lt"/>
            </a:endParaRPr>
          </a:p>
          <a:p>
            <a:pPr marL="0" lvl="0" indent="0">
              <a:lnSpc>
                <a:spcPct val="100000"/>
              </a:lnSpc>
              <a:spcBef>
                <a:spcPts val="0"/>
              </a:spcBef>
              <a:spcAft>
                <a:spcPts val="0"/>
              </a:spcAft>
              <a:buFontTx/>
              <a:buNone/>
            </a:pPr>
            <a:r>
              <a:rPr lang="en-US" sz="1200" b="0" baseline="0" dirty="0" smtClean="0">
                <a:latin typeface="+mn-lt"/>
              </a:rPr>
              <a:t>Have participants use whiteboard tools to put an answer to one of the questions on the slide.</a:t>
            </a:r>
          </a:p>
        </p:txBody>
      </p:sp>
      <p:sp>
        <p:nvSpPr>
          <p:cNvPr id="4" name="Slide Number Placeholder 3"/>
          <p:cNvSpPr>
            <a:spLocks noGrp="1"/>
          </p:cNvSpPr>
          <p:nvPr>
            <p:ph type="sldNum" sz="quarter" idx="10"/>
          </p:nvPr>
        </p:nvSpPr>
        <p:spPr/>
        <p:txBody>
          <a:bodyPr/>
          <a:lstStyle/>
          <a:p>
            <a:fld id="{103BCE3B-3023-46BF-B809-58BF4AC3A609}" type="slidenum">
              <a:rPr lang="en-US" smtClean="0"/>
              <a:t>35</a:t>
            </a:fld>
            <a:endParaRPr lang="en-US" dirty="0"/>
          </a:p>
        </p:txBody>
      </p:sp>
    </p:spTree>
    <p:extLst>
      <p:ext uri="{BB962C8B-B14F-4D97-AF65-F5344CB8AC3E}">
        <p14:creationId xmlns:p14="http://schemas.microsoft.com/office/powerpoint/2010/main" val="1270740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400"/>
              </a:spcBef>
              <a:spcAft>
                <a:spcPts val="400"/>
              </a:spcAft>
              <a:buFont typeface="Arial" pitchFamily="34" charset="0"/>
              <a:buNone/>
            </a:pPr>
            <a:r>
              <a:rPr lang="en-US" altLang="en-US" sz="1200" b="0" dirty="0" smtClean="0">
                <a:solidFill>
                  <a:schemeClr val="tx1">
                    <a:lumMod val="85000"/>
                    <a:lumOff val="15000"/>
                  </a:schemeClr>
                </a:solidFill>
                <a:latin typeface="+mn-lt"/>
              </a:rPr>
              <a:t>In module</a:t>
            </a:r>
            <a:r>
              <a:rPr lang="en-US" altLang="en-US" sz="1200" b="0" baseline="0" dirty="0" smtClean="0">
                <a:solidFill>
                  <a:schemeClr val="tx1">
                    <a:lumMod val="85000"/>
                    <a:lumOff val="15000"/>
                  </a:schemeClr>
                </a:solidFill>
                <a:latin typeface="+mn-lt"/>
              </a:rPr>
              <a:t> 4 we discuss what it means to be culturally competent and why that is so important.</a:t>
            </a:r>
          </a:p>
          <a:p>
            <a:pPr>
              <a:lnSpc>
                <a:spcPct val="100000"/>
              </a:lnSpc>
              <a:spcBef>
                <a:spcPts val="400"/>
              </a:spcBef>
              <a:spcAft>
                <a:spcPts val="400"/>
              </a:spcAft>
              <a:buFont typeface="Arial" pitchFamily="34" charset="0"/>
              <a:buNone/>
            </a:pPr>
            <a:r>
              <a:rPr lang="en-US" altLang="en-US" sz="1200" b="0" baseline="0" dirty="0" smtClean="0">
                <a:solidFill>
                  <a:schemeClr val="tx1">
                    <a:lumMod val="85000"/>
                    <a:lumOff val="15000"/>
                  </a:schemeClr>
                </a:solidFill>
                <a:latin typeface="+mn-lt"/>
              </a:rPr>
              <a:t>We also talk about how each family has its own unique culture, and we discuss the dynamics of family functioning.</a:t>
            </a:r>
          </a:p>
          <a:p>
            <a:pPr>
              <a:lnSpc>
                <a:spcPct val="100000"/>
              </a:lnSpc>
              <a:spcBef>
                <a:spcPts val="400"/>
              </a:spcBef>
              <a:spcAft>
                <a:spcPts val="400"/>
              </a:spcAft>
              <a:buFont typeface="Arial" pitchFamily="34" charset="0"/>
              <a:buNone/>
            </a:pPr>
            <a:r>
              <a:rPr lang="en-US" altLang="en-US" sz="1200" b="0" baseline="0" dirty="0" smtClean="0">
                <a:solidFill>
                  <a:schemeClr val="tx1">
                    <a:lumMod val="85000"/>
                    <a:lumOff val="15000"/>
                  </a:schemeClr>
                </a:solidFill>
                <a:latin typeface="+mn-lt"/>
              </a:rPr>
              <a:t>Those of you working in a home setting have a front row seat to how the family operates.</a:t>
            </a:r>
          </a:p>
          <a:p>
            <a:pPr>
              <a:lnSpc>
                <a:spcPct val="100000"/>
              </a:lnSpc>
              <a:spcBef>
                <a:spcPts val="400"/>
              </a:spcBef>
              <a:spcAft>
                <a:spcPts val="400"/>
              </a:spcAft>
              <a:buFont typeface="Arial" pitchFamily="34" charset="0"/>
              <a:buNone/>
            </a:pPr>
            <a:r>
              <a:rPr lang="en-US" altLang="en-US" sz="1200" b="0" baseline="0" dirty="0" smtClean="0">
                <a:solidFill>
                  <a:schemeClr val="tx1">
                    <a:lumMod val="85000"/>
                    <a:lumOff val="15000"/>
                  </a:schemeClr>
                </a:solidFill>
                <a:latin typeface="+mn-lt"/>
              </a:rPr>
              <a:t>Those of you who work in the school setting may be a bit more removed, but it is likely that you have some insight into what the child’s family is like based on your interactions with the student.</a:t>
            </a:r>
          </a:p>
          <a:p>
            <a:pPr marL="0" marR="0" lvl="0" indent="0" algn="l" defTabSz="914400" rtl="0" eaLnBrk="1" fontAlgn="auto" latinLnBrk="0" hangingPunct="1">
              <a:lnSpc>
                <a:spcPct val="100000"/>
              </a:lnSpc>
              <a:spcBef>
                <a:spcPts val="400"/>
              </a:spcBef>
              <a:spcAft>
                <a:spcPts val="400"/>
              </a:spcAft>
              <a:buClrTx/>
              <a:buSzTx/>
              <a:buFont typeface="Arial" panose="020B0604020202020204" pitchFamily="34" charset="0"/>
              <a:buNone/>
              <a:tabLst/>
              <a:defRPr/>
            </a:pPr>
            <a:r>
              <a:rPr lang="en-US" sz="1200" b="0" dirty="0" smtClean="0">
                <a:latin typeface="+mn-lt"/>
              </a:rPr>
              <a:t>Today, in an effort to increase our cultural competency,</a:t>
            </a:r>
            <a:r>
              <a:rPr lang="en-US" sz="1200" b="0" baseline="0" dirty="0" smtClean="0">
                <a:latin typeface="+mn-lt"/>
              </a:rPr>
              <a:t> </a:t>
            </a:r>
            <a:r>
              <a:rPr lang="en-US" sz="1200" b="0" dirty="0" smtClean="0">
                <a:latin typeface="+mn-lt"/>
              </a:rPr>
              <a:t>we are going to do a couple of activities</a:t>
            </a:r>
            <a:r>
              <a:rPr lang="en-US" sz="1200" b="0" baseline="0" dirty="0" smtClean="0">
                <a:latin typeface="+mn-lt"/>
              </a:rPr>
              <a:t> to better understand culture and its impact.</a:t>
            </a:r>
          </a:p>
          <a:p>
            <a:pPr marL="0" marR="0" lvl="0" indent="0" algn="l" defTabSz="914400" rtl="0" eaLnBrk="1" fontAlgn="auto" latinLnBrk="0" hangingPunct="1">
              <a:lnSpc>
                <a:spcPct val="100000"/>
              </a:lnSpc>
              <a:spcBef>
                <a:spcPts val="400"/>
              </a:spcBef>
              <a:spcAft>
                <a:spcPts val="400"/>
              </a:spcAft>
              <a:buClrTx/>
              <a:buSzTx/>
              <a:buFont typeface="Arial" panose="020B0604020202020204" pitchFamily="34" charset="0"/>
              <a:buNone/>
              <a:tabLst/>
              <a:defRPr/>
            </a:pPr>
            <a:r>
              <a:rPr lang="en-US" sz="1200" b="0" i="0" baseline="0" dirty="0" smtClean="0">
                <a:solidFill>
                  <a:schemeClr val="tx1"/>
                </a:solidFill>
                <a:latin typeface="+mn-lt"/>
              </a:rPr>
              <a:t>We are also going to review some of the challenges many of the families that we work with are coping with and</a:t>
            </a:r>
            <a:r>
              <a:rPr lang="en-US" altLang="en-US" sz="1200" b="0" baseline="0" dirty="0" smtClean="0">
                <a:solidFill>
                  <a:schemeClr val="tx1">
                    <a:lumMod val="85000"/>
                    <a:lumOff val="15000"/>
                  </a:schemeClr>
                </a:solidFill>
                <a:latin typeface="+mn-lt"/>
              </a:rPr>
              <a:t> how as a BHP, you can best support healthy family functioning.</a:t>
            </a:r>
          </a:p>
        </p:txBody>
      </p:sp>
      <p:sp>
        <p:nvSpPr>
          <p:cNvPr id="4" name="Slide Number Placeholder 3"/>
          <p:cNvSpPr>
            <a:spLocks noGrp="1"/>
          </p:cNvSpPr>
          <p:nvPr>
            <p:ph type="sldNum" sz="quarter" idx="10"/>
          </p:nvPr>
        </p:nvSpPr>
        <p:spPr/>
        <p:txBody>
          <a:bodyPr/>
          <a:lstStyle/>
          <a:p>
            <a:fld id="{C50D75D0-22B6-4158-AD2A-ED2945016388}" type="slidenum">
              <a:rPr lang="en-US" smtClean="0"/>
              <a:t>36</a:t>
            </a:fld>
            <a:endParaRPr lang="en-US" dirty="0"/>
          </a:p>
        </p:txBody>
      </p:sp>
    </p:spTree>
    <p:extLst>
      <p:ext uri="{BB962C8B-B14F-4D97-AF65-F5344CB8AC3E}">
        <p14:creationId xmlns:p14="http://schemas.microsoft.com/office/powerpoint/2010/main" val="181883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pPr>
            <a:r>
              <a:rPr lang="en-US" sz="1200" b="1" i="0" kern="1200" dirty="0" smtClean="0">
                <a:solidFill>
                  <a:schemeClr val="tx1"/>
                </a:solidFill>
                <a:effectLst/>
                <a:latin typeface="+mn-lt"/>
                <a:ea typeface="+mn-ea"/>
                <a:cs typeface="+mn-cs"/>
              </a:rPr>
              <a:t>Activity: </a:t>
            </a:r>
            <a:r>
              <a:rPr lang="en-US" sz="1200" b="1" i="0" u="sng" kern="1200" dirty="0" smtClean="0">
                <a:solidFill>
                  <a:schemeClr val="tx1"/>
                </a:solidFill>
                <a:effectLst/>
                <a:latin typeface="+mn-lt"/>
                <a:ea typeface="+mn-ea"/>
                <a:cs typeface="+mn-cs"/>
              </a:rPr>
              <a:t>Dinner at Your House</a:t>
            </a:r>
          </a:p>
          <a:p>
            <a:pPr lvl="0">
              <a:spcBef>
                <a:spcPts val="0"/>
              </a:spcBef>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5 minutes</a:t>
            </a:r>
            <a:endParaRPr lang="en-US" sz="1200" b="1" i="0" kern="1200" dirty="0" smtClean="0">
              <a:solidFill>
                <a:schemeClr val="tx1"/>
              </a:solidFill>
              <a:effectLst/>
              <a:latin typeface="+mn-lt"/>
              <a:ea typeface="+mn-ea"/>
              <a:cs typeface="+mn-cs"/>
            </a:endParaRPr>
          </a:p>
          <a:p>
            <a:pPr>
              <a:spcBef>
                <a:spcPts val="0"/>
              </a:spcBef>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understand how culturally ingrained values can affect a person’s thoughts and actions.</a:t>
            </a:r>
            <a:endParaRPr lang="en-US" b="1" i="0" dirty="0" smtClean="0"/>
          </a:p>
          <a:p>
            <a:pPr>
              <a:spcBef>
                <a:spcPts val="0"/>
              </a:spcBef>
            </a:pPr>
            <a:endParaRPr lang="en-US" b="1" i="0" dirty="0" smtClean="0"/>
          </a:p>
          <a:p>
            <a:pPr>
              <a:spcBef>
                <a:spcPts val="0"/>
              </a:spcBef>
            </a:pPr>
            <a:r>
              <a:rPr lang="en-US" b="1" i="0" dirty="0" smtClean="0"/>
              <a:t>Activity</a:t>
            </a:r>
            <a:r>
              <a:rPr lang="en-US" b="1" i="0" baseline="0" dirty="0" smtClean="0"/>
              <a:t> </a:t>
            </a:r>
            <a:r>
              <a:rPr lang="en-US" b="1" i="0" dirty="0" smtClean="0"/>
              <a:t>Instructions:</a:t>
            </a:r>
          </a:p>
          <a:p>
            <a:pPr marL="0" lvl="0" indent="0">
              <a:spcBef>
                <a:spcPts val="0"/>
              </a:spcBef>
              <a:buFont typeface="Arial" charset="0"/>
              <a:buNone/>
            </a:pPr>
            <a:r>
              <a:rPr lang="en-US" i="0" dirty="0" smtClean="0">
                <a:solidFill>
                  <a:schemeClr val="tx1"/>
                </a:solidFill>
              </a:rPr>
              <a:t>Ask participants </a:t>
            </a:r>
            <a:r>
              <a:rPr lang="en-US" i="0" dirty="0">
                <a:solidFill>
                  <a:schemeClr val="tx1"/>
                </a:solidFill>
              </a:rPr>
              <a:t>to </a:t>
            </a:r>
            <a:r>
              <a:rPr lang="en-US" i="0" dirty="0" smtClean="0">
                <a:solidFill>
                  <a:schemeClr val="tx1"/>
                </a:solidFill>
              </a:rPr>
              <a:t>close their eyes and picture what </a:t>
            </a:r>
            <a:r>
              <a:rPr lang="en-US" i="0" dirty="0">
                <a:solidFill>
                  <a:schemeClr val="tx1"/>
                </a:solidFill>
              </a:rPr>
              <a:t>dinnertime </a:t>
            </a:r>
            <a:r>
              <a:rPr lang="en-US" i="0" dirty="0" smtClean="0">
                <a:solidFill>
                  <a:schemeClr val="tx1"/>
                </a:solidFill>
              </a:rPr>
              <a:t>looks </a:t>
            </a:r>
            <a:r>
              <a:rPr lang="en-US" i="0" dirty="0">
                <a:solidFill>
                  <a:schemeClr val="tx1"/>
                </a:solidFill>
              </a:rPr>
              <a:t>like at their </a:t>
            </a:r>
            <a:r>
              <a:rPr lang="en-US" i="0" dirty="0" smtClean="0">
                <a:solidFill>
                  <a:schemeClr val="tx1"/>
                </a:solidFill>
              </a:rPr>
              <a:t>house.</a:t>
            </a:r>
          </a:p>
        </p:txBody>
      </p:sp>
      <p:sp>
        <p:nvSpPr>
          <p:cNvPr id="4" name="Slide Number Placeholder 3"/>
          <p:cNvSpPr>
            <a:spLocks noGrp="1"/>
          </p:cNvSpPr>
          <p:nvPr>
            <p:ph type="sldNum" sz="quarter" idx="10"/>
          </p:nvPr>
        </p:nvSpPr>
        <p:spPr/>
        <p:txBody>
          <a:bodyPr/>
          <a:lstStyle/>
          <a:p>
            <a:fld id="{0A37CFFC-55D8-4045-8FF8-EB569313A297}" type="slidenum">
              <a:rPr lang="en-US" smtClean="0"/>
              <a:t>37</a:t>
            </a:fld>
            <a:endParaRPr lang="en-US" dirty="0"/>
          </a:p>
        </p:txBody>
      </p:sp>
    </p:spTree>
    <p:extLst>
      <p:ext uri="{BB962C8B-B14F-4D97-AF65-F5344CB8AC3E}">
        <p14:creationId xmlns:p14="http://schemas.microsoft.com/office/powerpoint/2010/main" val="4201116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i="0" dirty="0" smtClean="0"/>
              <a:t>Activity</a:t>
            </a:r>
            <a:r>
              <a:rPr lang="en-US" b="1" i="0" baseline="0" dirty="0" smtClean="0"/>
              <a:t> </a:t>
            </a:r>
            <a:r>
              <a:rPr lang="en-US" b="1" i="0" dirty="0" smtClean="0"/>
              <a:t>Instructions:</a:t>
            </a:r>
          </a:p>
          <a:p>
            <a:pPr marL="0" lvl="0" indent="0">
              <a:spcBef>
                <a:spcPts val="0"/>
              </a:spcBef>
              <a:buFont typeface="Arial" charset="0"/>
              <a:buNone/>
            </a:pPr>
            <a:r>
              <a:rPr lang="en-US" i="0" baseline="0" dirty="0" smtClean="0">
                <a:solidFill>
                  <a:schemeClr val="tx1"/>
                </a:solidFill>
              </a:rPr>
              <a:t>Ask participants to put a checkmark in the box containing the image that most closely resembles what they were picturing.</a:t>
            </a:r>
            <a:endParaRPr lang="en-US" i="0" dirty="0" smtClean="0">
              <a:solidFill>
                <a:schemeClr val="tx1"/>
              </a:solidFill>
            </a:endParaRPr>
          </a:p>
          <a:p>
            <a:pPr marL="0" lvl="0" indent="0">
              <a:spcBef>
                <a:spcPts val="0"/>
              </a:spcBef>
              <a:buFont typeface="Arial" charset="0"/>
              <a:buNone/>
            </a:pPr>
            <a:endParaRPr lang="en-US" b="1" i="0" dirty="0" smtClean="0">
              <a:solidFill>
                <a:schemeClr val="tx1"/>
              </a:solidFill>
            </a:endParaRPr>
          </a:p>
          <a:p>
            <a:pPr marL="0" lvl="0" indent="0">
              <a:spcBef>
                <a:spcPts val="0"/>
              </a:spcBef>
              <a:buFont typeface="Arial" charset="0"/>
              <a:buNone/>
            </a:pPr>
            <a:r>
              <a:rPr lang="en-US" b="1" i="0" dirty="0" smtClean="0">
                <a:solidFill>
                  <a:schemeClr val="tx1"/>
                </a:solidFill>
              </a:rPr>
              <a:t>Ask</a:t>
            </a:r>
            <a:r>
              <a:rPr lang="en-US" i="0" dirty="0" smtClean="0">
                <a:solidFill>
                  <a:schemeClr val="tx1"/>
                </a:solidFill>
              </a:rPr>
              <a:t>:</a:t>
            </a:r>
          </a:p>
          <a:p>
            <a:pPr marL="171450" lvl="0" indent="-171450">
              <a:spcBef>
                <a:spcPts val="0"/>
              </a:spcBef>
              <a:spcAft>
                <a:spcPts val="200"/>
              </a:spcAft>
              <a:buFont typeface="Calibri" panose="020F0502020204030204" pitchFamily="34" charset="0"/>
              <a:buChar char="−"/>
            </a:pPr>
            <a:r>
              <a:rPr lang="en-US" i="0" dirty="0" smtClean="0">
                <a:solidFill>
                  <a:schemeClr val="tx1"/>
                </a:solidFill>
              </a:rPr>
              <a:t>Did anyone here ever go to </a:t>
            </a:r>
            <a:r>
              <a:rPr lang="en-US" i="0" dirty="0">
                <a:solidFill>
                  <a:schemeClr val="tx1"/>
                </a:solidFill>
              </a:rPr>
              <a:t>dinner at a friend’s </a:t>
            </a:r>
            <a:r>
              <a:rPr lang="en-US" i="0" dirty="0" smtClean="0">
                <a:solidFill>
                  <a:schemeClr val="tx1"/>
                </a:solidFill>
              </a:rPr>
              <a:t>house?</a:t>
            </a:r>
            <a:r>
              <a:rPr lang="en-US" i="0" baseline="0" dirty="0" smtClean="0">
                <a:solidFill>
                  <a:schemeClr val="tx1"/>
                </a:solidFill>
              </a:rPr>
              <a:t> </a:t>
            </a:r>
            <a:r>
              <a:rPr lang="en-US" i="0" dirty="0" smtClean="0">
                <a:solidFill>
                  <a:schemeClr val="tx1"/>
                </a:solidFill>
              </a:rPr>
              <a:t>What</a:t>
            </a:r>
            <a:r>
              <a:rPr lang="en-US" i="0" baseline="0" dirty="0" smtClean="0">
                <a:solidFill>
                  <a:schemeClr val="tx1"/>
                </a:solidFill>
              </a:rPr>
              <a:t> was it like to eat dinner at a friend’s house? Were there differences between your experience at home and at a friend’s house? Share your answers in chat.</a:t>
            </a:r>
          </a:p>
          <a:p>
            <a:pPr marL="457200" lvl="1" indent="0">
              <a:spcBef>
                <a:spcPts val="0"/>
              </a:spcBef>
              <a:spcAft>
                <a:spcPts val="200"/>
              </a:spcAft>
              <a:buFont typeface="Calibri" panose="020F0502020204030204" pitchFamily="34" charset="0"/>
              <a:buNone/>
            </a:pPr>
            <a:endParaRPr lang="en-US" b="1" i="0" baseline="0" dirty="0" smtClean="0">
              <a:solidFill>
                <a:schemeClr val="tx1"/>
              </a:solidFill>
            </a:endParaRPr>
          </a:p>
          <a:p>
            <a:pPr marL="457200" lvl="1" indent="0">
              <a:spcBef>
                <a:spcPts val="0"/>
              </a:spcBef>
              <a:spcAft>
                <a:spcPts val="200"/>
              </a:spcAft>
              <a:buFont typeface="Calibri" panose="020F0502020204030204" pitchFamily="34" charset="0"/>
              <a:buNone/>
            </a:pPr>
            <a:r>
              <a:rPr lang="en-US" b="0" i="1" dirty="0" smtClean="0"/>
              <a:t>Producer’s Note: Type in chat,</a:t>
            </a:r>
            <a:r>
              <a:rPr lang="en-US" b="0" i="1" baseline="0" dirty="0" smtClean="0"/>
              <a:t> “Was it different eating dinner at a friend’s house? What was different about it?”</a:t>
            </a:r>
          </a:p>
          <a:p>
            <a:pPr marL="457200" lvl="1" indent="0">
              <a:spcBef>
                <a:spcPts val="0"/>
              </a:spcBef>
              <a:spcAft>
                <a:spcPts val="200"/>
              </a:spcAft>
              <a:buFont typeface="Calibri" panose="020F0502020204030204" pitchFamily="34" charset="0"/>
              <a:buNone/>
            </a:pPr>
            <a:endParaRPr lang="en-US" b="1" i="1" dirty="0" smtClean="0"/>
          </a:p>
          <a:p>
            <a:pPr marL="171450" lvl="0" indent="-171450">
              <a:spcBef>
                <a:spcPts val="0"/>
              </a:spcBef>
              <a:spcAft>
                <a:spcPts val="200"/>
              </a:spcAft>
              <a:buFont typeface="Arial" panose="020B0604020202020204" pitchFamily="34" charset="0"/>
              <a:buChar char="•"/>
            </a:pPr>
            <a:r>
              <a:rPr lang="en-US" b="0" i="0" dirty="0" smtClean="0">
                <a:solidFill>
                  <a:schemeClr val="tx1"/>
                </a:solidFill>
              </a:rPr>
              <a:t>Ask participants</a:t>
            </a:r>
            <a:r>
              <a:rPr lang="en-US" b="0" i="0" dirty="0">
                <a:solidFill>
                  <a:schemeClr val="tx1"/>
                </a:solidFill>
              </a:rPr>
              <a:t>, “What’s the right </a:t>
            </a:r>
            <a:r>
              <a:rPr lang="en-US" b="0" i="0" dirty="0" smtClean="0">
                <a:solidFill>
                  <a:schemeClr val="tx1"/>
                </a:solidFill>
              </a:rPr>
              <a:t>way to eat</a:t>
            </a:r>
            <a:r>
              <a:rPr lang="en-US" b="0" i="0" baseline="0" dirty="0" smtClean="0">
                <a:solidFill>
                  <a:schemeClr val="tx1"/>
                </a:solidFill>
              </a:rPr>
              <a:t> dinner</a:t>
            </a:r>
            <a:r>
              <a:rPr lang="en-US" b="0" i="0" dirty="0" smtClean="0">
                <a:solidFill>
                  <a:schemeClr val="tx1"/>
                </a:solidFill>
              </a:rPr>
              <a:t>?” Answer</a:t>
            </a:r>
            <a:r>
              <a:rPr lang="en-US" b="0" i="0" baseline="0" dirty="0" smtClean="0">
                <a:solidFill>
                  <a:schemeClr val="tx1"/>
                </a:solidFill>
              </a:rPr>
              <a:t> in chat.</a:t>
            </a:r>
          </a:p>
          <a:p>
            <a:pPr marL="171450" lvl="0" indent="-171450">
              <a:spcBef>
                <a:spcPts val="0"/>
              </a:spcBef>
              <a:spcAft>
                <a:spcPts val="200"/>
              </a:spcAft>
              <a:buFont typeface="Arial" panose="020B0604020202020204" pitchFamily="34" charset="0"/>
              <a:buChar char="•"/>
            </a:pPr>
            <a:endParaRPr lang="en-US" b="0" i="0" baseline="0" dirty="0" smtClean="0">
              <a:solidFill>
                <a:schemeClr val="tx1"/>
              </a:solidFill>
            </a:endParaRPr>
          </a:p>
          <a:p>
            <a:pPr marL="0" lvl="0" indent="0">
              <a:spcBef>
                <a:spcPts val="0"/>
              </a:spcBef>
              <a:spcAft>
                <a:spcPts val="200"/>
              </a:spcAft>
              <a:buFont typeface="Arial" panose="020B0604020202020204" pitchFamily="34" charset="0"/>
              <a:buNone/>
            </a:pPr>
            <a:r>
              <a:rPr lang="en-US" b="0" i="1" baseline="0" dirty="0" smtClean="0">
                <a:solidFill>
                  <a:schemeClr val="tx1"/>
                </a:solidFill>
              </a:rPr>
              <a:t>Producer’s Note: Type in chat, “What’s the right way to eat dinner?”</a:t>
            </a:r>
          </a:p>
          <a:p>
            <a:pPr marL="0" lvl="0" indent="0">
              <a:spcBef>
                <a:spcPts val="0"/>
              </a:spcBef>
              <a:spcAft>
                <a:spcPts val="200"/>
              </a:spcAft>
              <a:buFont typeface="Arial" panose="020B0604020202020204" pitchFamily="34" charset="0"/>
              <a:buNone/>
            </a:pPr>
            <a:endParaRPr lang="en-US" b="0" i="0" dirty="0" smtClean="0">
              <a:solidFill>
                <a:schemeClr val="tx1"/>
              </a:solidFill>
            </a:endParaRPr>
          </a:p>
          <a:p>
            <a:pPr marL="628650" lvl="1" indent="-171450">
              <a:spcBef>
                <a:spcPts val="0"/>
              </a:spcBef>
              <a:spcAft>
                <a:spcPts val="200"/>
              </a:spcAft>
              <a:buFont typeface="Calibri" panose="020F0502020204030204" pitchFamily="34" charset="0"/>
              <a:buChar char="−"/>
            </a:pPr>
            <a:r>
              <a:rPr lang="en-US" i="0" dirty="0" smtClean="0"/>
              <a:t>There </a:t>
            </a:r>
            <a:r>
              <a:rPr lang="en-US" i="0" dirty="0"/>
              <a:t>is no right </a:t>
            </a:r>
            <a:r>
              <a:rPr lang="en-US" i="0" dirty="0" smtClean="0"/>
              <a:t>way.</a:t>
            </a:r>
            <a:r>
              <a:rPr lang="en-US" i="0" baseline="0" dirty="0" smtClean="0"/>
              <a:t>  </a:t>
            </a:r>
          </a:p>
          <a:p>
            <a:pPr marL="628650" lvl="1" indent="-171450">
              <a:spcBef>
                <a:spcPts val="0"/>
              </a:spcBef>
              <a:spcAft>
                <a:spcPts val="200"/>
              </a:spcAft>
              <a:buFont typeface="Calibri" panose="020F0502020204030204" pitchFamily="34" charset="0"/>
              <a:buChar char="−"/>
            </a:pPr>
            <a:r>
              <a:rPr lang="en-US" i="0" dirty="0" smtClean="0"/>
              <a:t>We </a:t>
            </a:r>
            <a:r>
              <a:rPr lang="en-US" i="0" dirty="0"/>
              <a:t>need to remember that based on how we grew up, we have opinions about how things</a:t>
            </a:r>
            <a:r>
              <a:rPr lang="en-US" b="0" i="0" dirty="0"/>
              <a:t> should </a:t>
            </a:r>
            <a:r>
              <a:rPr lang="en-US" i="0" dirty="0"/>
              <a:t>be done, but we need to be sensitive to everyone’s </a:t>
            </a:r>
            <a:r>
              <a:rPr lang="en-US" i="0" dirty="0" smtClean="0"/>
              <a:t>culture.</a:t>
            </a:r>
            <a:r>
              <a:rPr lang="en-US" i="0" baseline="0" dirty="0"/>
              <a:t> </a:t>
            </a:r>
            <a:endParaRPr lang="en-US" i="0" baseline="0" dirty="0" smtClean="0"/>
          </a:p>
          <a:p>
            <a:pPr marL="628650" lvl="1" indent="-171450">
              <a:spcBef>
                <a:spcPts val="0"/>
              </a:spcBef>
              <a:spcAft>
                <a:spcPts val="200"/>
              </a:spcAft>
              <a:buFont typeface="Calibri" panose="020F0502020204030204" pitchFamily="34" charset="0"/>
              <a:buChar char="−"/>
            </a:pPr>
            <a:r>
              <a:rPr lang="en-US" i="0" baseline="0" dirty="0" smtClean="0"/>
              <a:t>People do what works for them. </a:t>
            </a:r>
            <a:r>
              <a:rPr lang="en-US" i="0" dirty="0" smtClean="0"/>
              <a:t>Our </a:t>
            </a:r>
            <a:r>
              <a:rPr lang="en-US" i="0" dirty="0"/>
              <a:t>culture – our values, beliefs, traditions, etc. – are ingrained in us in such a way that we don’t even think about it.  </a:t>
            </a:r>
            <a:endParaRPr lang="en-US" i="0" dirty="0" smtClean="0"/>
          </a:p>
          <a:p>
            <a:pPr marL="628650" lvl="1" indent="-171450">
              <a:spcBef>
                <a:spcPts val="0"/>
              </a:spcBef>
              <a:spcAft>
                <a:spcPts val="200"/>
              </a:spcAft>
              <a:buFont typeface="Calibri" panose="020F0502020204030204" pitchFamily="34" charset="0"/>
              <a:buChar char="−"/>
            </a:pPr>
            <a:r>
              <a:rPr lang="en-US" i="0" dirty="0" smtClean="0"/>
              <a:t>We </a:t>
            </a:r>
            <a:r>
              <a:rPr lang="en-US" i="0" dirty="0"/>
              <a:t>need to make sure that we are not forcing our beliefs on the children and families we support, or judging them for their beliefs. </a:t>
            </a:r>
            <a:endParaRPr lang="en-US" i="0" dirty="0" smtClean="0"/>
          </a:p>
          <a:p>
            <a:pPr marL="628650" lvl="1" indent="-171450">
              <a:spcBef>
                <a:spcPts val="0"/>
              </a:spcBef>
              <a:spcAft>
                <a:spcPts val="200"/>
              </a:spcAft>
              <a:buFont typeface="Calibri" panose="020F0502020204030204" pitchFamily="34" charset="0"/>
              <a:buChar char="−"/>
            </a:pPr>
            <a:r>
              <a:rPr lang="en-US" i="0" dirty="0" smtClean="0"/>
              <a:t>Not </a:t>
            </a:r>
            <a:r>
              <a:rPr lang="en-US" i="0" dirty="0"/>
              <a:t>everyone has the same values, beliefs, traditions, etc. and that’s </a:t>
            </a:r>
            <a:r>
              <a:rPr lang="en-US" i="0" dirty="0" smtClean="0"/>
              <a:t>okay.</a:t>
            </a:r>
            <a:endParaRPr lang="en-US" i="0" dirty="0"/>
          </a:p>
        </p:txBody>
      </p:sp>
      <p:sp>
        <p:nvSpPr>
          <p:cNvPr id="4" name="Slide Number Placeholder 3"/>
          <p:cNvSpPr>
            <a:spLocks noGrp="1"/>
          </p:cNvSpPr>
          <p:nvPr>
            <p:ph type="sldNum" sz="quarter" idx="10"/>
          </p:nvPr>
        </p:nvSpPr>
        <p:spPr/>
        <p:txBody>
          <a:bodyPr/>
          <a:lstStyle/>
          <a:p>
            <a:fld id="{0A37CFFC-55D8-4045-8FF8-EB569313A297}" type="slidenum">
              <a:rPr lang="en-US" smtClean="0"/>
              <a:t>38</a:t>
            </a:fld>
            <a:endParaRPr lang="en-US" dirty="0"/>
          </a:p>
        </p:txBody>
      </p:sp>
    </p:spTree>
    <p:extLst>
      <p:ext uri="{BB962C8B-B14F-4D97-AF65-F5344CB8AC3E}">
        <p14:creationId xmlns:p14="http://schemas.microsoft.com/office/powerpoint/2010/main" val="711980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0"/>
              </a:spcBef>
              <a:defRPr/>
            </a:pPr>
            <a:r>
              <a:rPr lang="en-US" b="0" i="1" baseline="0" dirty="0" smtClean="0">
                <a:solidFill>
                  <a:schemeClr val="tx1"/>
                </a:solidFill>
              </a:rPr>
              <a:t>Producer’s Note: Enable whiteboard tools.</a:t>
            </a:r>
          </a:p>
          <a:p>
            <a:pPr defTabSz="931774">
              <a:spcBef>
                <a:spcPts val="0"/>
              </a:spcBef>
              <a:defRPr/>
            </a:pPr>
            <a:endParaRPr lang="en-US" b="1" i="0" baseline="0" dirty="0" smtClean="0">
              <a:solidFill>
                <a:schemeClr val="tx1"/>
              </a:solidFill>
            </a:endParaRPr>
          </a:p>
          <a:p>
            <a:pPr defTabSz="931774">
              <a:spcBef>
                <a:spcPts val="0"/>
              </a:spcBef>
              <a:defRPr/>
            </a:pPr>
            <a:r>
              <a:rPr lang="en-US" b="0" i="0" baseline="0" dirty="0" smtClean="0">
                <a:solidFill>
                  <a:schemeClr val="tx1"/>
                </a:solidFill>
              </a:rPr>
              <a:t>Ask participants, “What comes to mind when you hear the word “culture?” Use whiteboard tools to type words/phrases that pop in your head when you hear the word culture.</a:t>
            </a:r>
          </a:p>
        </p:txBody>
      </p:sp>
      <p:sp>
        <p:nvSpPr>
          <p:cNvPr id="4" name="Slide Number Placeholder 3"/>
          <p:cNvSpPr>
            <a:spLocks noGrp="1"/>
          </p:cNvSpPr>
          <p:nvPr>
            <p:ph type="sldNum" sz="quarter" idx="10"/>
          </p:nvPr>
        </p:nvSpPr>
        <p:spPr/>
        <p:txBody>
          <a:bodyPr/>
          <a:lstStyle/>
          <a:p>
            <a:fld id="{0A37CFFC-55D8-4045-8FF8-EB569313A297}" type="slidenum">
              <a:rPr lang="en-US" smtClean="0"/>
              <a:t>39</a:t>
            </a:fld>
            <a:endParaRPr lang="en-US" dirty="0"/>
          </a:p>
        </p:txBody>
      </p:sp>
    </p:spTree>
    <p:extLst>
      <p:ext uri="{BB962C8B-B14F-4D97-AF65-F5344CB8AC3E}">
        <p14:creationId xmlns:p14="http://schemas.microsoft.com/office/powerpoint/2010/main" val="40218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can also send private chats. Under the attendees list, click on a participant’s name and send them a private chat.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will be a separate tab for each chat, and the tab will light up to let you know if you receive a new message.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Clicking on the tab will allow you to view the message and respond.</a:t>
            </a:r>
          </a:p>
          <a:p>
            <a:endParaRPr lang="en-US" dirty="0"/>
          </a:p>
        </p:txBody>
      </p:sp>
      <p:sp>
        <p:nvSpPr>
          <p:cNvPr id="4" name="Slide Number Placeholder 3"/>
          <p:cNvSpPr>
            <a:spLocks noGrp="1"/>
          </p:cNvSpPr>
          <p:nvPr>
            <p:ph type="sldNum" sz="quarter" idx="10"/>
          </p:nvPr>
        </p:nvSpPr>
        <p:spPr/>
        <p:txBody>
          <a:bodyPr/>
          <a:lstStyle/>
          <a:p>
            <a:fld id="{2D4AF0E8-35F7-4C87-BB20-8C25AAD274BE}" type="slidenum">
              <a:rPr lang="en-US" smtClean="0"/>
              <a:t>4</a:t>
            </a:fld>
            <a:endParaRPr lang="en-US" dirty="0"/>
          </a:p>
        </p:txBody>
      </p:sp>
    </p:spTree>
    <p:extLst>
      <p:ext uri="{BB962C8B-B14F-4D97-AF65-F5344CB8AC3E}">
        <p14:creationId xmlns:p14="http://schemas.microsoft.com/office/powerpoint/2010/main" val="4257708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0"/>
              </a:spcBef>
              <a:defRPr/>
            </a:pPr>
            <a:r>
              <a:rPr lang="en-US" b="0" i="0" baseline="0" dirty="0" smtClean="0">
                <a:solidFill>
                  <a:schemeClr val="tx1"/>
                </a:solidFill>
              </a:rPr>
              <a:t>Read the definition.</a:t>
            </a:r>
          </a:p>
        </p:txBody>
      </p:sp>
      <p:sp>
        <p:nvSpPr>
          <p:cNvPr id="4" name="Slide Number Placeholder 3"/>
          <p:cNvSpPr>
            <a:spLocks noGrp="1"/>
          </p:cNvSpPr>
          <p:nvPr>
            <p:ph type="sldNum" sz="quarter" idx="10"/>
          </p:nvPr>
        </p:nvSpPr>
        <p:spPr/>
        <p:txBody>
          <a:bodyPr/>
          <a:lstStyle/>
          <a:p>
            <a:fld id="{0A37CFFC-55D8-4045-8FF8-EB569313A297}" type="slidenum">
              <a:rPr lang="en-US" smtClean="0"/>
              <a:t>40</a:t>
            </a:fld>
            <a:endParaRPr lang="en-US" dirty="0"/>
          </a:p>
        </p:txBody>
      </p:sp>
    </p:spTree>
    <p:extLst>
      <p:ext uri="{BB962C8B-B14F-4D97-AF65-F5344CB8AC3E}">
        <p14:creationId xmlns:p14="http://schemas.microsoft.com/office/powerpoint/2010/main" val="718326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sz="1200" b="1" i="0" kern="1200" dirty="0" smtClean="0">
                <a:solidFill>
                  <a:schemeClr val="tx1"/>
                </a:solidFill>
                <a:effectLst/>
                <a:latin typeface="+mn-lt"/>
                <a:ea typeface="+mn-ea"/>
                <a:cs typeface="+mn-cs"/>
              </a:rPr>
              <a:t>Activity: </a:t>
            </a:r>
            <a:r>
              <a:rPr lang="en-US" sz="1200" b="1" i="0" u="sng" kern="1200" dirty="0" smtClean="0">
                <a:solidFill>
                  <a:schemeClr val="tx1"/>
                </a:solidFill>
                <a:effectLst/>
                <a:latin typeface="+mn-lt"/>
                <a:ea typeface="+mn-ea"/>
                <a:cs typeface="+mn-cs"/>
              </a:rPr>
              <a:t>Features of Culture</a:t>
            </a: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10 minutes</a:t>
            </a:r>
            <a:endParaRPr lang="en-US" sz="1200" b="1" i="0" kern="1200" dirty="0" smtClean="0">
              <a:solidFill>
                <a:schemeClr val="tx1"/>
              </a:solidFill>
              <a:effectLst/>
              <a:latin typeface="+mn-lt"/>
              <a:ea typeface="+mn-ea"/>
              <a:cs typeface="+mn-cs"/>
            </a:endParaRPr>
          </a:p>
          <a:p>
            <a:pPr>
              <a:lnSpc>
                <a:spcPct val="100000"/>
              </a:lnSpc>
              <a:spcBef>
                <a:spcPts val="0"/>
              </a:spcBef>
              <a:spcAft>
                <a:spcPts val="0"/>
              </a:spcAft>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understand how culturally ingrained values can affect a person’s thoughts and actions.</a:t>
            </a:r>
            <a:endParaRPr lang="en-US" sz="1200" b="1" i="0" dirty="0" smtClean="0">
              <a:latin typeface="+mn-lt"/>
            </a:endParaRPr>
          </a:p>
          <a:p>
            <a:pPr>
              <a:lnSpc>
                <a:spcPct val="100000"/>
              </a:lnSpc>
              <a:spcBef>
                <a:spcPts val="0"/>
              </a:spcBef>
              <a:spcAft>
                <a:spcPts val="0"/>
              </a:spcAft>
            </a:pPr>
            <a:endParaRPr lang="en-US" sz="1200" b="1" i="0" dirty="0" smtClean="0">
              <a:latin typeface="+mn-lt"/>
            </a:endParaRPr>
          </a:p>
          <a:p>
            <a:pPr>
              <a:lnSpc>
                <a:spcPct val="100000"/>
              </a:lnSpc>
              <a:spcBef>
                <a:spcPts val="300"/>
              </a:spcBef>
              <a:spcAft>
                <a:spcPts val="300"/>
              </a:spcAft>
            </a:pPr>
            <a:r>
              <a:rPr lang="en-US" sz="1200" b="1" i="0" dirty="0" smtClean="0">
                <a:latin typeface="+mn-lt"/>
              </a:rPr>
              <a:t>Instructions:</a:t>
            </a:r>
            <a:endParaRPr lang="en-US" sz="1200" b="1" i="0" baseline="0" dirty="0" smtClean="0">
              <a:latin typeface="+mn-lt"/>
            </a:endParaRPr>
          </a:p>
          <a:p>
            <a:pPr marL="171450" indent="-171450">
              <a:lnSpc>
                <a:spcPct val="100000"/>
              </a:lnSpc>
              <a:spcBef>
                <a:spcPts val="300"/>
              </a:spcBef>
              <a:spcAft>
                <a:spcPts val="300"/>
              </a:spcAft>
              <a:buFont typeface="Arial" panose="020B0604020202020204" pitchFamily="34" charset="0"/>
              <a:buChar char="•"/>
            </a:pP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at least 3 of the features of culture on page 6 of your Learning Journal record one or two examples common to your family while you were growing up.  </a:t>
            </a:r>
            <a:endParaRPr lang="en-US" sz="1200" b="1"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300"/>
              </a:spcBef>
              <a:spcAft>
                <a:spcPts val="300"/>
              </a:spcAft>
              <a:buClrTx/>
              <a:buSzTx/>
              <a:buFont typeface="Arial" charset="0"/>
              <a:buChar char="•"/>
              <a:tabLst/>
              <a:defRPr/>
            </a:pPr>
            <a:r>
              <a:rPr lang="en-US" sz="1200" kern="1200" dirty="0" smtClean="0">
                <a:solidFill>
                  <a:schemeClr val="tx1"/>
                </a:solidFill>
                <a:effectLst/>
                <a:latin typeface="+mn-lt"/>
                <a:ea typeface="+mn-ea"/>
                <a:cs typeface="+mn-cs"/>
              </a:rPr>
              <a:t>For the same 3 features of culture, </a:t>
            </a:r>
            <a:r>
              <a:rPr lang="en-US" sz="1200" kern="1200" baseline="0" dirty="0" smtClean="0">
                <a:solidFill>
                  <a:schemeClr val="tx1"/>
                </a:solidFill>
                <a:effectLst/>
                <a:latin typeface="+mn-lt"/>
                <a:ea typeface="+mn-ea"/>
                <a:cs typeface="+mn-cs"/>
              </a:rPr>
              <a:t>record one example common to the families with which you work (to the best of your knowledge).</a:t>
            </a:r>
          </a:p>
          <a:p>
            <a:pPr marL="171450" marR="0" indent="-171450" algn="l" defTabSz="914400" rtl="0" eaLnBrk="1" fontAlgn="auto" latinLnBrk="0" hangingPunct="1">
              <a:lnSpc>
                <a:spcPct val="100000"/>
              </a:lnSpc>
              <a:spcBef>
                <a:spcPts val="300"/>
              </a:spcBef>
              <a:spcAft>
                <a:spcPts val="300"/>
              </a:spcAft>
              <a:buClrTx/>
              <a:buSzTx/>
              <a:buFont typeface="Arial" charset="0"/>
              <a:buChar char="•"/>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i="1" kern="1200" baseline="0" dirty="0" smtClean="0">
                <a:solidFill>
                  <a:schemeClr val="tx1"/>
                </a:solidFill>
                <a:effectLst/>
                <a:latin typeface="+mn-lt"/>
                <a:ea typeface="+mn-ea"/>
                <a:cs typeface="+mn-cs"/>
              </a:rPr>
              <a:t>Producer’s Note: Enable whiteboard tools.</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baseline="0" dirty="0" smtClean="0">
                <a:solidFill>
                  <a:schemeClr val="tx1"/>
                </a:solidFill>
                <a:effectLst/>
                <a:latin typeface="+mn-lt"/>
                <a:ea typeface="+mn-ea"/>
                <a:cs typeface="+mn-cs"/>
              </a:rPr>
              <a:t>Have participants share their personal examples and observed examples on table using whiteboard tools. Facilitator can ask for people to volunteer (using hand raising tool), or assign people to work on certain features.</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1" kern="1200" baseline="0" dirty="0" smtClean="0">
                <a:solidFill>
                  <a:schemeClr val="tx1"/>
                </a:solidFill>
                <a:effectLst/>
                <a:latin typeface="+mn-lt"/>
                <a:ea typeface="+mn-ea"/>
                <a:cs typeface="+mn-cs"/>
              </a:rPr>
              <a:t>Post-Activity Discussion:</a:t>
            </a:r>
          </a:p>
          <a:p>
            <a:pPr marL="171450" marR="0" indent="-171450" algn="l" defTabSz="914400" rtl="0" eaLnBrk="1" fontAlgn="auto" latinLnBrk="0" hangingPunct="1">
              <a:lnSpc>
                <a:spcPct val="100000"/>
              </a:lnSpc>
              <a:spcBef>
                <a:spcPts val="300"/>
              </a:spcBef>
              <a:spcAft>
                <a:spcPts val="300"/>
              </a:spcAft>
              <a:buClrTx/>
              <a:buSzTx/>
              <a:buFont typeface="Arial" charset="0"/>
              <a:buChar char="•"/>
              <a:tabLst/>
              <a:defRPr/>
            </a:pPr>
            <a:r>
              <a:rPr lang="en-US" sz="1200" kern="1200" dirty="0" smtClean="0">
                <a:solidFill>
                  <a:schemeClr val="tx1"/>
                </a:solidFill>
                <a:effectLst/>
                <a:latin typeface="+mn-lt"/>
                <a:ea typeface="+mn-ea"/>
                <a:cs typeface="+mn-cs"/>
              </a:rPr>
              <a:t>Ask</a:t>
            </a:r>
            <a:r>
              <a:rPr lang="en-US" sz="1200" kern="1200" baseline="0" dirty="0" smtClean="0">
                <a:solidFill>
                  <a:schemeClr val="tx1"/>
                </a:solidFill>
                <a:effectLst/>
                <a:latin typeface="+mn-lt"/>
                <a:ea typeface="+mn-ea"/>
                <a:cs typeface="+mn-cs"/>
              </a:rPr>
              <a:t> participants:</a:t>
            </a:r>
          </a:p>
          <a:p>
            <a:pPr marL="628650" marR="0" lvl="1" indent="-171450" algn="l" defTabSz="914400" rtl="0" eaLnBrk="1" fontAlgn="auto" latinLnBrk="0" hangingPunct="1">
              <a:lnSpc>
                <a:spcPct val="100000"/>
              </a:lnSpc>
              <a:spcBef>
                <a:spcPts val="300"/>
              </a:spcBef>
              <a:spcAft>
                <a:spcPts val="300"/>
              </a:spcAft>
              <a:buClrTx/>
              <a:buSzTx/>
              <a:buFontTx/>
              <a:buChar char="-"/>
              <a:tabLst/>
              <a:defRPr/>
            </a:pPr>
            <a:r>
              <a:rPr lang="en-US" sz="1200" kern="1200" dirty="0" smtClean="0">
                <a:solidFill>
                  <a:schemeClr val="tx1"/>
                </a:solidFill>
                <a:effectLst/>
                <a:latin typeface="+mn-lt"/>
                <a:ea typeface="+mn-ea"/>
                <a:cs typeface="+mn-cs"/>
              </a:rPr>
              <a:t>Are there differences between your personal list on page 92 and the list you generated for the families</a:t>
            </a:r>
            <a:r>
              <a:rPr lang="en-US" sz="1200" kern="1200" baseline="0" dirty="0" smtClean="0">
                <a:solidFill>
                  <a:schemeClr val="tx1"/>
                </a:solidFill>
                <a:effectLst/>
                <a:latin typeface="+mn-lt"/>
                <a:ea typeface="+mn-ea"/>
                <a:cs typeface="+mn-cs"/>
              </a:rPr>
              <a:t> with which you work</a:t>
            </a:r>
            <a:r>
              <a:rPr lang="en-US" sz="1200" kern="1200" dirty="0" smtClean="0">
                <a:solidFill>
                  <a:schemeClr val="tx1"/>
                </a:solidFill>
                <a:effectLst/>
                <a:latin typeface="+mn-lt"/>
                <a:ea typeface="+mn-ea"/>
                <a:cs typeface="+mn-cs"/>
              </a:rPr>
              <a:t>? What are some examples?</a:t>
            </a:r>
          </a:p>
          <a:p>
            <a:pPr marL="628650" marR="0" lvl="1" indent="-171450" algn="l" defTabSz="914400" rtl="0" eaLnBrk="1" fontAlgn="auto" latinLnBrk="0" hangingPunct="1">
              <a:lnSpc>
                <a:spcPct val="100000"/>
              </a:lnSpc>
              <a:spcBef>
                <a:spcPts val="300"/>
              </a:spcBef>
              <a:spcAft>
                <a:spcPts val="300"/>
              </a:spcAft>
              <a:buClrTx/>
              <a:buSzTx/>
              <a:buFontTx/>
              <a:buChar char="-"/>
              <a:tabLst/>
              <a:defRPr/>
            </a:pPr>
            <a:r>
              <a:rPr lang="en-US" sz="1200" kern="1200" dirty="0" smtClean="0">
                <a:solidFill>
                  <a:schemeClr val="tx1"/>
                </a:solidFill>
                <a:effectLst/>
                <a:latin typeface="+mn-lt"/>
                <a:ea typeface="+mn-ea"/>
                <a:cs typeface="+mn-cs"/>
              </a:rPr>
              <a:t>Do the differences between your features of culture and those of the family with which you</a:t>
            </a:r>
            <a:r>
              <a:rPr lang="en-US" sz="1200" kern="1200" baseline="0" dirty="0" smtClean="0">
                <a:solidFill>
                  <a:schemeClr val="tx1"/>
                </a:solidFill>
                <a:effectLst/>
                <a:latin typeface="+mn-lt"/>
                <a:ea typeface="+mn-ea"/>
                <a:cs typeface="+mn-cs"/>
              </a:rPr>
              <a:t> work present potential value conflicts? If yes, who can give me an example?</a:t>
            </a:r>
          </a:p>
        </p:txBody>
      </p:sp>
      <p:sp>
        <p:nvSpPr>
          <p:cNvPr id="4" name="Slide Number Placeholder 3"/>
          <p:cNvSpPr>
            <a:spLocks noGrp="1"/>
          </p:cNvSpPr>
          <p:nvPr>
            <p:ph type="sldNum" sz="quarter" idx="10"/>
          </p:nvPr>
        </p:nvSpPr>
        <p:spPr/>
        <p:txBody>
          <a:bodyPr/>
          <a:lstStyle/>
          <a:p>
            <a:fld id="{C50D75D0-22B6-4158-AD2A-ED2945016388}" type="slidenum">
              <a:rPr lang="en-US" smtClean="0"/>
              <a:t>41</a:t>
            </a:fld>
            <a:endParaRPr lang="en-US" dirty="0"/>
          </a:p>
        </p:txBody>
      </p:sp>
    </p:spTree>
    <p:extLst>
      <p:ext uri="{BB962C8B-B14F-4D97-AF65-F5344CB8AC3E}">
        <p14:creationId xmlns:p14="http://schemas.microsoft.com/office/powerpoint/2010/main" val="1651004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0"/>
              </a:spcAft>
            </a:pPr>
            <a:r>
              <a:rPr lang="en-US" sz="1200" kern="1200" dirty="0" smtClean="0">
                <a:solidFill>
                  <a:schemeClr val="tx1"/>
                </a:solidFill>
                <a:effectLst/>
                <a:latin typeface="+mn-lt"/>
                <a:ea typeface="+mn-ea"/>
                <a:cs typeface="+mn-cs"/>
              </a:rPr>
              <a:t>When faced with potential value conflicts, please keep</a:t>
            </a:r>
            <a:r>
              <a:rPr lang="en-US" sz="1200" kern="1200" baseline="0" dirty="0" smtClean="0">
                <a:solidFill>
                  <a:schemeClr val="tx1"/>
                </a:solidFill>
                <a:effectLst/>
                <a:latin typeface="+mn-lt"/>
                <a:ea typeface="+mn-ea"/>
                <a:cs typeface="+mn-cs"/>
              </a:rPr>
              <a:t> in mind that value conflicts are more than just a difference of opinion. They involve emotions and what a person believes is truly right and wrong. This can make it difficult to be objective.</a:t>
            </a:r>
          </a:p>
        </p:txBody>
      </p:sp>
      <p:sp>
        <p:nvSpPr>
          <p:cNvPr id="4" name="Slide Number Placeholder 3"/>
          <p:cNvSpPr>
            <a:spLocks noGrp="1"/>
          </p:cNvSpPr>
          <p:nvPr>
            <p:ph type="sldNum" sz="quarter" idx="10"/>
          </p:nvPr>
        </p:nvSpPr>
        <p:spPr/>
        <p:txBody>
          <a:bodyPr/>
          <a:lstStyle/>
          <a:p>
            <a:fld id="{C50D75D0-22B6-4158-AD2A-ED2945016388}" type="slidenum">
              <a:rPr lang="en-US" smtClean="0"/>
              <a:t>42</a:t>
            </a:fld>
            <a:endParaRPr lang="en-US" dirty="0"/>
          </a:p>
        </p:txBody>
      </p:sp>
    </p:spTree>
    <p:extLst>
      <p:ext uri="{BB962C8B-B14F-4D97-AF65-F5344CB8AC3E}">
        <p14:creationId xmlns:p14="http://schemas.microsoft.com/office/powerpoint/2010/main" val="33935592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smtClean="0">
                <a:latin typeface="+mn-lt"/>
              </a:rPr>
              <a:t>Slide is animated.</a:t>
            </a:r>
          </a:p>
          <a:p>
            <a:pPr lvl="0"/>
            <a:r>
              <a:rPr lang="en-US" sz="1200" b="1" i="0" kern="1200" dirty="0" smtClean="0">
                <a:solidFill>
                  <a:schemeClr val="tx1"/>
                </a:solidFill>
                <a:effectLst/>
                <a:latin typeface="+mn-lt"/>
                <a:ea typeface="+mn-ea"/>
                <a:cs typeface="+mn-cs"/>
              </a:rPr>
              <a:t>Discussion: </a:t>
            </a:r>
            <a:r>
              <a:rPr lang="en-US" sz="1200" b="1" i="0" u="sng" kern="1200" dirty="0" smtClean="0">
                <a:solidFill>
                  <a:schemeClr val="tx1"/>
                </a:solidFill>
                <a:effectLst/>
                <a:latin typeface="+mn-lt"/>
                <a:ea typeface="+mn-ea"/>
                <a:cs typeface="+mn-cs"/>
              </a:rPr>
              <a:t>5 Keys to Cultural Competence</a:t>
            </a:r>
          </a:p>
          <a:p>
            <a:pPr lvl="0"/>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5</a:t>
            </a:r>
            <a:r>
              <a:rPr lang="en-US" sz="1200" b="0" i="0" u="sng" kern="1200" baseline="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rPr>
              <a:t>minutes</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identify the important characteristics of culturally competent helpin</a:t>
            </a:r>
            <a:r>
              <a:rPr lang="en-US" sz="1200" i="0" kern="1200" baseline="0" dirty="0" smtClean="0">
                <a:solidFill>
                  <a:schemeClr val="tx1"/>
                </a:solidFill>
                <a:effectLst/>
                <a:latin typeface="+mn-lt"/>
                <a:ea typeface="+mn-ea"/>
                <a:cs typeface="+mn-cs"/>
              </a:rPr>
              <a:t>g professionals.</a:t>
            </a:r>
            <a:endParaRPr lang="en-US" sz="1200" b="1" i="0" dirty="0" smtClean="0">
              <a:latin typeface="+mn-lt"/>
            </a:endParaRPr>
          </a:p>
          <a:p>
            <a:endParaRPr lang="en-US" sz="1200" b="1" i="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latin typeface="+mn-lt"/>
              </a:rPr>
              <a:t>Using the following as a guide for discussion,</a:t>
            </a:r>
            <a:r>
              <a:rPr lang="en-US" sz="1200" i="0" baseline="0" dirty="0" smtClean="0">
                <a:latin typeface="+mn-lt"/>
              </a:rPr>
              <a:t> solicit</a:t>
            </a:r>
            <a:r>
              <a:rPr lang="en-US" sz="1200" i="0" dirty="0" smtClean="0">
                <a:latin typeface="+mn-lt"/>
              </a:rPr>
              <a:t> examples of</a:t>
            </a:r>
            <a:r>
              <a:rPr lang="en-US" sz="1200" i="0" baseline="0" dirty="0" smtClean="0">
                <a:latin typeface="+mn-lt"/>
              </a:rPr>
              <a:t> ways in which BHPs can increase their cultural competency</a:t>
            </a:r>
            <a:r>
              <a:rPr lang="en-US" sz="1200" i="0" dirty="0" smtClean="0">
                <a:latin typeface="+mn-lt"/>
              </a:rPr>
              <a:t>. </a:t>
            </a:r>
            <a:r>
              <a:rPr lang="en-US" sz="1200" i="1" dirty="0" smtClean="0">
                <a:latin typeface="+mn-lt"/>
              </a:rPr>
              <a:t>(Please</a:t>
            </a:r>
            <a:r>
              <a:rPr lang="en-US" sz="1200" i="1" baseline="0" dirty="0" smtClean="0">
                <a:latin typeface="+mn-lt"/>
              </a:rPr>
              <a:t> refrain from “re-teaching” this, but have some examples prepared to keep the discussion going.)</a:t>
            </a:r>
            <a:endParaRPr lang="en-US" sz="1200" i="1" dirty="0" smtClean="0">
              <a:latin typeface="+mn-lt"/>
            </a:endParaRPr>
          </a:p>
          <a:p>
            <a:endParaRPr lang="en-US" sz="1200" b="1" i="0" dirty="0" smtClean="0">
              <a:latin typeface="+mn-lt"/>
            </a:endParaRPr>
          </a:p>
          <a:p>
            <a:pPr marL="171450" indent="-171450">
              <a:spcBef>
                <a:spcPts val="300"/>
              </a:spcBef>
              <a:buFont typeface="Arial" charset="0"/>
              <a:buChar char="•"/>
            </a:pPr>
            <a:r>
              <a:rPr lang="en-US" sz="1200" b="1" i="0" u="none" dirty="0" smtClean="0">
                <a:latin typeface="+mn-lt"/>
              </a:rPr>
              <a:t>Value</a:t>
            </a:r>
            <a:r>
              <a:rPr lang="en-US" sz="1200" b="1" i="0" u="none" baseline="0" dirty="0" smtClean="0">
                <a:latin typeface="+mn-lt"/>
              </a:rPr>
              <a:t> Diversity </a:t>
            </a:r>
            <a:r>
              <a:rPr lang="en-US" sz="1200" i="0" baseline="0" dirty="0" smtClean="0">
                <a:latin typeface="+mn-lt"/>
              </a:rPr>
              <a:t>– Accept and respect differences in culture that you may encounter with the families you serve.</a:t>
            </a:r>
          </a:p>
          <a:p>
            <a:pPr marL="0" indent="0">
              <a:spcBef>
                <a:spcPts val="300"/>
              </a:spcBef>
              <a:buFont typeface="Arial" charset="0"/>
              <a:buNone/>
            </a:pPr>
            <a:r>
              <a:rPr lang="en-US" sz="1200" i="0" baseline="0" dirty="0" smtClean="0">
                <a:latin typeface="+mn-lt"/>
              </a:rPr>
              <a:t>Are you curious about the child and family’s culture and what can you learn from how the family/child does things? Embracing diversity is an opportunity for personal and professional growth.</a:t>
            </a:r>
          </a:p>
          <a:p>
            <a:pPr marL="0" indent="0">
              <a:spcBef>
                <a:spcPts val="300"/>
              </a:spcBef>
              <a:buFont typeface="Arial" charset="0"/>
              <a:buNone/>
            </a:pPr>
            <a:endParaRPr lang="en-US" sz="1200" b="1" i="0" u="none" baseline="0" dirty="0" smtClean="0">
              <a:latin typeface="+mn-lt"/>
            </a:endParaRPr>
          </a:p>
          <a:p>
            <a:pPr marL="171450" indent="-171450">
              <a:spcBef>
                <a:spcPts val="300"/>
              </a:spcBef>
              <a:buFont typeface="Arial" charset="0"/>
              <a:buChar char="•"/>
            </a:pPr>
            <a:r>
              <a:rPr lang="en-US" sz="1200" b="1" i="0" u="none" baseline="0" dirty="0" smtClean="0">
                <a:latin typeface="+mn-lt"/>
              </a:rPr>
              <a:t>Self-Assessment</a:t>
            </a:r>
            <a:r>
              <a:rPr lang="en-US" sz="1200" i="0" baseline="0" dirty="0" smtClean="0">
                <a:latin typeface="+mn-lt"/>
              </a:rPr>
              <a:t> – Understanding of initial judgments regarding a different culture or race due to stereotypes or past experiences.</a:t>
            </a:r>
          </a:p>
          <a:p>
            <a:pPr marL="0" indent="0">
              <a:spcBef>
                <a:spcPts val="300"/>
              </a:spcBef>
              <a:buFont typeface="Arial" charset="0"/>
              <a:buNone/>
            </a:pPr>
            <a:r>
              <a:rPr lang="en-US" sz="1200" i="0" baseline="0" dirty="0" smtClean="0">
                <a:latin typeface="+mn-lt"/>
              </a:rPr>
              <a:t>Do you have insight into your belief system and how these beliefs influence your behaviors? Are you able to set aside your preconceived ideas and get to know the child as an individual?</a:t>
            </a:r>
          </a:p>
          <a:p>
            <a:pPr marL="0" indent="0">
              <a:spcBef>
                <a:spcPts val="300"/>
              </a:spcBef>
              <a:buFont typeface="Arial" charset="0"/>
              <a:buNone/>
            </a:pPr>
            <a:endParaRPr lang="en-US" sz="1200" i="0" baseline="0" dirty="0" smtClean="0">
              <a:latin typeface="+mn-lt"/>
            </a:endParaRPr>
          </a:p>
          <a:p>
            <a:pPr marL="171450" indent="-171450">
              <a:spcBef>
                <a:spcPts val="300"/>
              </a:spcBef>
              <a:buFont typeface="Arial" charset="0"/>
              <a:buChar char="•"/>
            </a:pPr>
            <a:r>
              <a:rPr lang="en-US" sz="1200" b="1" i="0" u="none" baseline="0" dirty="0" smtClean="0">
                <a:latin typeface="+mn-lt"/>
              </a:rPr>
              <a:t>Consciousness of Dynamics </a:t>
            </a:r>
            <a:r>
              <a:rPr lang="en-US" sz="1200" i="0" baseline="0" dirty="0" smtClean="0">
                <a:latin typeface="+mn-lt"/>
              </a:rPr>
              <a:t>– Awareness of factors affecting cross-cultural interactions.</a:t>
            </a:r>
          </a:p>
          <a:p>
            <a:pPr marL="0" indent="0">
              <a:spcBef>
                <a:spcPts val="300"/>
              </a:spcBef>
              <a:buFont typeface="Arial" charset="0"/>
              <a:buNone/>
            </a:pPr>
            <a:r>
              <a:rPr lang="en-US" sz="1200" i="0" baseline="0" dirty="0" smtClean="0">
                <a:latin typeface="+mn-lt"/>
              </a:rPr>
              <a:t>When value conflicts arise, do you consider how the cultural expectations of the individuals involved may be affecting the situation?</a:t>
            </a:r>
          </a:p>
          <a:p>
            <a:pPr marL="0" indent="0">
              <a:spcBef>
                <a:spcPts val="300"/>
              </a:spcBef>
              <a:buFont typeface="Arial" charset="0"/>
              <a:buNone/>
            </a:pPr>
            <a:r>
              <a:rPr lang="en-US" sz="1200" i="0" baseline="0" dirty="0" smtClean="0">
                <a:latin typeface="+mn-lt"/>
              </a:rPr>
              <a:t>Can anyone think of an example?</a:t>
            </a:r>
          </a:p>
          <a:p>
            <a:pPr marL="0" marR="0" lvl="0" indent="0" algn="l" defTabSz="914400" rtl="0" eaLnBrk="1" fontAlgn="auto" latinLnBrk="0" hangingPunct="1">
              <a:lnSpc>
                <a:spcPct val="100000"/>
              </a:lnSpc>
              <a:spcBef>
                <a:spcPts val="300"/>
              </a:spcBef>
              <a:spcAft>
                <a:spcPts val="0"/>
              </a:spcAft>
              <a:buClrTx/>
              <a:buSzTx/>
              <a:buFont typeface="Arial" charset="0"/>
              <a:buNone/>
              <a:tabLst/>
              <a:defRPr/>
            </a:pPr>
            <a:r>
              <a:rPr lang="en-US" sz="1200" kern="1200" dirty="0" smtClean="0">
                <a:solidFill>
                  <a:schemeClr val="tx1"/>
                </a:solidFill>
                <a:effectLst/>
                <a:latin typeface="+mn-lt"/>
                <a:ea typeface="+mn-ea"/>
                <a:cs typeface="+mn-cs"/>
              </a:rPr>
              <a:t>EX: How do we view eye contact? Respectful, giving them your attention. But some cultures view eye contact as a disrespectful and challenging behavior. How might this create a problem?</a:t>
            </a:r>
          </a:p>
          <a:p>
            <a:pPr marL="0" indent="0">
              <a:spcBef>
                <a:spcPts val="300"/>
              </a:spcBef>
              <a:buFont typeface="Arial" charset="0"/>
              <a:buNone/>
            </a:pPr>
            <a:endParaRPr lang="en-US" sz="1200" b="1" i="0" u="none" baseline="0" dirty="0" smtClean="0">
              <a:latin typeface="+mn-lt"/>
            </a:endParaRPr>
          </a:p>
          <a:p>
            <a:pPr marL="171450" indent="-171450">
              <a:spcBef>
                <a:spcPts val="300"/>
              </a:spcBef>
              <a:buFont typeface="Arial" charset="0"/>
              <a:buChar char="•"/>
            </a:pPr>
            <a:r>
              <a:rPr lang="en-US" sz="1200" b="1" i="0" u="none" baseline="0" dirty="0" smtClean="0">
                <a:latin typeface="+mn-lt"/>
              </a:rPr>
              <a:t>Incorporation of Cross-Cultural Knowledge </a:t>
            </a:r>
            <a:r>
              <a:rPr lang="en-US" sz="1200" i="0" baseline="0" dirty="0" smtClean="0">
                <a:latin typeface="+mn-lt"/>
              </a:rPr>
              <a:t>– Learning about the cultures of the individuals you serve.</a:t>
            </a:r>
          </a:p>
          <a:p>
            <a:pPr marL="0" indent="0">
              <a:spcBef>
                <a:spcPts val="300"/>
              </a:spcBef>
              <a:buFont typeface="Arial" charset="0"/>
              <a:buNone/>
            </a:pPr>
            <a:r>
              <a:rPr lang="en-US" sz="1200" i="0" baseline="0" dirty="0" smtClean="0">
                <a:latin typeface="+mn-lt"/>
              </a:rPr>
              <a:t>Are you incorporating the knowledge gained through cross-cultural experience into your practices? As part of your professional development, are you continually learning about the culture of the children and families you serve?</a:t>
            </a:r>
          </a:p>
          <a:p>
            <a:pPr marL="0" indent="0">
              <a:spcBef>
                <a:spcPts val="300"/>
              </a:spcBef>
              <a:buFont typeface="Arial" charset="0"/>
              <a:buNone/>
            </a:pPr>
            <a:endParaRPr lang="en-US" sz="1200" i="0" baseline="0" dirty="0" smtClean="0">
              <a:latin typeface="+mn-lt"/>
            </a:endParaRPr>
          </a:p>
          <a:p>
            <a:pPr marL="171450" indent="-171450">
              <a:spcBef>
                <a:spcPts val="300"/>
              </a:spcBef>
              <a:buFont typeface="Arial" charset="0"/>
              <a:buChar char="•"/>
            </a:pPr>
            <a:r>
              <a:rPr lang="en-US" sz="1200" b="1" i="0" u="none" baseline="0" dirty="0" smtClean="0">
                <a:latin typeface="+mn-lt"/>
              </a:rPr>
              <a:t>Adaptation</a:t>
            </a:r>
            <a:r>
              <a:rPr lang="en-US" sz="1200" i="0" u="none" baseline="0" dirty="0" smtClean="0">
                <a:latin typeface="+mn-lt"/>
              </a:rPr>
              <a:t> </a:t>
            </a:r>
            <a:r>
              <a:rPr lang="en-US" sz="1200" i="0" baseline="0" dirty="0" smtClean="0">
                <a:latin typeface="+mn-lt"/>
              </a:rPr>
              <a:t>– Changing methods and activities to fit cultural norms.</a:t>
            </a:r>
          </a:p>
          <a:p>
            <a:pPr marL="0" indent="0">
              <a:spcBef>
                <a:spcPts val="300"/>
              </a:spcBef>
              <a:buFont typeface="Arial" charset="0"/>
              <a:buNone/>
            </a:pPr>
            <a:r>
              <a:rPr lang="en-US" sz="1200" i="0" baseline="0" dirty="0" smtClean="0">
                <a:latin typeface="+mn-lt"/>
              </a:rPr>
              <a:t>When you are aware of a cultural norm, are you willing to modify your behavior to fit in? In your role as a BHP, are there deal breakers when working with a family? If so, how will those be communicated?</a:t>
            </a:r>
            <a:endParaRPr lang="en-US" sz="1200" i="0" dirty="0" smtClean="0">
              <a:latin typeface="+mn-lt"/>
            </a:endParaRPr>
          </a:p>
          <a:p>
            <a:endParaRPr lang="en-US" sz="1200" b="1" i="0" dirty="0" smtClean="0">
              <a:latin typeface="+mn-lt"/>
            </a:endParaRPr>
          </a:p>
          <a:p>
            <a:pPr>
              <a:spcBef>
                <a:spcPts val="600"/>
              </a:spcBef>
            </a:pPr>
            <a:r>
              <a:rPr lang="en-US" sz="1200" b="1" i="0" dirty="0" smtClean="0">
                <a:solidFill>
                  <a:srgbClr val="0070C0"/>
                </a:solidFill>
                <a:latin typeface="+mn-lt"/>
              </a:rPr>
              <a:t>Instructor’s Note:</a:t>
            </a:r>
          </a:p>
          <a:p>
            <a:pPr>
              <a:spcBef>
                <a:spcPts val="600"/>
              </a:spcBef>
            </a:pPr>
            <a:r>
              <a:rPr lang="en-US" sz="1200" i="1" dirty="0" smtClean="0">
                <a:solidFill>
                  <a:srgbClr val="0070C0"/>
                </a:solidFill>
                <a:latin typeface="+mn-lt"/>
              </a:rPr>
              <a:t>Consider taking a moment</a:t>
            </a:r>
            <a:r>
              <a:rPr lang="en-US" sz="1200" i="1" baseline="0" dirty="0" smtClean="0">
                <a:solidFill>
                  <a:srgbClr val="0070C0"/>
                </a:solidFill>
                <a:latin typeface="+mn-lt"/>
              </a:rPr>
              <a:t> to discuss the possibility of deal breakers for BHPs. </a:t>
            </a:r>
            <a:r>
              <a:rPr lang="en-US" sz="1200" i="1" dirty="0" smtClean="0">
                <a:solidFill>
                  <a:srgbClr val="0070C0"/>
                </a:solidFill>
                <a:latin typeface="+mn-lt"/>
              </a:rPr>
              <a:t>There </a:t>
            </a:r>
            <a:r>
              <a:rPr lang="en-US" sz="1200" i="1" dirty="0">
                <a:solidFill>
                  <a:srgbClr val="0070C0"/>
                </a:solidFill>
                <a:latin typeface="+mn-lt"/>
              </a:rPr>
              <a:t>may </a:t>
            </a:r>
            <a:r>
              <a:rPr lang="en-US" sz="1200" i="1" dirty="0" smtClean="0">
                <a:solidFill>
                  <a:srgbClr val="0070C0"/>
                </a:solidFill>
                <a:latin typeface="+mn-lt"/>
              </a:rPr>
              <a:t>be specific things </a:t>
            </a:r>
            <a:r>
              <a:rPr lang="en-US" sz="1200" i="1" dirty="0">
                <a:solidFill>
                  <a:srgbClr val="0070C0"/>
                </a:solidFill>
                <a:latin typeface="+mn-lt"/>
              </a:rPr>
              <a:t>that </a:t>
            </a:r>
            <a:r>
              <a:rPr lang="en-US" sz="1200" i="1" dirty="0" smtClean="0">
                <a:solidFill>
                  <a:srgbClr val="0070C0"/>
                </a:solidFill>
                <a:latin typeface="+mn-lt"/>
              </a:rPr>
              <a:t>a particular BHP</a:t>
            </a:r>
            <a:r>
              <a:rPr lang="en-US" sz="1200" i="1" baseline="0" dirty="0" smtClean="0">
                <a:solidFill>
                  <a:srgbClr val="0070C0"/>
                </a:solidFill>
                <a:latin typeface="+mn-lt"/>
              </a:rPr>
              <a:t> finds extremely challenging to overcome.</a:t>
            </a:r>
            <a:endParaRPr lang="en-US" sz="1200" i="1" dirty="0" smtClean="0">
              <a:solidFill>
                <a:srgbClr val="0070C0"/>
              </a:solidFill>
              <a:latin typeface="+mn-lt"/>
            </a:endParaRPr>
          </a:p>
          <a:p>
            <a:pPr>
              <a:spcBef>
                <a:spcPts val="600"/>
              </a:spcBef>
            </a:pPr>
            <a:r>
              <a:rPr lang="en-US" sz="1200" i="1" dirty="0" smtClean="0">
                <a:solidFill>
                  <a:srgbClr val="0070C0"/>
                </a:solidFill>
                <a:latin typeface="+mn-lt"/>
              </a:rPr>
              <a:t>Depending </a:t>
            </a:r>
            <a:r>
              <a:rPr lang="en-US" sz="1200" i="1" dirty="0">
                <a:solidFill>
                  <a:srgbClr val="0070C0"/>
                </a:solidFill>
                <a:latin typeface="+mn-lt"/>
              </a:rPr>
              <a:t>on the BHP, these will differ from person to person. </a:t>
            </a:r>
            <a:r>
              <a:rPr lang="en-US" sz="1200" i="1" dirty="0" smtClean="0">
                <a:solidFill>
                  <a:srgbClr val="0070C0"/>
                </a:solidFill>
                <a:latin typeface="+mn-lt"/>
              </a:rPr>
              <a:t>For </a:t>
            </a:r>
            <a:r>
              <a:rPr lang="en-US" sz="1200" i="1" dirty="0">
                <a:solidFill>
                  <a:srgbClr val="0070C0"/>
                </a:solidFill>
                <a:latin typeface="+mn-lt"/>
              </a:rPr>
              <a:t>example, a BHP who has a debilitating fear of dogs may consider </a:t>
            </a:r>
            <a:r>
              <a:rPr lang="en-US" sz="1200" i="1" dirty="0" smtClean="0">
                <a:solidFill>
                  <a:srgbClr val="0070C0"/>
                </a:solidFill>
                <a:latin typeface="+mn-lt"/>
              </a:rPr>
              <a:t>working</a:t>
            </a:r>
            <a:r>
              <a:rPr lang="en-US" sz="1200" i="1" baseline="0" dirty="0" smtClean="0">
                <a:solidFill>
                  <a:srgbClr val="0070C0"/>
                </a:solidFill>
                <a:latin typeface="+mn-lt"/>
              </a:rPr>
              <a:t> in </a:t>
            </a:r>
            <a:r>
              <a:rPr lang="en-US" sz="1200" i="1" dirty="0" smtClean="0">
                <a:solidFill>
                  <a:srgbClr val="0070C0"/>
                </a:solidFill>
                <a:latin typeface="+mn-lt"/>
              </a:rPr>
              <a:t>a </a:t>
            </a:r>
            <a:r>
              <a:rPr lang="en-US" sz="1200" i="1" dirty="0">
                <a:solidFill>
                  <a:srgbClr val="0070C0"/>
                </a:solidFill>
                <a:latin typeface="+mn-lt"/>
              </a:rPr>
              <a:t>household with a dog to be a deal breaker</a:t>
            </a:r>
            <a:r>
              <a:rPr lang="en-US" sz="1200" i="1" dirty="0" smtClean="0">
                <a:solidFill>
                  <a:srgbClr val="0070C0"/>
                </a:solidFill>
                <a:latin typeface="+mn-lt"/>
              </a:rPr>
              <a:t>. </a:t>
            </a:r>
            <a:r>
              <a:rPr lang="en-US" sz="1200" i="1" dirty="0">
                <a:solidFill>
                  <a:srgbClr val="0070C0"/>
                </a:solidFill>
                <a:latin typeface="+mn-lt"/>
              </a:rPr>
              <a:t>In situations like this, BHPs must be upfront with their supervisors about what their deal breakers are in a respectful and professional manner.  </a:t>
            </a:r>
            <a:endParaRPr lang="en-US" sz="1200" i="1" dirty="0" smtClean="0">
              <a:solidFill>
                <a:srgbClr val="0070C0"/>
              </a:solidFill>
              <a:latin typeface="+mn-lt"/>
            </a:endParaRPr>
          </a:p>
          <a:p>
            <a:pPr>
              <a:spcBef>
                <a:spcPts val="600"/>
              </a:spcBef>
            </a:pPr>
            <a:r>
              <a:rPr lang="en-US" sz="1200" i="1" dirty="0" smtClean="0">
                <a:solidFill>
                  <a:srgbClr val="0070C0"/>
                </a:solidFill>
                <a:latin typeface="+mn-lt"/>
              </a:rPr>
              <a:t>Other </a:t>
            </a:r>
            <a:r>
              <a:rPr lang="en-US" sz="1200" i="1" dirty="0">
                <a:solidFill>
                  <a:srgbClr val="0070C0"/>
                </a:solidFill>
                <a:latin typeface="+mn-lt"/>
              </a:rPr>
              <a:t>examples of deal breakers might </a:t>
            </a:r>
            <a:r>
              <a:rPr lang="en-US" sz="1200" i="1" dirty="0" smtClean="0">
                <a:solidFill>
                  <a:srgbClr val="0070C0"/>
                </a:solidFill>
                <a:latin typeface="+mn-lt"/>
              </a:rPr>
              <a:t>include: working in a </a:t>
            </a:r>
            <a:r>
              <a:rPr lang="en-US" sz="1200" i="1" dirty="0">
                <a:solidFill>
                  <a:srgbClr val="0070C0"/>
                </a:solidFill>
                <a:latin typeface="+mn-lt"/>
              </a:rPr>
              <a:t>smoking household when the BHP has asthma, </a:t>
            </a:r>
            <a:r>
              <a:rPr lang="en-US" sz="1200" i="1" dirty="0" smtClean="0">
                <a:solidFill>
                  <a:srgbClr val="0070C0"/>
                </a:solidFill>
                <a:latin typeface="+mn-lt"/>
              </a:rPr>
              <a:t>or</a:t>
            </a:r>
            <a:r>
              <a:rPr lang="en-US" sz="1200" i="1" baseline="0" dirty="0" smtClean="0">
                <a:solidFill>
                  <a:srgbClr val="0070C0"/>
                </a:solidFill>
                <a:latin typeface="+mn-lt"/>
              </a:rPr>
              <a:t> working with a student who uses hate speech in reference to the BHP’s race, religion, sexual orientation, etc.</a:t>
            </a:r>
            <a:r>
              <a:rPr lang="en-US" sz="1200" i="1" dirty="0" smtClean="0">
                <a:solidFill>
                  <a:srgbClr val="0070C0"/>
                </a:solidFill>
                <a:latin typeface="+mn-lt"/>
              </a:rPr>
              <a:t> </a:t>
            </a:r>
          </a:p>
          <a:p>
            <a:pPr>
              <a:spcBef>
                <a:spcPts val="600"/>
              </a:spcBef>
            </a:pPr>
            <a:r>
              <a:rPr lang="en-US" sz="1200" i="1" dirty="0" smtClean="0">
                <a:solidFill>
                  <a:srgbClr val="0070C0"/>
                </a:solidFill>
                <a:latin typeface="+mn-lt"/>
              </a:rPr>
              <a:t>Instructors </a:t>
            </a:r>
            <a:r>
              <a:rPr lang="en-US" sz="1200" i="1" dirty="0">
                <a:solidFill>
                  <a:srgbClr val="0070C0"/>
                </a:solidFill>
                <a:latin typeface="+mn-lt"/>
              </a:rPr>
              <a:t>should mention that there is a distinct difference between preferences and deal breakers. </a:t>
            </a:r>
            <a:r>
              <a:rPr lang="en-US" sz="1200" i="1" dirty="0" smtClean="0">
                <a:solidFill>
                  <a:srgbClr val="0070C0"/>
                </a:solidFill>
                <a:latin typeface="+mn-lt"/>
              </a:rPr>
              <a:t>BHPs </a:t>
            </a:r>
            <a:r>
              <a:rPr lang="en-US" sz="1200" i="1" dirty="0">
                <a:solidFill>
                  <a:srgbClr val="0070C0"/>
                </a:solidFill>
                <a:latin typeface="+mn-lt"/>
              </a:rPr>
              <a:t>can expect to have to make reasonable adaptations </a:t>
            </a:r>
            <a:r>
              <a:rPr lang="en-US" sz="1200" i="1" dirty="0" smtClean="0">
                <a:solidFill>
                  <a:srgbClr val="0070C0"/>
                </a:solidFill>
                <a:latin typeface="+mn-lt"/>
              </a:rPr>
              <a:t>to meet the needs of children</a:t>
            </a:r>
            <a:r>
              <a:rPr lang="en-US" sz="1200" i="1" baseline="0" dirty="0" smtClean="0">
                <a:solidFill>
                  <a:srgbClr val="0070C0"/>
                </a:solidFill>
                <a:latin typeface="+mn-lt"/>
              </a:rPr>
              <a:t> and families</a:t>
            </a:r>
            <a:r>
              <a:rPr lang="en-US" sz="1200" i="1" dirty="0" smtClean="0">
                <a:solidFill>
                  <a:srgbClr val="0070C0"/>
                </a:solidFill>
                <a:latin typeface="+mn-lt"/>
              </a:rPr>
              <a:t>, </a:t>
            </a:r>
            <a:r>
              <a:rPr lang="en-US" sz="1200" i="1" dirty="0">
                <a:solidFill>
                  <a:srgbClr val="0070C0"/>
                </a:solidFill>
                <a:latin typeface="+mn-lt"/>
              </a:rPr>
              <a:t>while deal breakers are those situations where adaptation is not a feasible </a:t>
            </a:r>
            <a:r>
              <a:rPr lang="en-US" sz="1200" i="1" dirty="0" smtClean="0">
                <a:solidFill>
                  <a:srgbClr val="0070C0"/>
                </a:solidFill>
                <a:latin typeface="+mn-lt"/>
              </a:rPr>
              <a:t>option and the services being provided to the child are compromised as a result.</a:t>
            </a:r>
            <a:endParaRPr lang="en-US" sz="1200" i="1" dirty="0">
              <a:latin typeface="+mn-lt"/>
            </a:endParaRPr>
          </a:p>
        </p:txBody>
      </p:sp>
      <p:sp>
        <p:nvSpPr>
          <p:cNvPr id="4" name="Slide Number Placeholder 3"/>
          <p:cNvSpPr>
            <a:spLocks noGrp="1"/>
          </p:cNvSpPr>
          <p:nvPr>
            <p:ph type="sldNum" sz="quarter" idx="10"/>
          </p:nvPr>
        </p:nvSpPr>
        <p:spPr/>
        <p:txBody>
          <a:bodyPr/>
          <a:lstStyle/>
          <a:p>
            <a:fld id="{0A37CFFC-55D8-4045-8FF8-EB569313A297}" type="slidenum">
              <a:rPr lang="en-US" smtClean="0"/>
              <a:t>43</a:t>
            </a:fld>
            <a:endParaRPr lang="en-US" dirty="0"/>
          </a:p>
        </p:txBody>
      </p:sp>
    </p:spTree>
    <p:extLst>
      <p:ext uri="{BB962C8B-B14F-4D97-AF65-F5344CB8AC3E}">
        <p14:creationId xmlns:p14="http://schemas.microsoft.com/office/powerpoint/2010/main" val="292565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400"/>
              </a:spcBef>
              <a:spcAft>
                <a:spcPts val="400"/>
              </a:spcAft>
              <a:buFont typeface="Arial" panose="020B0604020202020204" pitchFamily="34" charset="0"/>
              <a:buNone/>
            </a:pPr>
            <a:r>
              <a:rPr lang="en-US" i="0" dirty="0" smtClean="0">
                <a:solidFill>
                  <a:schemeClr val="tx1"/>
                </a:solidFill>
              </a:rPr>
              <a:t>Unconditional</a:t>
            </a:r>
            <a:r>
              <a:rPr lang="en-US" i="0" baseline="0" dirty="0" smtClean="0">
                <a:solidFill>
                  <a:schemeClr val="tx1"/>
                </a:solidFill>
              </a:rPr>
              <a:t> Positive Regard</a:t>
            </a:r>
            <a:r>
              <a:rPr lang="en-US" i="0" dirty="0" smtClean="0">
                <a:solidFill>
                  <a:schemeClr val="tx1"/>
                </a:solidFill>
              </a:rPr>
              <a:t> </a:t>
            </a:r>
            <a:r>
              <a:rPr lang="en-US" i="0" dirty="0">
                <a:solidFill>
                  <a:schemeClr val="tx1"/>
                </a:solidFill>
              </a:rPr>
              <a:t>is an</a:t>
            </a:r>
            <a:r>
              <a:rPr lang="en-US" b="1" i="0" dirty="0">
                <a:solidFill>
                  <a:schemeClr val="tx1"/>
                </a:solidFill>
              </a:rPr>
              <a:t> </a:t>
            </a:r>
            <a:r>
              <a:rPr lang="en-US" i="0" dirty="0">
                <a:solidFill>
                  <a:schemeClr val="tx1"/>
                </a:solidFill>
              </a:rPr>
              <a:t>essential component for developing </a:t>
            </a:r>
            <a:r>
              <a:rPr lang="en-US" i="0" dirty="0" smtClean="0">
                <a:solidFill>
                  <a:schemeClr val="tx1"/>
                </a:solidFill>
              </a:rPr>
              <a:t>your</a:t>
            </a:r>
            <a:r>
              <a:rPr lang="en-US" i="0" baseline="0" dirty="0" smtClean="0">
                <a:solidFill>
                  <a:schemeClr val="tx1"/>
                </a:solidFill>
              </a:rPr>
              <a:t> cultural competency </a:t>
            </a:r>
            <a:r>
              <a:rPr lang="en-US" i="0" dirty="0" smtClean="0">
                <a:solidFill>
                  <a:schemeClr val="tx1"/>
                </a:solidFill>
              </a:rPr>
              <a:t>and </a:t>
            </a:r>
            <a:r>
              <a:rPr lang="en-US" i="0" dirty="0">
                <a:solidFill>
                  <a:schemeClr val="tx1"/>
                </a:solidFill>
              </a:rPr>
              <a:t>providing </a:t>
            </a:r>
            <a:r>
              <a:rPr lang="en-US" i="0" dirty="0" smtClean="0">
                <a:solidFill>
                  <a:schemeClr val="tx1"/>
                </a:solidFill>
              </a:rPr>
              <a:t>culturally </a:t>
            </a:r>
            <a:r>
              <a:rPr lang="en-US" i="0" dirty="0">
                <a:solidFill>
                  <a:schemeClr val="tx1"/>
                </a:solidFill>
              </a:rPr>
              <a:t>competent services.  </a:t>
            </a:r>
            <a:endParaRPr lang="en-US" i="0" dirty="0" smtClean="0">
              <a:solidFill>
                <a:schemeClr val="tx1"/>
              </a:solidFill>
            </a:endParaRPr>
          </a:p>
          <a:p>
            <a:pPr marL="0" indent="0">
              <a:spcBef>
                <a:spcPts val="400"/>
              </a:spcBef>
              <a:spcAft>
                <a:spcPts val="400"/>
              </a:spcAft>
              <a:buFont typeface="Arial" charset="0"/>
              <a:buNone/>
            </a:pPr>
            <a:r>
              <a:rPr lang="en-US" i="0" dirty="0" smtClean="0">
                <a:solidFill>
                  <a:schemeClr val="tx1"/>
                </a:solidFill>
              </a:rPr>
              <a:t>Unconditional</a:t>
            </a:r>
            <a:r>
              <a:rPr lang="en-US" i="0" baseline="0" dirty="0" smtClean="0">
                <a:solidFill>
                  <a:schemeClr val="tx1"/>
                </a:solidFill>
              </a:rPr>
              <a:t> Positive Regard</a:t>
            </a:r>
            <a:r>
              <a:rPr lang="en-US" i="0" dirty="0" smtClean="0">
                <a:solidFill>
                  <a:schemeClr val="tx1"/>
                </a:solidFill>
              </a:rPr>
              <a:t> serves </a:t>
            </a:r>
            <a:r>
              <a:rPr lang="en-US" i="0" dirty="0">
                <a:solidFill>
                  <a:schemeClr val="tx1"/>
                </a:solidFill>
              </a:rPr>
              <a:t>as the cornerstone for the development of a respectful relationship with the child and family</a:t>
            </a:r>
            <a:r>
              <a:rPr lang="en-US" i="0" dirty="0" smtClean="0">
                <a:solidFill>
                  <a:schemeClr val="tx1"/>
                </a:solidFill>
              </a:rPr>
              <a:t>.</a:t>
            </a:r>
          </a:p>
          <a:p>
            <a:pPr marL="0" indent="0">
              <a:spcBef>
                <a:spcPts val="400"/>
              </a:spcBef>
              <a:spcAft>
                <a:spcPts val="400"/>
              </a:spcAft>
              <a:buFont typeface="Arial" charset="0"/>
              <a:buNone/>
            </a:pPr>
            <a:r>
              <a:rPr lang="en-US" i="0" dirty="0" smtClean="0">
                <a:solidFill>
                  <a:schemeClr val="tx1"/>
                </a:solidFill>
              </a:rPr>
              <a:t>Assumptions </a:t>
            </a:r>
            <a:r>
              <a:rPr lang="en-US" i="0" dirty="0">
                <a:solidFill>
                  <a:schemeClr val="tx1"/>
                </a:solidFill>
              </a:rPr>
              <a:t>and generalizations about unfamiliar groups are sure to be damaging to the relationship between </a:t>
            </a:r>
            <a:r>
              <a:rPr lang="en-US" i="0" dirty="0" smtClean="0">
                <a:solidFill>
                  <a:schemeClr val="tx1"/>
                </a:solidFill>
              </a:rPr>
              <a:t>you</a:t>
            </a:r>
            <a:r>
              <a:rPr lang="en-US" i="0" baseline="0" dirty="0" smtClean="0">
                <a:solidFill>
                  <a:schemeClr val="tx1"/>
                </a:solidFill>
              </a:rPr>
              <a:t> </a:t>
            </a:r>
            <a:r>
              <a:rPr lang="en-US" i="0" dirty="0" smtClean="0">
                <a:solidFill>
                  <a:schemeClr val="tx1"/>
                </a:solidFill>
              </a:rPr>
              <a:t>and </a:t>
            </a:r>
            <a:r>
              <a:rPr lang="en-US" i="0" dirty="0">
                <a:solidFill>
                  <a:schemeClr val="tx1"/>
                </a:solidFill>
              </a:rPr>
              <a:t>the families </a:t>
            </a:r>
            <a:r>
              <a:rPr lang="en-US" i="0" dirty="0" smtClean="0">
                <a:solidFill>
                  <a:schemeClr val="tx1"/>
                </a:solidFill>
              </a:rPr>
              <a:t>you </a:t>
            </a:r>
            <a:r>
              <a:rPr lang="en-US" i="0" dirty="0">
                <a:solidFill>
                  <a:schemeClr val="tx1"/>
                </a:solidFill>
              </a:rPr>
              <a:t>support. </a:t>
            </a:r>
            <a:endParaRPr lang="en-US" i="0" dirty="0" smtClean="0">
              <a:solidFill>
                <a:schemeClr val="tx1"/>
              </a:solidFill>
            </a:endParaRPr>
          </a:p>
          <a:p>
            <a:pPr marL="0" indent="0">
              <a:spcBef>
                <a:spcPts val="400"/>
              </a:spcBef>
              <a:spcAft>
                <a:spcPts val="400"/>
              </a:spcAft>
              <a:buFont typeface="Arial" charset="0"/>
              <a:buNone/>
            </a:pPr>
            <a:r>
              <a:rPr lang="en-US" i="0" dirty="0" smtClean="0">
                <a:solidFill>
                  <a:schemeClr val="tx1"/>
                </a:solidFill>
              </a:rPr>
              <a:t>You </a:t>
            </a:r>
            <a:r>
              <a:rPr lang="en-US" i="0" dirty="0">
                <a:solidFill>
                  <a:schemeClr val="tx1"/>
                </a:solidFill>
              </a:rPr>
              <a:t>can work to avoid this by </a:t>
            </a:r>
            <a:r>
              <a:rPr lang="en-US" i="0" dirty="0" smtClean="0">
                <a:solidFill>
                  <a:schemeClr val="tx1"/>
                </a:solidFill>
              </a:rPr>
              <a:t>making an </a:t>
            </a:r>
            <a:r>
              <a:rPr lang="en-US" i="0" dirty="0">
                <a:solidFill>
                  <a:schemeClr val="tx1"/>
                </a:solidFill>
              </a:rPr>
              <a:t>effort to learn more about the </a:t>
            </a:r>
            <a:r>
              <a:rPr lang="en-US" i="0" dirty="0" smtClean="0">
                <a:solidFill>
                  <a:schemeClr val="tx1"/>
                </a:solidFill>
              </a:rPr>
              <a:t>culture of each individual child and their </a:t>
            </a:r>
            <a:r>
              <a:rPr lang="en-US" i="0" dirty="0">
                <a:solidFill>
                  <a:schemeClr val="tx1"/>
                </a:solidFill>
              </a:rPr>
              <a:t>family</a:t>
            </a:r>
            <a:r>
              <a:rPr lang="en-US" i="0" dirty="0" smtClean="0">
                <a:solidFill>
                  <a:schemeClr val="tx1"/>
                </a:solidFill>
              </a:rPr>
              <a:t>.</a:t>
            </a:r>
            <a:endParaRPr lang="en-US" i="0" dirty="0">
              <a:solidFill>
                <a:schemeClr val="tx1"/>
              </a:solidFill>
            </a:endParaRPr>
          </a:p>
          <a:p>
            <a:pPr marL="0" indent="0">
              <a:spcBef>
                <a:spcPts val="400"/>
              </a:spcBef>
              <a:spcAft>
                <a:spcPts val="400"/>
              </a:spcAft>
              <a:buFont typeface="Arial" charset="0"/>
              <a:buNone/>
            </a:pPr>
            <a:r>
              <a:rPr lang="en-US" i="0" dirty="0" smtClean="0">
                <a:solidFill>
                  <a:schemeClr val="tx1"/>
                </a:solidFill>
              </a:rPr>
              <a:t>Unconditional</a:t>
            </a:r>
            <a:r>
              <a:rPr lang="en-US" i="0" baseline="0" dirty="0" smtClean="0">
                <a:solidFill>
                  <a:schemeClr val="tx1"/>
                </a:solidFill>
              </a:rPr>
              <a:t> Positive Regard also helps us to remember that most of the time, families are doing the best they can with the resources they have within their current situation. </a:t>
            </a:r>
          </a:p>
        </p:txBody>
      </p:sp>
      <p:sp>
        <p:nvSpPr>
          <p:cNvPr id="4" name="Slide Number Placeholder 3"/>
          <p:cNvSpPr>
            <a:spLocks noGrp="1"/>
          </p:cNvSpPr>
          <p:nvPr>
            <p:ph type="sldNum" sz="quarter" idx="10"/>
          </p:nvPr>
        </p:nvSpPr>
        <p:spPr/>
        <p:txBody>
          <a:bodyPr/>
          <a:lstStyle/>
          <a:p>
            <a:fld id="{0A37CFFC-55D8-4045-8FF8-EB569313A297}" type="slidenum">
              <a:rPr lang="en-US" smtClean="0"/>
              <a:t>44</a:t>
            </a:fld>
            <a:endParaRPr lang="en-US" dirty="0"/>
          </a:p>
        </p:txBody>
      </p:sp>
    </p:spTree>
    <p:extLst>
      <p:ext uri="{BB962C8B-B14F-4D97-AF65-F5344CB8AC3E}">
        <p14:creationId xmlns:p14="http://schemas.microsoft.com/office/powerpoint/2010/main" val="1112698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00000"/>
              </a:lnSpc>
              <a:spcBef>
                <a:spcPts val="0"/>
              </a:spcBef>
              <a:spcAft>
                <a:spcPts val="0"/>
              </a:spcAft>
              <a:defRPr/>
            </a:pPr>
            <a:r>
              <a:rPr lang="en-US" b="1" i="0" dirty="0" smtClean="0"/>
              <a:t>Slide is animated.</a:t>
            </a: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Discussion: </a:t>
            </a:r>
            <a:r>
              <a:rPr lang="en-US" sz="1200" b="1" i="0" u="sng" kern="1200" dirty="0" smtClean="0">
                <a:solidFill>
                  <a:schemeClr val="tx1"/>
                </a:solidFill>
                <a:effectLst/>
                <a:latin typeface="+mn-lt"/>
                <a:ea typeface="+mn-ea"/>
                <a:cs typeface="+mn-cs"/>
              </a:rPr>
              <a:t>Welcome to Holland</a:t>
            </a: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5 minutes</a:t>
            </a:r>
            <a:endParaRPr lang="en-US" sz="1200" b="1" i="0" kern="1200" dirty="0" smtClean="0">
              <a:solidFill>
                <a:schemeClr val="tx1"/>
              </a:solidFill>
              <a:effectLst/>
              <a:latin typeface="+mn-lt"/>
              <a:ea typeface="+mn-ea"/>
              <a:cs typeface="+mn-cs"/>
            </a:endParaRPr>
          </a:p>
          <a:p>
            <a:pPr>
              <a:lnSpc>
                <a:spcPct val="100000"/>
              </a:lnSpc>
              <a:spcBef>
                <a:spcPts val="0"/>
              </a:spcBef>
              <a:spcAft>
                <a:spcPts val="0"/>
              </a:spcAft>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understand the grieving process </a:t>
            </a:r>
            <a:r>
              <a:rPr lang="en-US" sz="1200" i="0" kern="1200" baseline="0" dirty="0" smtClean="0">
                <a:solidFill>
                  <a:schemeClr val="tx1"/>
                </a:solidFill>
                <a:effectLst/>
                <a:latin typeface="+mn-lt"/>
                <a:ea typeface="+mn-ea"/>
                <a:cs typeface="+mn-cs"/>
              </a:rPr>
              <a:t>families may experience.</a:t>
            </a:r>
            <a:endParaRPr lang="en-US" b="1" i="0" dirty="0" smtClean="0"/>
          </a:p>
          <a:p>
            <a:pPr defTabSz="931774">
              <a:lnSpc>
                <a:spcPct val="100000"/>
              </a:lnSpc>
              <a:spcBef>
                <a:spcPts val="0"/>
              </a:spcBef>
              <a:spcAft>
                <a:spcPts val="0"/>
              </a:spcAft>
              <a:defRPr/>
            </a:pPr>
            <a:endParaRPr lang="en-US" b="1" i="0" dirty="0" smtClean="0"/>
          </a:p>
          <a:p>
            <a:pPr defTabSz="931774">
              <a:lnSpc>
                <a:spcPct val="100000"/>
              </a:lnSpc>
              <a:spcBef>
                <a:spcPts val="0"/>
              </a:spcBef>
              <a:spcAft>
                <a:spcPts val="0"/>
              </a:spcAft>
              <a:defRPr/>
            </a:pPr>
            <a:r>
              <a:rPr lang="en-US" b="1" i="0" dirty="0" smtClean="0"/>
              <a:t>Instructor’s Note:</a:t>
            </a:r>
            <a:r>
              <a:rPr lang="en-US" b="0" i="0" dirty="0" smtClean="0">
                <a:solidFill>
                  <a:srgbClr val="0070C0"/>
                </a:solidFill>
              </a:rPr>
              <a:t> </a:t>
            </a:r>
          </a:p>
          <a:p>
            <a:pPr defTabSz="931774">
              <a:lnSpc>
                <a:spcPct val="100000"/>
              </a:lnSpc>
              <a:spcBef>
                <a:spcPts val="0"/>
              </a:spcBef>
              <a:spcAft>
                <a:spcPts val="0"/>
              </a:spcAft>
              <a:defRPr/>
            </a:pPr>
            <a:r>
              <a:rPr lang="en-US" b="0" i="1" dirty="0" smtClean="0">
                <a:solidFill>
                  <a:schemeClr val="tx1"/>
                </a:solidFill>
              </a:rPr>
              <a:t>The picture</a:t>
            </a:r>
            <a:r>
              <a:rPr lang="en-US" b="0" i="1" baseline="0" dirty="0" smtClean="0">
                <a:solidFill>
                  <a:schemeClr val="tx1"/>
                </a:solidFill>
              </a:rPr>
              <a:t> of Italian ruins will appear on the slide first. Click the mouse to show the windmills and tulips.</a:t>
            </a:r>
          </a:p>
          <a:p>
            <a:pPr defTabSz="931774">
              <a:lnSpc>
                <a:spcPct val="100000"/>
              </a:lnSpc>
              <a:spcBef>
                <a:spcPts val="0"/>
              </a:spcBef>
              <a:spcAft>
                <a:spcPts val="0"/>
              </a:spcAft>
              <a:defRPr/>
            </a:pPr>
            <a:r>
              <a:rPr lang="en-US" b="0" i="1" baseline="0" dirty="0" smtClean="0">
                <a:solidFill>
                  <a:schemeClr val="tx1"/>
                </a:solidFill>
              </a:rPr>
              <a:t>Consider advancing the slide while reading “Welcome to Holland” when windmills and tulips are first referred to.</a:t>
            </a:r>
            <a:endParaRPr lang="en-US" i="1" dirty="0" smtClean="0"/>
          </a:p>
          <a:p>
            <a:pPr defTabSz="931774">
              <a:lnSpc>
                <a:spcPct val="100000"/>
              </a:lnSpc>
              <a:spcBef>
                <a:spcPts val="0"/>
              </a:spcBef>
              <a:spcAft>
                <a:spcPts val="0"/>
              </a:spcAft>
              <a:defRPr/>
            </a:pPr>
            <a:r>
              <a:rPr lang="en-US" i="1" dirty="0" smtClean="0">
                <a:solidFill>
                  <a:schemeClr val="tx1"/>
                </a:solidFill>
              </a:rPr>
              <a:t>Read “Welcome to Holland” aloud to participants,</a:t>
            </a:r>
            <a:r>
              <a:rPr lang="en-US" i="1" baseline="0" dirty="0" smtClean="0">
                <a:solidFill>
                  <a:schemeClr val="tx1"/>
                </a:solidFill>
              </a:rPr>
              <a:t> found on page 105 of the student manual. (Also on the next page of these notes)</a:t>
            </a:r>
            <a:endParaRPr lang="en-US" i="1" dirty="0" smtClean="0">
              <a:solidFill>
                <a:schemeClr val="tx1"/>
              </a:solidFill>
            </a:endParaRPr>
          </a:p>
          <a:p>
            <a:pPr marL="0" marR="0" indent="0" algn="l" defTabSz="931774" rtl="0" eaLnBrk="1" fontAlgn="auto" latinLnBrk="0" hangingPunct="1">
              <a:lnSpc>
                <a:spcPct val="100000"/>
              </a:lnSpc>
              <a:spcBef>
                <a:spcPts val="0"/>
              </a:spcBef>
              <a:spcAft>
                <a:spcPts val="0"/>
              </a:spcAft>
              <a:buClrTx/>
              <a:buSzTx/>
              <a:buFontTx/>
              <a:buNone/>
              <a:tabLst/>
              <a:defRPr/>
            </a:pPr>
            <a:endParaRPr lang="en-US" i="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i="0" dirty="0" smtClean="0"/>
              <a:t>Emily Perl Kingsley is a writer and a mother to a son with Down syndrome. Her experience of having a child with a developmental diagnosis is chronicled in a short essay she wrote called, “Welcome to Holland.”</a:t>
            </a:r>
            <a:r>
              <a:rPr lang="en-US" i="0" baseline="0" dirty="0" smtClean="0"/>
              <a:t> “</a:t>
            </a:r>
            <a:r>
              <a:rPr lang="en-US" i="0" dirty="0" smtClean="0"/>
              <a:t>Welcome to Holland” is widely distributed and often resonates with caregivers</a:t>
            </a:r>
            <a:r>
              <a:rPr lang="en-US" i="0" baseline="0" dirty="0" smtClean="0"/>
              <a:t> who are </a:t>
            </a:r>
            <a:r>
              <a:rPr lang="en-US" i="0" dirty="0" smtClean="0"/>
              <a:t>struggling with their child’s diagnosis and the emotions that accompany the process. Keep in mind,</a:t>
            </a:r>
            <a:r>
              <a:rPr lang="en-US" i="0" baseline="0" dirty="0" smtClean="0"/>
              <a:t> though, that this may not resonate with all parents.</a:t>
            </a:r>
            <a:r>
              <a:rPr lang="en-US" i="0" dirty="0" smtClean="0"/>
              <a:t> </a:t>
            </a:r>
            <a:endParaRPr lang="en-US" b="1" i="0" dirty="0" smtClean="0"/>
          </a:p>
          <a:p>
            <a:pPr defTabSz="931774">
              <a:lnSpc>
                <a:spcPct val="100000"/>
              </a:lnSpc>
              <a:spcBef>
                <a:spcPts val="0"/>
              </a:spcBef>
              <a:spcAft>
                <a:spcPts val="0"/>
              </a:spcAft>
              <a:defRPr/>
            </a:pPr>
            <a:endParaRPr lang="en-US" i="0" dirty="0" smtClean="0">
              <a:solidFill>
                <a:schemeClr val="tx1"/>
              </a:solidFill>
            </a:endParaRPr>
          </a:p>
          <a:p>
            <a:pPr defTabSz="931774">
              <a:lnSpc>
                <a:spcPct val="100000"/>
              </a:lnSpc>
              <a:spcBef>
                <a:spcPts val="0"/>
              </a:spcBef>
              <a:spcAft>
                <a:spcPts val="0"/>
              </a:spcAft>
              <a:defRPr/>
            </a:pPr>
            <a:r>
              <a:rPr lang="en-US" b="1" i="0" dirty="0" smtClean="0">
                <a:solidFill>
                  <a:schemeClr val="tx1"/>
                </a:solidFill>
              </a:rPr>
              <a:t>Discussion:</a:t>
            </a:r>
          </a:p>
          <a:p>
            <a:pPr defTabSz="931774">
              <a:lnSpc>
                <a:spcPct val="100000"/>
              </a:lnSpc>
              <a:spcBef>
                <a:spcPts val="0"/>
              </a:spcBef>
              <a:spcAft>
                <a:spcPts val="0"/>
              </a:spcAft>
              <a:defRPr/>
            </a:pPr>
            <a:r>
              <a:rPr lang="en-US" i="0" dirty="0" smtClean="0">
                <a:solidFill>
                  <a:schemeClr val="tx1"/>
                </a:solidFill>
              </a:rPr>
              <a:t>Ask</a:t>
            </a:r>
            <a:r>
              <a:rPr lang="en-US" i="0" baseline="0" dirty="0" smtClean="0">
                <a:solidFill>
                  <a:schemeClr val="tx1"/>
                </a:solidFill>
              </a:rPr>
              <a:t> participants, “What are your thoughts/reactions to this essay?” Let us know in chat.</a:t>
            </a:r>
          </a:p>
          <a:p>
            <a:pPr defTabSz="931774">
              <a:lnSpc>
                <a:spcPct val="100000"/>
              </a:lnSpc>
              <a:spcBef>
                <a:spcPts val="0"/>
              </a:spcBef>
              <a:spcAft>
                <a:spcPts val="0"/>
              </a:spcAft>
              <a:defRPr/>
            </a:pPr>
            <a:endParaRPr lang="en-US" i="0" baseline="0" dirty="0" smtClean="0">
              <a:solidFill>
                <a:schemeClr val="tx1"/>
              </a:solidFill>
            </a:endParaRPr>
          </a:p>
          <a:p>
            <a:pPr defTabSz="931774">
              <a:lnSpc>
                <a:spcPct val="100000"/>
              </a:lnSpc>
              <a:spcBef>
                <a:spcPts val="0"/>
              </a:spcBef>
              <a:spcAft>
                <a:spcPts val="0"/>
              </a:spcAft>
              <a:defRPr/>
            </a:pPr>
            <a:r>
              <a:rPr lang="en-US" i="1" baseline="0" dirty="0" smtClean="0">
                <a:solidFill>
                  <a:schemeClr val="tx1"/>
                </a:solidFill>
              </a:rPr>
              <a:t>Producer’ Note: Type in chat, “What are your thoughts/reactions to ‘Welcome to Holland’”?</a:t>
            </a:r>
          </a:p>
          <a:p>
            <a:pPr defTabSz="931774">
              <a:lnSpc>
                <a:spcPct val="100000"/>
              </a:lnSpc>
              <a:spcBef>
                <a:spcPts val="0"/>
              </a:spcBef>
              <a:spcAft>
                <a:spcPts val="0"/>
              </a:spcAft>
              <a:defRPr/>
            </a:pPr>
            <a:endParaRPr lang="en-US" i="0" baseline="0" dirty="0" smtClean="0">
              <a:solidFill>
                <a:schemeClr val="tx1"/>
              </a:solidFill>
            </a:endParaRPr>
          </a:p>
          <a:p>
            <a:pPr defTabSz="931774">
              <a:lnSpc>
                <a:spcPct val="100000"/>
              </a:lnSpc>
              <a:spcBef>
                <a:spcPts val="0"/>
              </a:spcBef>
              <a:spcAft>
                <a:spcPts val="0"/>
              </a:spcAft>
              <a:defRPr/>
            </a:pPr>
            <a:r>
              <a:rPr lang="en-US" i="0" baseline="0" dirty="0" smtClean="0">
                <a:solidFill>
                  <a:schemeClr val="tx1"/>
                </a:solidFill>
              </a:rPr>
              <a:t>When coming to terms with having a child with a disability or mental health diagnosis, f</a:t>
            </a:r>
            <a:r>
              <a:rPr lang="en-US" i="0" dirty="0" smtClean="0">
                <a:solidFill>
                  <a:schemeClr val="tx1"/>
                </a:solidFill>
              </a:rPr>
              <a:t>amilies may experience</a:t>
            </a:r>
            <a:r>
              <a:rPr lang="en-US" i="0" baseline="0" dirty="0" smtClean="0">
                <a:solidFill>
                  <a:schemeClr val="tx1"/>
                </a:solidFill>
              </a:rPr>
              <a:t> a range of emotions, including feelings of grief and loss. As we just read, caregivers may need to alter their expectations; the hopes and dreams that they have for their child.</a:t>
            </a:r>
          </a:p>
          <a:p>
            <a:pPr defTabSz="931774">
              <a:lnSpc>
                <a:spcPct val="100000"/>
              </a:lnSpc>
              <a:spcBef>
                <a:spcPts val="0"/>
              </a:spcBef>
              <a:spcAft>
                <a:spcPts val="0"/>
              </a:spcAft>
              <a:defRPr/>
            </a:pPr>
            <a:endParaRPr lang="en-US" i="0" baseline="0" dirty="0" smtClean="0">
              <a:solidFill>
                <a:schemeClr val="tx1"/>
              </a:solidFill>
            </a:endParaRPr>
          </a:p>
          <a:p>
            <a:pPr defTabSz="931774">
              <a:lnSpc>
                <a:spcPct val="100000"/>
              </a:lnSpc>
              <a:spcBef>
                <a:spcPts val="0"/>
              </a:spcBef>
              <a:spcAft>
                <a:spcPts val="0"/>
              </a:spcAft>
              <a:defRPr/>
            </a:pPr>
            <a:r>
              <a:rPr lang="en-US" i="0" baseline="0" dirty="0" smtClean="0">
                <a:solidFill>
                  <a:schemeClr val="tx1"/>
                </a:solidFill>
              </a:rPr>
              <a:t>How might this impact the work that you do?</a:t>
            </a:r>
            <a:endParaRPr lang="en-US" i="0" dirty="0" smtClean="0">
              <a:solidFill>
                <a:schemeClr val="tx1"/>
              </a:solidFill>
            </a:endParaRPr>
          </a:p>
          <a:p>
            <a:pPr marL="171450" lvl="0" indent="-171450" defTabSz="931774">
              <a:lnSpc>
                <a:spcPct val="100000"/>
              </a:lnSpc>
              <a:spcBef>
                <a:spcPts val="0"/>
              </a:spcBef>
              <a:spcAft>
                <a:spcPts val="0"/>
              </a:spcAft>
              <a:buFont typeface="Arial" charset="0"/>
              <a:buChar char="•"/>
              <a:defRPr/>
            </a:pPr>
            <a:r>
              <a:rPr lang="en-US" i="0" baseline="0" dirty="0" smtClean="0"/>
              <a:t>Coming to terms with their child’s diagnosis and challenges may affect a caregiver’s ability to engage with service providers and treatment from time to time.</a:t>
            </a:r>
            <a:endParaRPr lang="en-US" i="0" dirty="0" smtClean="0"/>
          </a:p>
          <a:p>
            <a:pPr marL="171450" lvl="0" indent="-171450" defTabSz="931774">
              <a:lnSpc>
                <a:spcPct val="100000"/>
              </a:lnSpc>
              <a:spcBef>
                <a:spcPts val="0"/>
              </a:spcBef>
              <a:spcAft>
                <a:spcPts val="0"/>
              </a:spcAft>
              <a:buFont typeface="Arial" charset="0"/>
              <a:buChar char="•"/>
              <a:defRPr/>
            </a:pPr>
            <a:r>
              <a:rPr lang="en-US" i="0" dirty="0" smtClean="0"/>
              <a:t>Each</a:t>
            </a:r>
            <a:r>
              <a:rPr lang="en-US" i="0" baseline="0" dirty="0" smtClean="0"/>
              <a:t> caregiver will respond and adapt in their own way and at their own pace.</a:t>
            </a:r>
          </a:p>
          <a:p>
            <a:pPr marL="171450" lvl="0" indent="-171450" defTabSz="931774">
              <a:lnSpc>
                <a:spcPct val="100000"/>
              </a:lnSpc>
              <a:spcBef>
                <a:spcPts val="0"/>
              </a:spcBef>
              <a:spcAft>
                <a:spcPts val="0"/>
              </a:spcAft>
              <a:buFont typeface="Arial" charset="0"/>
              <a:buChar char="•"/>
              <a:defRPr/>
            </a:pPr>
            <a:r>
              <a:rPr lang="en-US" i="0" baseline="0" dirty="0" smtClean="0"/>
              <a:t>Feelings of loss and </a:t>
            </a:r>
            <a:r>
              <a:rPr lang="en-US" i="0" dirty="0" smtClean="0"/>
              <a:t>grief may reappear at times when certain milestones are not met at the expected stage of development</a:t>
            </a:r>
            <a:r>
              <a:rPr lang="en-US" i="0" baseline="0" dirty="0" smtClean="0"/>
              <a:t> and/or are not likely to be met at all depending on the child’s needs.</a:t>
            </a:r>
          </a:p>
          <a:p>
            <a:pPr marL="171450" lvl="0" indent="-171450" defTabSz="931774">
              <a:lnSpc>
                <a:spcPct val="100000"/>
              </a:lnSpc>
              <a:spcBef>
                <a:spcPts val="0"/>
              </a:spcBef>
              <a:spcAft>
                <a:spcPts val="0"/>
              </a:spcAft>
              <a:buFont typeface="Arial" charset="0"/>
              <a:buChar char="•"/>
              <a:defRPr/>
            </a:pPr>
            <a:endParaRPr lang="en-US" i="0" baseline="0" dirty="0" smtClean="0"/>
          </a:p>
          <a:p>
            <a:r>
              <a:rPr lang="en-US" sz="1100" b="1" i="1" kern="1200" dirty="0" smtClean="0">
                <a:solidFill>
                  <a:schemeClr val="tx1"/>
                </a:solidFill>
                <a:effectLst/>
                <a:latin typeface="+mn-lt"/>
                <a:ea typeface="+mn-ea"/>
                <a:cs typeface="+mn-cs"/>
              </a:rPr>
              <a:t>Welcome to Holland</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I am often asked to describe the experience of raising a child with a disability - to try to help people who have not shared that unique experience to understand it, to imagine how it would feel. It's like this...</a:t>
            </a:r>
          </a:p>
          <a:p>
            <a:r>
              <a:rPr lang="en-US" sz="1100" kern="1200" dirty="0" smtClean="0">
                <a:solidFill>
                  <a:schemeClr val="tx1"/>
                </a:solidFill>
                <a:effectLst/>
                <a:latin typeface="+mn-lt"/>
                <a:ea typeface="+mn-ea"/>
                <a:cs typeface="+mn-cs"/>
              </a:rPr>
              <a:t>When you're going to have a baby, it's like planning a fabulous vacation trip - to Italy. You buy a bunch of guide books and make your wonderful plans. The Coliseum. The Michelangelo David. The gondolas in Venice. You may learn some handy phrases in Italian. It's all very exciting.</a:t>
            </a:r>
          </a:p>
          <a:p>
            <a:r>
              <a:rPr lang="en-US" sz="1100" kern="1200" dirty="0" smtClean="0">
                <a:solidFill>
                  <a:schemeClr val="tx1"/>
                </a:solidFill>
                <a:effectLst/>
                <a:latin typeface="+mn-lt"/>
                <a:ea typeface="+mn-ea"/>
                <a:cs typeface="+mn-cs"/>
              </a:rPr>
              <a:t>After months of eager anticipation, the day finally arrives. You pack your bags and off you go. Several hours later, the plane lands. The stewardess comes in and says, "Welcome to Holland."</a:t>
            </a:r>
          </a:p>
          <a:p>
            <a:r>
              <a:rPr lang="en-US" sz="1100" kern="1200" dirty="0" smtClean="0">
                <a:solidFill>
                  <a:schemeClr val="tx1"/>
                </a:solidFill>
                <a:effectLst/>
                <a:latin typeface="+mn-lt"/>
                <a:ea typeface="+mn-ea"/>
                <a:cs typeface="+mn-cs"/>
              </a:rPr>
              <a:t>"Holland?!?" you say. "What do you mean Holland?? I signed up for Italy! I'm supposed to be in Italy. All my life, I've dreamed of going to Italy."</a:t>
            </a:r>
          </a:p>
          <a:p>
            <a:r>
              <a:rPr lang="en-US" sz="1100" kern="1200" dirty="0" smtClean="0">
                <a:solidFill>
                  <a:schemeClr val="tx1"/>
                </a:solidFill>
                <a:effectLst/>
                <a:latin typeface="+mn-lt"/>
                <a:ea typeface="+mn-ea"/>
                <a:cs typeface="+mn-cs"/>
              </a:rPr>
              <a:t>But there's been a change in the flight plan. They've landed in Holland and there you must stay.</a:t>
            </a:r>
          </a:p>
          <a:p>
            <a:r>
              <a:rPr lang="en-US" sz="1100" kern="1200" dirty="0" smtClean="0">
                <a:solidFill>
                  <a:schemeClr val="tx1"/>
                </a:solidFill>
                <a:effectLst/>
                <a:latin typeface="+mn-lt"/>
                <a:ea typeface="+mn-ea"/>
                <a:cs typeface="+mn-cs"/>
              </a:rPr>
              <a:t>The important thing is that they haven't taken you to a horrible, disgusting, filthy place, full of pestilence, famine, and disease. It's just a different place.</a:t>
            </a:r>
          </a:p>
          <a:p>
            <a:r>
              <a:rPr lang="en-US" sz="1100" kern="1200" dirty="0" smtClean="0">
                <a:solidFill>
                  <a:schemeClr val="tx1"/>
                </a:solidFill>
                <a:effectLst/>
                <a:latin typeface="+mn-lt"/>
                <a:ea typeface="+mn-ea"/>
                <a:cs typeface="+mn-cs"/>
              </a:rPr>
              <a:t>So, you must go out and buy new guide books. And you must learn a whole new language. And you will meet a whole new group of people you would never have met.</a:t>
            </a:r>
          </a:p>
          <a:p>
            <a:r>
              <a:rPr lang="en-US" sz="1100" kern="1200" dirty="0" smtClean="0">
                <a:solidFill>
                  <a:schemeClr val="tx1"/>
                </a:solidFill>
                <a:effectLst/>
                <a:latin typeface="+mn-lt"/>
                <a:ea typeface="+mn-ea"/>
                <a:cs typeface="+mn-cs"/>
              </a:rPr>
              <a:t>It's just a different place. It's slower-paced than Italy, less flashy than Italy. But after you've been there for a while and you catch your breath, you look around... and you begin to notice that Holland has windmills... and Holland has tulips. Holland even has Rembrandts.</a:t>
            </a:r>
          </a:p>
          <a:p>
            <a:r>
              <a:rPr lang="en-US" sz="1100" kern="1200" dirty="0" smtClean="0">
                <a:solidFill>
                  <a:schemeClr val="tx1"/>
                </a:solidFill>
                <a:effectLst/>
                <a:latin typeface="+mn-lt"/>
                <a:ea typeface="+mn-ea"/>
                <a:cs typeface="+mn-cs"/>
              </a:rPr>
              <a:t>But everyone you know is busy coming and going from Italy... and they're all bragging about what a wonderful time they had there. And for the rest of your life, you will say "Yes, that's where I was supposed to go. That's what I had planned." </a:t>
            </a:r>
          </a:p>
          <a:p>
            <a:r>
              <a:rPr lang="en-US" sz="1100" kern="1200" dirty="0" smtClean="0">
                <a:solidFill>
                  <a:schemeClr val="tx1"/>
                </a:solidFill>
                <a:effectLst/>
                <a:latin typeface="+mn-lt"/>
                <a:ea typeface="+mn-ea"/>
                <a:cs typeface="+mn-cs"/>
              </a:rPr>
              <a:t>And the pain of that will never, ever, ever, ever go away... because the loss of that dream is a very, very significant loss.</a:t>
            </a:r>
          </a:p>
          <a:p>
            <a:r>
              <a:rPr lang="en-US" sz="1100" kern="1200" dirty="0" smtClean="0">
                <a:solidFill>
                  <a:schemeClr val="tx1"/>
                </a:solidFill>
                <a:effectLst/>
                <a:latin typeface="+mn-lt"/>
                <a:ea typeface="+mn-ea"/>
                <a:cs typeface="+mn-cs"/>
              </a:rPr>
              <a:t>But... if you spend your life mourning the fact that you didn't get to Italy, you may never be free to enjoy the very special, the very lovely things... about Holland.</a:t>
            </a:r>
            <a:endParaRPr lang="en-US" baseline="0" dirty="0" smtClean="0"/>
          </a:p>
        </p:txBody>
      </p:sp>
      <p:sp>
        <p:nvSpPr>
          <p:cNvPr id="4" name="Slide Number Placeholder 3"/>
          <p:cNvSpPr>
            <a:spLocks noGrp="1"/>
          </p:cNvSpPr>
          <p:nvPr>
            <p:ph type="sldNum" sz="quarter" idx="10"/>
          </p:nvPr>
        </p:nvSpPr>
        <p:spPr/>
        <p:txBody>
          <a:bodyPr/>
          <a:lstStyle/>
          <a:p>
            <a:fld id="{0A37CFFC-55D8-4045-8FF8-EB569313A297}" type="slidenum">
              <a:rPr lang="en-US" smtClean="0"/>
              <a:t>45</a:t>
            </a:fld>
            <a:endParaRPr lang="en-US" dirty="0"/>
          </a:p>
        </p:txBody>
      </p:sp>
    </p:spTree>
    <p:extLst>
      <p:ext uri="{BB962C8B-B14F-4D97-AF65-F5344CB8AC3E}">
        <p14:creationId xmlns:p14="http://schemas.microsoft.com/office/powerpoint/2010/main" val="821778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0"/>
            <a:ext cx="4648200" cy="3486150"/>
          </a:xfrm>
        </p:spPr>
      </p:sp>
      <p:sp>
        <p:nvSpPr>
          <p:cNvPr id="3" name="Notes Placeholder 2"/>
          <p:cNvSpPr>
            <a:spLocks noGrp="1"/>
          </p:cNvSpPr>
          <p:nvPr>
            <p:ph type="body" idx="1"/>
          </p:nvPr>
        </p:nvSpPr>
        <p:spPr>
          <a:xfrm>
            <a:off x="701040" y="3486150"/>
            <a:ext cx="5608320" cy="5113020"/>
          </a:xfrm>
        </p:spPr>
        <p:txBody>
          <a:bodyPr/>
          <a:lstStyle/>
          <a:p>
            <a:pPr>
              <a:lnSpc>
                <a:spcPct val="100000"/>
              </a:lnSpc>
              <a:spcBef>
                <a:spcPts val="0"/>
              </a:spcBef>
              <a:spcAft>
                <a:spcPts val="0"/>
              </a:spcAft>
            </a:pPr>
            <a:r>
              <a:rPr lang="en-US" sz="1200" b="1" i="0" dirty="0" smtClean="0">
                <a:latin typeface="+mn-lt"/>
              </a:rPr>
              <a:t>Instructor’s Note:</a:t>
            </a:r>
          </a:p>
          <a:p>
            <a:pPr>
              <a:lnSpc>
                <a:spcPct val="100000"/>
              </a:lnSpc>
              <a:spcBef>
                <a:spcPts val="0"/>
              </a:spcBef>
              <a:spcAft>
                <a:spcPts val="0"/>
              </a:spcAft>
            </a:pPr>
            <a:r>
              <a:rPr lang="en-US" sz="1200" i="1" dirty="0" smtClean="0">
                <a:solidFill>
                  <a:schemeClr val="tx1"/>
                </a:solidFill>
                <a:latin typeface="+mn-lt"/>
              </a:rPr>
              <a:t>The table on this</a:t>
            </a:r>
            <a:r>
              <a:rPr lang="en-US" sz="1200" i="1" baseline="0" dirty="0" smtClean="0">
                <a:solidFill>
                  <a:schemeClr val="tx1"/>
                </a:solidFill>
                <a:latin typeface="+mn-lt"/>
              </a:rPr>
              <a:t> slide and the next slide </a:t>
            </a:r>
            <a:r>
              <a:rPr lang="en-US" sz="1200" i="1" dirty="0" smtClean="0">
                <a:solidFill>
                  <a:schemeClr val="tx1"/>
                </a:solidFill>
                <a:latin typeface="+mn-lt"/>
              </a:rPr>
              <a:t>reference different types of stressors/challenges that families of children with developmental disabilities and/or mental health issues may face. Point out to participants that while these challenges are not necessarily unique to the families they work with, they can be even more daunting due to the individual circumstances of the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dirty="0" smtClean="0">
                <a:latin typeface="+mn-lt"/>
              </a:rPr>
              <a:t>Using the following as a guide for discussion,</a:t>
            </a:r>
            <a:r>
              <a:rPr lang="en-US" sz="1200" i="1" u="none" baseline="0" dirty="0" smtClean="0">
                <a:latin typeface="+mn-lt"/>
              </a:rPr>
              <a:t> solicit</a:t>
            </a:r>
            <a:r>
              <a:rPr lang="en-US" sz="1200" i="1" u="none" dirty="0" smtClean="0">
                <a:latin typeface="+mn-lt"/>
              </a:rPr>
              <a:t> examples from participants. (Please</a:t>
            </a:r>
            <a:r>
              <a:rPr lang="en-US" sz="1200" i="1" u="none" baseline="0" dirty="0" smtClean="0">
                <a:latin typeface="+mn-lt"/>
              </a:rPr>
              <a:t> refrain from “re-teaching” this, but have some examples prepared to keep the discussion going.)</a:t>
            </a:r>
            <a:endParaRPr lang="en-US" sz="1200" i="1" u="none" dirty="0" smtClean="0">
              <a:latin typeface="+mn-lt"/>
            </a:endParaRPr>
          </a:p>
          <a:p>
            <a:pPr lvl="0">
              <a:lnSpc>
                <a:spcPct val="100000"/>
              </a:lnSpc>
              <a:spcBef>
                <a:spcPts val="0"/>
              </a:spcBef>
              <a:spcAft>
                <a:spcPts val="0"/>
              </a:spcAft>
            </a:pPr>
            <a:endParaRPr lang="en-US" sz="1200" b="1" i="0" kern="1200" dirty="0" smtClean="0">
              <a:solidFill>
                <a:schemeClr val="tx1"/>
              </a:solidFill>
              <a:effectLst/>
              <a:latin typeface="+mn-lt"/>
              <a:ea typeface="+mn-ea"/>
              <a:cs typeface="+mn-cs"/>
            </a:endParaRP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Discussion: </a:t>
            </a:r>
            <a:r>
              <a:rPr lang="en-US" sz="1200" b="1" i="0" u="sng" kern="1200" dirty="0" smtClean="0">
                <a:solidFill>
                  <a:schemeClr val="tx1"/>
                </a:solidFill>
                <a:effectLst/>
                <a:latin typeface="+mn-lt"/>
                <a:ea typeface="+mn-ea"/>
                <a:cs typeface="+mn-cs"/>
              </a:rPr>
              <a:t>Challenges</a:t>
            </a:r>
            <a:r>
              <a:rPr lang="en-US" sz="1200" b="1" i="0" u="sng" kern="1200" baseline="0" dirty="0" smtClean="0">
                <a:solidFill>
                  <a:schemeClr val="tx1"/>
                </a:solidFill>
                <a:effectLst/>
                <a:latin typeface="+mn-lt"/>
                <a:ea typeface="+mn-ea"/>
                <a:cs typeface="+mn-cs"/>
              </a:rPr>
              <a:t> &amp; Strategies</a:t>
            </a:r>
            <a:endParaRPr lang="en-US" sz="1200" b="1" i="0" u="sng" kern="1200" dirty="0" smtClean="0">
              <a:solidFill>
                <a:schemeClr val="tx1"/>
              </a:solidFill>
              <a:effectLst/>
              <a:latin typeface="+mn-lt"/>
              <a:ea typeface="+mn-ea"/>
              <a:cs typeface="+mn-cs"/>
            </a:endParaRP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time: </a:t>
            </a:r>
            <a:r>
              <a:rPr lang="en-US" sz="1200" b="0" i="0" u="sng" kern="1200" dirty="0" smtClean="0">
                <a:solidFill>
                  <a:schemeClr val="tx1"/>
                </a:solidFill>
                <a:effectLst/>
                <a:latin typeface="+mn-lt"/>
                <a:ea typeface="+mn-ea"/>
                <a:cs typeface="+mn-cs"/>
              </a:rPr>
              <a:t>5 minutes</a:t>
            </a:r>
            <a:endParaRPr lang="en-US" sz="1200" b="1" i="0" kern="1200" dirty="0" smtClean="0">
              <a:solidFill>
                <a:schemeClr val="tx1"/>
              </a:solidFill>
              <a:effectLst/>
              <a:latin typeface="+mn-lt"/>
              <a:ea typeface="+mn-ea"/>
              <a:cs typeface="+mn-cs"/>
            </a:endParaRPr>
          </a:p>
          <a:p>
            <a:pPr>
              <a:lnSpc>
                <a:spcPct val="100000"/>
              </a:lnSpc>
              <a:spcBef>
                <a:spcPts val="0"/>
              </a:spcBef>
              <a:spcAft>
                <a:spcPts val="0"/>
              </a:spcAft>
            </a:pPr>
            <a:r>
              <a:rPr lang="en-US" sz="1200" b="1" i="0" kern="1200" dirty="0" smtClean="0">
                <a:solidFill>
                  <a:schemeClr val="tx1"/>
                </a:solidFill>
                <a:effectLst/>
                <a:latin typeface="+mn-lt"/>
                <a:ea typeface="+mn-ea"/>
                <a:cs typeface="+mn-cs"/>
              </a:rPr>
              <a:t>Purpose: </a:t>
            </a:r>
            <a:r>
              <a:rPr lang="en-US" sz="1200" i="0" kern="1200" dirty="0" smtClean="0">
                <a:solidFill>
                  <a:schemeClr val="tx1"/>
                </a:solidFill>
                <a:effectLst/>
                <a:latin typeface="+mn-lt"/>
                <a:ea typeface="+mn-ea"/>
                <a:cs typeface="+mn-cs"/>
              </a:rPr>
              <a:t>To help participants understand the multiple challenges</a:t>
            </a:r>
            <a:r>
              <a:rPr lang="en-US" sz="1200" i="0" kern="1200" baseline="0" dirty="0" smtClean="0">
                <a:solidFill>
                  <a:schemeClr val="tx1"/>
                </a:solidFill>
                <a:effectLst/>
                <a:latin typeface="+mn-lt"/>
                <a:ea typeface="+mn-ea"/>
                <a:cs typeface="+mn-cs"/>
              </a:rPr>
              <a:t> families face and possible strategies for supporting healthy families.</a:t>
            </a:r>
          </a:p>
          <a:p>
            <a:pPr>
              <a:lnSpc>
                <a:spcPct val="100000"/>
              </a:lnSpc>
              <a:spcBef>
                <a:spcPts val="0"/>
              </a:spcBef>
              <a:spcAft>
                <a:spcPts val="0"/>
              </a:spcAft>
            </a:pPr>
            <a:endParaRPr lang="en-US" sz="1200" b="1" i="0" dirty="0" smtClean="0"/>
          </a:p>
          <a:p>
            <a:pPr rtl="0" eaLnBrk="1" fontAlgn="t" latinLnBrk="0" hangingPunct="1">
              <a:lnSpc>
                <a:spcPct val="100000"/>
              </a:lnSpc>
              <a:spcBef>
                <a:spcPts val="600"/>
              </a:spcBef>
              <a:spcAft>
                <a:spcPts val="0"/>
              </a:spcAft>
            </a:pPr>
            <a:r>
              <a:rPr lang="en-US" sz="1200" b="1" i="0" u="none" strike="noStrike" kern="1200" dirty="0" smtClean="0">
                <a:solidFill>
                  <a:schemeClr val="tx1"/>
                </a:solidFill>
                <a:effectLst/>
                <a:latin typeface="+mn-lt"/>
                <a:ea typeface="+mn-ea"/>
                <a:cs typeface="+mn-cs"/>
              </a:rPr>
              <a:t>Challenge:</a:t>
            </a:r>
            <a:r>
              <a:rPr lang="en-US" sz="1200" b="1"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rPr>
              <a:t>Grieving</a:t>
            </a:r>
            <a:r>
              <a:rPr lang="en-US" sz="1200" b="0" i="0" u="none" strike="noStrike" kern="1200" dirty="0" smtClean="0">
                <a:solidFill>
                  <a:schemeClr val="tx1"/>
                </a:solidFill>
                <a:effectLst/>
                <a:latin typeface="+mn-lt"/>
                <a:ea typeface="+mn-ea"/>
                <a:cs typeface="+mn-cs"/>
              </a:rPr>
              <a:t> – As we have just heard</a:t>
            </a:r>
            <a:r>
              <a:rPr lang="en-US" sz="1200" b="0" i="0" u="none" strike="noStrike" kern="1200" baseline="0" dirty="0" smtClean="0">
                <a:solidFill>
                  <a:schemeClr val="tx1"/>
                </a:solidFill>
                <a:effectLst/>
                <a:latin typeface="+mn-lt"/>
                <a:ea typeface="+mn-ea"/>
                <a:cs typeface="+mn-cs"/>
              </a:rPr>
              <a:t> in </a:t>
            </a:r>
            <a:r>
              <a:rPr lang="en-US" sz="1200" b="0" i="1" u="none" strike="noStrike" kern="1200" baseline="0" dirty="0" smtClean="0">
                <a:solidFill>
                  <a:schemeClr val="tx1"/>
                </a:solidFill>
                <a:effectLst/>
                <a:latin typeface="+mn-lt"/>
                <a:ea typeface="+mn-ea"/>
                <a:cs typeface="+mn-cs"/>
              </a:rPr>
              <a:t>Welcome to Holland</a:t>
            </a:r>
            <a:r>
              <a:rPr lang="en-US" sz="1200" b="0" i="0" u="none" strike="noStrike" kern="1200" baseline="0" dirty="0" smtClean="0">
                <a:solidFill>
                  <a:schemeClr val="tx1"/>
                </a:solidFill>
                <a:effectLst/>
                <a:latin typeface="+mn-lt"/>
                <a:ea typeface="+mn-ea"/>
                <a:cs typeface="+mn-cs"/>
              </a:rPr>
              <a:t>, caregivers may experience grief at various stages in their child’s development; grieving the loss of milestones that their child may not reach or experience at the same time as some of their peers.</a:t>
            </a:r>
          </a:p>
          <a:p>
            <a:pPr marL="0" marR="0" lvl="0" indent="0" algn="l" defTabSz="914400" rtl="0" eaLnBrk="1" fontAlgn="t" latinLnBrk="0" hangingPunct="1">
              <a:lnSpc>
                <a:spcPct val="100000"/>
              </a:lnSpc>
              <a:spcBef>
                <a:spcPts val="60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Strategies: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Maintain unconditional positive regard, be willing to understand the family’s experience. </a:t>
            </a:r>
            <a:r>
              <a:rPr lang="en-US" sz="1200" kern="1200" dirty="0" smtClean="0">
                <a:solidFill>
                  <a:schemeClr val="tx1"/>
                </a:solidFill>
                <a:effectLst/>
                <a:latin typeface="+mn-lt"/>
                <a:ea typeface="+mn-ea"/>
                <a:cs typeface="+mn-cs"/>
              </a:rPr>
              <a:t>Bring any concerns you have about how the family is functioning to your supervisor.</a:t>
            </a:r>
          </a:p>
          <a:p>
            <a:pPr rtl="0" eaLnBrk="1" fontAlgn="t" latinLnBrk="0" hangingPunct="1">
              <a:lnSpc>
                <a:spcPct val="100000"/>
              </a:lnSpc>
              <a:spcBef>
                <a:spcPts val="600"/>
              </a:spcBef>
              <a:spcAft>
                <a:spcPts val="0"/>
              </a:spcAft>
            </a:pPr>
            <a:r>
              <a:rPr lang="en-US" sz="1200" b="1" i="0" u="none" strike="noStrike" kern="1200" dirty="0" smtClean="0">
                <a:solidFill>
                  <a:schemeClr val="tx1"/>
                </a:solidFill>
                <a:effectLst/>
                <a:latin typeface="+mn-lt"/>
                <a:ea typeface="+mn-ea"/>
                <a:cs typeface="+mn-cs"/>
              </a:rPr>
              <a:t>---------------------------------------------------------------------------------------------------------------</a:t>
            </a:r>
          </a:p>
          <a:p>
            <a:pPr marL="0" marR="0" lvl="0" indent="0" algn="l" defTabSz="914400" rtl="0" eaLnBrk="1" fontAlgn="t" latinLnBrk="0" hangingPunct="1">
              <a:lnSpc>
                <a:spcPct val="100000"/>
              </a:lnSpc>
              <a:spcBef>
                <a:spcPts val="60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Challenge:</a:t>
            </a:r>
            <a:r>
              <a:rPr lang="en-US" sz="1200" b="1"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rPr>
              <a:t>Chronic</a:t>
            </a:r>
            <a:r>
              <a:rPr lang="en-US" sz="1200" b="0" i="0" u="sng" strike="noStrike" kern="1200" baseline="0" dirty="0" smtClean="0">
                <a:solidFill>
                  <a:schemeClr val="tx1"/>
                </a:solidFill>
                <a:effectLst/>
                <a:latin typeface="+mn-lt"/>
                <a:ea typeface="+mn-ea"/>
                <a:cs typeface="+mn-cs"/>
              </a:rPr>
              <a:t> Stress </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All caregivers and families experience stress. Chronic stress comes from constant demands and pressure for extended periods of time without adequate relief. This can cause fatigue, illness, and feelings of hopelessness. Day-to-day tasks can become overwhelming because there is too much to attend to. </a:t>
            </a:r>
            <a:r>
              <a:rPr lang="en-US" sz="1200" b="0" i="0" u="none" strike="noStrike" kern="1200" baseline="0" dirty="0" smtClean="0">
                <a:solidFill>
                  <a:schemeClr val="tx1"/>
                </a:solidFill>
                <a:effectLst/>
                <a:latin typeface="+mn-lt"/>
                <a:ea typeface="+mn-ea"/>
                <a:cs typeface="+mn-cs"/>
              </a:rPr>
              <a:t>Families with children who are receiving services typically have greater demands and responsibilities than most. The additional time, attention, and financial resources needed to meet their child’s needs can become part of the chronic stress these families experience. The stress of dealing with various behavioral challenges and the inherent concerns that parents have about their child’s well-being when he or she is acting out are stressors as well.</a:t>
            </a:r>
          </a:p>
          <a:p>
            <a:pPr rtl="0" eaLnBrk="1" fontAlgn="t" latinLnBrk="0" hangingPunct="1">
              <a:lnSpc>
                <a:spcPct val="100000"/>
              </a:lnSpc>
              <a:spcBef>
                <a:spcPts val="600"/>
              </a:spcBef>
              <a:spcAft>
                <a:spcPts val="0"/>
              </a:spcAft>
            </a:pPr>
            <a:r>
              <a:rPr lang="en-US" sz="1200" b="1" i="0" u="none" strike="noStrike" kern="1200" dirty="0" smtClean="0">
                <a:solidFill>
                  <a:schemeClr val="tx1"/>
                </a:solidFill>
                <a:effectLst/>
                <a:latin typeface="+mn-lt"/>
                <a:ea typeface="+mn-ea"/>
                <a:cs typeface="+mn-cs"/>
              </a:rPr>
              <a:t>Strategies: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Model stress reduction techniques, focus on strengths, cultivate a positive atmosphere.</a:t>
            </a:r>
          </a:p>
          <a:p>
            <a:pPr marL="0" marR="0" indent="0" algn="l" defTabSz="914400" rtl="0" eaLnBrk="1" fontAlgn="t" latinLnBrk="0" hangingPunct="1">
              <a:lnSpc>
                <a:spcPct val="100000"/>
              </a:lnSpc>
              <a:spcBef>
                <a:spcPts val="60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0" marR="0" lvl="0" indent="0" algn="l" defTabSz="914400" rtl="0" eaLnBrk="1" fontAlgn="t" latinLnBrk="0" hangingPunct="1">
              <a:lnSpc>
                <a:spcPct val="100000"/>
              </a:lnSpc>
              <a:spcBef>
                <a:spcPts val="60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Challenge:</a:t>
            </a:r>
            <a:r>
              <a:rPr lang="en-US" sz="1200" b="1"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rPr>
              <a:t>Adult / Caregiver</a:t>
            </a:r>
            <a:r>
              <a:rPr lang="en-US" sz="1200" b="0" i="0" u="sng" strike="noStrike" kern="1200" baseline="0" dirty="0" smtClean="0">
                <a:solidFill>
                  <a:schemeClr val="tx1"/>
                </a:solidFill>
                <a:effectLst/>
                <a:latin typeface="+mn-lt"/>
                <a:ea typeface="+mn-ea"/>
                <a:cs typeface="+mn-cs"/>
              </a:rPr>
              <a:t> Disabilities </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Caregivers and other family members may be dealing with their own challenges. Developmental disabilities, mental health disorders, and/or chronic health issues may impair a caregiver’s ability to effectively engage in treatment.</a:t>
            </a:r>
          </a:p>
          <a:p>
            <a:pPr marL="0" marR="0" lvl="0" indent="0" algn="l" defTabSz="914400" rtl="0" eaLnBrk="1" fontAlgn="t" latinLnBrk="0" hangingPunct="1">
              <a:lnSpc>
                <a:spcPct val="100000"/>
              </a:lnSpc>
              <a:spcBef>
                <a:spcPts val="60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Strategies:</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effective behavior management techniques and unconditional</a:t>
            </a:r>
            <a:r>
              <a:rPr lang="en-US" sz="1200" kern="1200" baseline="0" dirty="0" smtClean="0">
                <a:solidFill>
                  <a:schemeClr val="tx1"/>
                </a:solidFill>
                <a:effectLst/>
                <a:latin typeface="+mn-lt"/>
                <a:ea typeface="+mn-ea"/>
                <a:cs typeface="+mn-cs"/>
              </a:rPr>
              <a:t> positive regard</a:t>
            </a:r>
            <a:r>
              <a:rPr lang="en-US" sz="1200" kern="1200" dirty="0" smtClean="0">
                <a:solidFill>
                  <a:schemeClr val="tx1"/>
                </a:solidFill>
                <a:effectLst/>
                <a:latin typeface="+mn-lt"/>
                <a:ea typeface="+mn-ea"/>
                <a:cs typeface="+mn-cs"/>
              </a:rPr>
              <a:t>. With the treatment team, identify additional resources and supports for the family to access.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0D75D0-22B6-4158-AD2A-ED2945016388}"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860234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lnSpc>
                <a:spcPct val="100000"/>
              </a:lnSpc>
              <a:spcBef>
                <a:spcPts val="0"/>
              </a:spcBef>
              <a:spcAft>
                <a:spcPts val="400"/>
              </a:spcAft>
            </a:pPr>
            <a:r>
              <a:rPr lang="en-US" sz="1200" b="1" i="0" u="none" strike="noStrike" kern="1200" dirty="0" smtClean="0">
                <a:solidFill>
                  <a:schemeClr val="tx1"/>
                </a:solidFill>
                <a:effectLst/>
                <a:latin typeface="+mn-lt"/>
                <a:ea typeface="+mn-ea"/>
                <a:cs typeface="+mn-cs"/>
              </a:rPr>
              <a:t>Challenge:</a:t>
            </a:r>
            <a:r>
              <a:rPr lang="en-US" sz="1200" b="1" i="0" u="none" strike="noStrike"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Poverty</a:t>
            </a:r>
            <a:r>
              <a:rPr lang="en-US" sz="1200" kern="1200" dirty="0" smtClean="0">
                <a:solidFill>
                  <a:schemeClr val="tx1"/>
                </a:solidFill>
                <a:effectLst/>
                <a:latin typeface="+mn-lt"/>
                <a:ea typeface="+mn-ea"/>
                <a:cs typeface="+mn-cs"/>
              </a:rPr>
              <a:t> – Many families struggle to make ends meet for a variety of reasons. Caregivers may have difficulty managing full-time employment and attending to the special needs of their child. The poverty rate is higher among single-parent households than two-parent homes. According to the USDA Food and Nutrition Service, in 2015 about 1 in every 5 children lived in poverty.</a:t>
            </a: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b="1" i="0" u="none" strike="noStrike" kern="1200" dirty="0" smtClean="0">
                <a:solidFill>
                  <a:schemeClr val="tx1"/>
                </a:solidFill>
                <a:effectLst/>
                <a:latin typeface="+mn-lt"/>
                <a:ea typeface="+mn-ea"/>
                <a:cs typeface="+mn-cs"/>
              </a:rPr>
              <a:t>Strategies:</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treatment team may be able to provide the family with additional resources to meet their basic needs.</a:t>
            </a:r>
          </a:p>
          <a:p>
            <a:pPr marL="0" marR="0" indent="0" algn="l" defTabSz="914400" rtl="0" eaLnBrk="1" fontAlgn="t" latinLnBrk="0" hangingPunct="1">
              <a:lnSpc>
                <a:spcPct val="100000"/>
              </a:lnSpc>
              <a:spcBef>
                <a:spcPts val="0"/>
              </a:spcBef>
              <a:spcAft>
                <a:spcPts val="400"/>
              </a:spcAft>
              <a:buClrTx/>
              <a:buSzTx/>
              <a:buFontTx/>
              <a:buNone/>
              <a:tabLst/>
              <a:defRPr/>
            </a:pP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b="1" i="0" u="none" strike="noStrike" kern="1200" dirty="0" smtClean="0">
                <a:solidFill>
                  <a:schemeClr val="tx1"/>
                </a:solidFill>
                <a:effectLst/>
                <a:latin typeface="+mn-lt"/>
                <a:ea typeface="+mn-ea"/>
                <a:cs typeface="+mn-cs"/>
              </a:rPr>
              <a:t>Challenge:</a:t>
            </a:r>
            <a:r>
              <a:rPr lang="en-US" sz="1200" b="1" i="0" u="none" strike="noStrike"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Lack of Social Supports</a:t>
            </a:r>
            <a:r>
              <a:rPr lang="en-US" sz="1200" u="none"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Families often feel alone; as though there are few who truly understand their situation.  They may also not be aware of supports within their community. This can lead to feelings of isolation.</a:t>
            </a: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b="1" i="0" u="none" strike="noStrike" kern="1200" dirty="0" smtClean="0">
                <a:solidFill>
                  <a:schemeClr val="tx1"/>
                </a:solidFill>
                <a:effectLst/>
                <a:latin typeface="+mn-lt"/>
                <a:ea typeface="+mn-ea"/>
                <a:cs typeface="+mn-cs"/>
              </a:rPr>
              <a:t>Strategies: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Brainstorm with child and family about activities to access.</a:t>
            </a:r>
            <a:r>
              <a:rPr lang="en-US" sz="1200" b="0" i="0" u="none" strike="noStrike" kern="1200" baseline="0" dirty="0" smtClean="0">
                <a:solidFill>
                  <a:schemeClr val="tx1"/>
                </a:solidFill>
                <a:effectLst/>
                <a:latin typeface="+mn-lt"/>
                <a:ea typeface="+mn-ea"/>
                <a:cs typeface="+mn-cs"/>
              </a:rPr>
              <a:t> Help identify natural supports.</a:t>
            </a:r>
            <a:endParaRPr lang="en-US" sz="1200" b="0" i="0" u="none" strike="noStrike" kern="1200" dirty="0" smtClean="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400"/>
              </a:spcAft>
              <a:buClrTx/>
              <a:buSzTx/>
              <a:buFontTx/>
              <a:buNone/>
              <a:tabLst/>
              <a:defRPr/>
            </a:pPr>
            <a:r>
              <a:rPr lang="en-US" sz="1200" b="1" i="0" u="none" strike="noStrike" kern="1200" dirty="0" smtClean="0">
                <a:solidFill>
                  <a:schemeClr val="tx1"/>
                </a:solidFill>
                <a:effectLst/>
                <a:latin typeface="+mn-lt"/>
                <a:ea typeface="+mn-ea"/>
                <a:cs typeface="+mn-cs"/>
              </a:rPr>
              <a:t>---------------------------------------------------------------------------------------------------------------</a:t>
            </a:r>
            <a:endParaRPr lang="en-US" sz="1200" b="0" i="0" u="none" strike="noStrike" kern="1200" dirty="0" smtClean="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b="0" i="0" u="none" strike="noStrike" kern="1200" baseline="0" dirty="0" smtClean="0">
                <a:solidFill>
                  <a:schemeClr val="tx1"/>
                </a:solidFill>
                <a:effectLst/>
                <a:latin typeface="+mn-lt"/>
                <a:ea typeface="+mn-ea"/>
                <a:cs typeface="+mn-cs"/>
              </a:rPr>
              <a:t>Sometimes families have complex issues that need to be brought to your supervisor or may rise to the level of involving Child Protective Services.</a:t>
            </a:r>
            <a:endParaRPr lang="en-US" sz="1200" b="1" i="0" u="none" strike="noStrike" kern="1200" dirty="0" smtClean="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b="1" i="0" u="none" strike="noStrike" kern="1200" dirty="0" smtClean="0">
                <a:solidFill>
                  <a:schemeClr val="tx1"/>
                </a:solidFill>
                <a:effectLst/>
                <a:latin typeface="+mn-lt"/>
                <a:ea typeface="+mn-ea"/>
                <a:cs typeface="+mn-cs"/>
              </a:rPr>
              <a:t>Challenge:</a:t>
            </a:r>
            <a:r>
              <a:rPr lang="en-US" sz="1200" b="1"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rPr>
              <a:t>Substance Abuse</a:t>
            </a:r>
            <a:r>
              <a:rPr lang="en-US" sz="1200" b="0" i="0" u="none" strike="noStrike" kern="1200" baseline="0" dirty="0" smtClean="0">
                <a:solidFill>
                  <a:schemeClr val="tx1"/>
                </a:solidFill>
                <a:effectLst/>
                <a:latin typeface="+mn-lt"/>
                <a:ea typeface="+mn-ea"/>
                <a:cs typeface="+mn-cs"/>
              </a:rPr>
              <a:t> – you may encounter a parent, caregiver, or other family member who is dealing with addiction.</a:t>
            </a: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b="0" i="0" u="none" strike="noStrike" kern="1200" baseline="0" dirty="0" smtClean="0">
                <a:solidFill>
                  <a:schemeClr val="tx1"/>
                </a:solidFill>
                <a:effectLst/>
                <a:latin typeface="+mn-lt"/>
                <a:ea typeface="+mn-ea"/>
                <a:cs typeface="+mn-cs"/>
              </a:rPr>
              <a:t>Substance abuse can impair a caregiver’s ability to provide the proper care and supervision their child needs, putting the child at risk.</a:t>
            </a: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b="0" i="0" u="none" strike="noStrike" kern="1200" baseline="0" dirty="0" smtClean="0">
                <a:solidFill>
                  <a:schemeClr val="tx1"/>
                </a:solidFill>
                <a:effectLst/>
                <a:latin typeface="+mn-lt"/>
                <a:ea typeface="+mn-ea"/>
                <a:cs typeface="+mn-cs"/>
              </a:rPr>
              <a:t>According to Maine’s Community Partnerships for Protecting Children (CPPC) </a:t>
            </a:r>
            <a:r>
              <a:rPr lang="en-US" sz="1200" kern="1200" dirty="0" smtClean="0">
                <a:solidFill>
                  <a:schemeClr val="tx1"/>
                </a:solidFill>
                <a:effectLst/>
                <a:latin typeface="+mn-lt"/>
                <a:ea typeface="+mn-ea"/>
                <a:cs typeface="+mn-cs"/>
              </a:rPr>
              <a:t>parental Substance Use Disorder is one of the top family stressors that brings children into the care of Child Protective Services</a:t>
            </a:r>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b="1" i="0" u="none" strike="noStrike" kern="1200" dirty="0" smtClean="0">
                <a:solidFill>
                  <a:schemeClr val="tx1"/>
                </a:solidFill>
                <a:effectLst/>
                <a:latin typeface="+mn-lt"/>
                <a:ea typeface="+mn-ea"/>
                <a:cs typeface="+mn-cs"/>
              </a:rPr>
              <a:t>Challenge:</a:t>
            </a:r>
            <a:r>
              <a:rPr lang="en-US" sz="1200" b="1"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rPr>
              <a:t>Domestic Violence</a:t>
            </a:r>
            <a:r>
              <a:rPr lang="en-US" sz="1200" b="0" i="0" u="none" strike="noStrike" kern="1200" baseline="0" dirty="0" smtClean="0">
                <a:solidFill>
                  <a:schemeClr val="tx1"/>
                </a:solidFill>
                <a:effectLst/>
                <a:latin typeface="+mn-lt"/>
                <a:ea typeface="+mn-ea"/>
                <a:cs typeface="+mn-cs"/>
              </a:rPr>
              <a:t> – it is possible that the child is living in a home where there is domestic violence. (Note: substance abuse and domestic violence do not necessarily occur together.)</a:t>
            </a: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kern="1200" dirty="0" smtClean="0">
                <a:solidFill>
                  <a:schemeClr val="tx1"/>
                </a:solidFill>
                <a:effectLst/>
                <a:latin typeface="+mn-lt"/>
                <a:ea typeface="+mn-ea"/>
                <a:cs typeface="+mn-cs"/>
              </a:rPr>
              <a:t>“Domestic violence is a pattern of assaultive and coercive behaviors that adults or adolescents use against their current or former intimate partners.” (Missouri Coalition Against Domestic Violence.) Witnessing domestic violence or living in a home where domestic abuse is happening can have detrimental effects on children.</a:t>
            </a:r>
          </a:p>
          <a:p>
            <a:pPr marL="0" marR="0" lvl="0" indent="0" algn="l" defTabSz="914400" rtl="0" eaLnBrk="1" fontAlgn="t" latinLnBrk="0" hangingPunct="1">
              <a:lnSpc>
                <a:spcPct val="100000"/>
              </a:lnSpc>
              <a:spcBef>
                <a:spcPts val="0"/>
              </a:spcBef>
              <a:spcAft>
                <a:spcPts val="400"/>
              </a:spcAft>
              <a:buClrTx/>
              <a:buSzTx/>
              <a:buFontTx/>
              <a:buNone/>
              <a:tabLst/>
              <a:defRPr/>
            </a:pPr>
            <a:r>
              <a:rPr lang="en-US" sz="1200" b="1" i="0" u="none" strike="noStrike" kern="1200" dirty="0" smtClean="0">
                <a:solidFill>
                  <a:schemeClr val="tx1"/>
                </a:solidFill>
                <a:effectLst/>
                <a:latin typeface="+mn-lt"/>
                <a:ea typeface="+mn-ea"/>
                <a:cs typeface="+mn-cs"/>
              </a:rPr>
              <a:t>Strategies:</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Any concerns you may have about substance abuse or domestic violence within the home you are working should be brought to your supervisor’s attention. Remember that all BHPs are Mandated Reporters and</a:t>
            </a:r>
            <a:r>
              <a:rPr lang="en-US" sz="1200" kern="1200" baseline="0" dirty="0" smtClean="0">
                <a:solidFill>
                  <a:schemeClr val="tx1"/>
                </a:solidFill>
                <a:effectLst/>
                <a:latin typeface="+mn-lt"/>
                <a:ea typeface="+mn-ea"/>
                <a:cs typeface="+mn-cs"/>
              </a:rPr>
              <a:t> concerns regarding either of these issues may rise to the level of warranting a report being filed.  U</a:t>
            </a:r>
            <a:r>
              <a:rPr lang="en-US" sz="1200" kern="1200" dirty="0" smtClean="0">
                <a:solidFill>
                  <a:schemeClr val="tx1"/>
                </a:solidFill>
                <a:effectLst/>
                <a:latin typeface="+mn-lt"/>
                <a:ea typeface="+mn-ea"/>
                <a:cs typeface="+mn-cs"/>
              </a:rPr>
              <a:t>nconditional Positive Regard does not mean that you overlook circumstances in</a:t>
            </a:r>
            <a:r>
              <a:rPr lang="en-US" sz="1200" kern="1200" baseline="0" dirty="0" smtClean="0">
                <a:solidFill>
                  <a:schemeClr val="tx1"/>
                </a:solidFill>
                <a:effectLst/>
                <a:latin typeface="+mn-lt"/>
                <a:ea typeface="+mn-ea"/>
                <a:cs typeface="+mn-cs"/>
              </a:rPr>
              <a:t> which a child’s safety and well-being are in jeopardy.</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37CFFC-55D8-4045-8FF8-EB569313A297}" type="slidenum">
              <a:rPr lang="en-US" smtClean="0"/>
              <a:t>47</a:t>
            </a:fld>
            <a:endParaRPr lang="en-US" dirty="0"/>
          </a:p>
        </p:txBody>
      </p:sp>
    </p:spTree>
    <p:extLst>
      <p:ext uri="{BB962C8B-B14F-4D97-AF65-F5344CB8AC3E}">
        <p14:creationId xmlns:p14="http://schemas.microsoft.com/office/powerpoint/2010/main" val="1228132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200"/>
              </a:spcAft>
              <a:buFont typeface="Arial" pitchFamily="34" charset="0"/>
              <a:buNone/>
            </a:pPr>
            <a:r>
              <a:rPr lang="en-US" altLang="en-US" sz="1200" b="0" dirty="0" smtClean="0">
                <a:solidFill>
                  <a:schemeClr val="tx1">
                    <a:lumMod val="85000"/>
                    <a:lumOff val="15000"/>
                  </a:schemeClr>
                </a:solidFill>
                <a:latin typeface="+mn-lt"/>
              </a:rPr>
              <a:t>Module 5 is all about communication.</a:t>
            </a:r>
          </a:p>
          <a:p>
            <a:pPr>
              <a:spcBef>
                <a:spcPts val="0"/>
              </a:spcBef>
              <a:spcAft>
                <a:spcPts val="200"/>
              </a:spcAft>
              <a:buFont typeface="Arial" pitchFamily="34" charset="0"/>
              <a:buNone/>
            </a:pPr>
            <a:r>
              <a:rPr lang="en-US" altLang="en-US" sz="1200" b="0" dirty="0" smtClean="0">
                <a:solidFill>
                  <a:schemeClr val="tx1">
                    <a:lumMod val="85000"/>
                    <a:lumOff val="15000"/>
                  </a:schemeClr>
                </a:solidFill>
                <a:latin typeface="+mn-lt"/>
              </a:rPr>
              <a:t>Communication</a:t>
            </a:r>
            <a:r>
              <a:rPr lang="en-US" altLang="en-US" sz="1200" b="0" baseline="0" dirty="0" smtClean="0">
                <a:solidFill>
                  <a:schemeClr val="tx1">
                    <a:lumMod val="85000"/>
                    <a:lumOff val="15000"/>
                  </a:schemeClr>
                </a:solidFill>
                <a:latin typeface="+mn-lt"/>
              </a:rPr>
              <a:t> is more than talking and listening.</a:t>
            </a:r>
          </a:p>
        </p:txBody>
      </p:sp>
      <p:sp>
        <p:nvSpPr>
          <p:cNvPr id="4" name="Slide Number Placeholder 3"/>
          <p:cNvSpPr>
            <a:spLocks noGrp="1"/>
          </p:cNvSpPr>
          <p:nvPr>
            <p:ph type="sldNum" sz="quarter" idx="10"/>
          </p:nvPr>
        </p:nvSpPr>
        <p:spPr/>
        <p:txBody>
          <a:bodyPr/>
          <a:lstStyle/>
          <a:p>
            <a:fld id="{F96A3D03-8DAB-4383-A942-17EA415F20B7}" type="slidenum">
              <a:rPr lang="en-US" smtClean="0"/>
              <a:t>48</a:t>
            </a:fld>
            <a:endParaRPr lang="en-US" dirty="0"/>
          </a:p>
        </p:txBody>
      </p:sp>
    </p:spTree>
    <p:extLst>
      <p:ext uri="{BB962C8B-B14F-4D97-AF65-F5344CB8AC3E}">
        <p14:creationId xmlns:p14="http://schemas.microsoft.com/office/powerpoint/2010/main" val="2249141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200"/>
              </a:spcAft>
              <a:buFont typeface="Arial" pitchFamily="34" charset="0"/>
              <a:buNone/>
            </a:pPr>
            <a:r>
              <a:rPr lang="en-US" altLang="en-US" sz="1200" b="0" i="1" baseline="0" dirty="0" smtClean="0">
                <a:solidFill>
                  <a:schemeClr val="tx1">
                    <a:lumMod val="85000"/>
                    <a:lumOff val="15000"/>
                  </a:schemeClr>
                </a:solidFill>
                <a:latin typeface="+mn-lt"/>
              </a:rPr>
              <a:t>Producer’s Note: Enable whiteboard tools.</a:t>
            </a:r>
          </a:p>
          <a:p>
            <a:pPr>
              <a:spcBef>
                <a:spcPts val="0"/>
              </a:spcBef>
              <a:spcAft>
                <a:spcPts val="200"/>
              </a:spcAft>
              <a:buFont typeface="Arial" pitchFamily="34" charset="0"/>
              <a:buNone/>
            </a:pPr>
            <a:endParaRPr lang="en-US" altLang="en-US" sz="1200" b="0" baseline="0" dirty="0" smtClean="0">
              <a:solidFill>
                <a:schemeClr val="tx1">
                  <a:lumMod val="85000"/>
                  <a:lumOff val="15000"/>
                </a:schemeClr>
              </a:solidFill>
              <a:latin typeface="+mn-lt"/>
            </a:endParaRPr>
          </a:p>
          <a:p>
            <a:pPr>
              <a:spcBef>
                <a:spcPts val="0"/>
              </a:spcBef>
              <a:spcAft>
                <a:spcPts val="200"/>
              </a:spcAft>
              <a:buFont typeface="Arial" pitchFamily="34" charset="0"/>
              <a:buNone/>
            </a:pPr>
            <a:r>
              <a:rPr lang="en-US" altLang="en-US" sz="1200" b="0" baseline="0" dirty="0" smtClean="0">
                <a:solidFill>
                  <a:schemeClr val="tx1">
                    <a:lumMod val="85000"/>
                    <a:lumOff val="15000"/>
                  </a:schemeClr>
                </a:solidFill>
                <a:latin typeface="+mn-lt"/>
              </a:rPr>
              <a:t>Many of you work with children who communicate in ways other than verbally.</a:t>
            </a:r>
          </a:p>
          <a:p>
            <a:pPr>
              <a:spcBef>
                <a:spcPts val="0"/>
              </a:spcBef>
              <a:spcAft>
                <a:spcPts val="200"/>
              </a:spcAft>
              <a:buFont typeface="Arial" pitchFamily="34" charset="0"/>
              <a:buNone/>
            </a:pPr>
            <a:r>
              <a:rPr lang="en-US" altLang="en-US" sz="1200" b="0" baseline="0" dirty="0" smtClean="0">
                <a:solidFill>
                  <a:schemeClr val="tx1">
                    <a:lumMod val="85000"/>
                    <a:lumOff val="15000"/>
                  </a:schemeClr>
                </a:solidFill>
                <a:latin typeface="+mn-lt"/>
              </a:rPr>
              <a:t>What other forms of communication do the children you work with use? Use whiteboard tools to add your answers to the slide.</a:t>
            </a:r>
          </a:p>
          <a:p>
            <a:pPr>
              <a:spcBef>
                <a:spcPts val="0"/>
              </a:spcBef>
              <a:spcAft>
                <a:spcPts val="200"/>
              </a:spcAft>
              <a:buFont typeface="Arial" pitchFamily="34" charset="0"/>
              <a:buNone/>
            </a:pPr>
            <a:r>
              <a:rPr lang="en-US" altLang="en-US" sz="1200" b="0" baseline="0" dirty="0" smtClean="0">
                <a:solidFill>
                  <a:schemeClr val="tx1">
                    <a:lumMod val="85000"/>
                    <a:lumOff val="15000"/>
                  </a:schemeClr>
                </a:solidFill>
                <a:latin typeface="+mn-lt"/>
              </a:rPr>
              <a:t/>
            </a:r>
            <a:br>
              <a:rPr lang="en-US" altLang="en-US" sz="1200" b="0" baseline="0" dirty="0" smtClean="0">
                <a:solidFill>
                  <a:schemeClr val="tx1">
                    <a:lumMod val="85000"/>
                    <a:lumOff val="15000"/>
                  </a:schemeClr>
                </a:solidFill>
                <a:latin typeface="+mn-lt"/>
              </a:rPr>
            </a:br>
            <a:r>
              <a:rPr lang="en-US" altLang="en-US" sz="1200" b="0" i="1" baseline="0" dirty="0" smtClean="0">
                <a:solidFill>
                  <a:schemeClr val="tx1">
                    <a:lumMod val="85000"/>
                    <a:lumOff val="15000"/>
                  </a:schemeClr>
                </a:solidFill>
                <a:latin typeface="+mn-lt"/>
              </a:rPr>
              <a:t>Possible responses:</a:t>
            </a:r>
          </a:p>
          <a:p>
            <a:pPr marL="171450" lvl="0" indent="-171450">
              <a:spcBef>
                <a:spcPts val="0"/>
              </a:spcBef>
              <a:spcAft>
                <a:spcPts val="200"/>
              </a:spcAft>
              <a:buFont typeface="Arial" panose="020B0604020202020204" pitchFamily="34" charset="0"/>
              <a:buChar char="•"/>
            </a:pPr>
            <a:r>
              <a:rPr lang="en-US" sz="1200" dirty="0" smtClean="0">
                <a:latin typeface="+mn-lt"/>
              </a:rPr>
              <a:t>Body Language/Nonverbal</a:t>
            </a:r>
          </a:p>
          <a:p>
            <a:pPr marL="628650" lvl="1" indent="-171450">
              <a:spcBef>
                <a:spcPts val="0"/>
              </a:spcBef>
              <a:spcAft>
                <a:spcPts val="200"/>
              </a:spcAft>
              <a:buFontTx/>
              <a:buChar char="-"/>
            </a:pPr>
            <a:r>
              <a:rPr lang="en-US" sz="1200" dirty="0" smtClean="0">
                <a:latin typeface="+mn-lt"/>
              </a:rPr>
              <a:t>Facial Expressions</a:t>
            </a:r>
          </a:p>
          <a:p>
            <a:pPr marL="628650" lvl="1" indent="-171450">
              <a:spcBef>
                <a:spcPts val="0"/>
              </a:spcBef>
              <a:spcAft>
                <a:spcPts val="200"/>
              </a:spcAft>
              <a:buFontTx/>
              <a:buChar char="-"/>
            </a:pPr>
            <a:r>
              <a:rPr lang="en-US" sz="1200" dirty="0" smtClean="0">
                <a:latin typeface="+mn-lt"/>
              </a:rPr>
              <a:t>Behavior </a:t>
            </a:r>
          </a:p>
          <a:p>
            <a:pPr marL="171450" lvl="0" indent="-171450">
              <a:spcBef>
                <a:spcPts val="0"/>
              </a:spcBef>
              <a:spcAft>
                <a:spcPts val="200"/>
              </a:spcAft>
              <a:buFont typeface="Arial" panose="020B0604020202020204" pitchFamily="34" charset="0"/>
              <a:buChar char="•"/>
            </a:pPr>
            <a:r>
              <a:rPr lang="en-US" sz="1200" dirty="0" smtClean="0">
                <a:latin typeface="+mn-lt"/>
              </a:rPr>
              <a:t>ASL (American Sign Language)</a:t>
            </a:r>
          </a:p>
          <a:p>
            <a:pPr marL="171450" lvl="0" indent="-171450">
              <a:spcBef>
                <a:spcPts val="0"/>
              </a:spcBef>
              <a:spcAft>
                <a:spcPts val="200"/>
              </a:spcAft>
              <a:buFont typeface="Arial" panose="020B0604020202020204" pitchFamily="34" charset="0"/>
              <a:buChar char="•"/>
            </a:pPr>
            <a:r>
              <a:rPr lang="en-US" sz="1200" dirty="0" smtClean="0">
                <a:latin typeface="+mn-lt"/>
              </a:rPr>
              <a:t>Written</a:t>
            </a:r>
          </a:p>
          <a:p>
            <a:pPr marL="171450" lvl="0" indent="-171450">
              <a:spcBef>
                <a:spcPts val="0"/>
              </a:spcBef>
              <a:spcAft>
                <a:spcPts val="200"/>
              </a:spcAft>
              <a:buFont typeface="Arial" panose="020B0604020202020204" pitchFamily="34" charset="0"/>
              <a:buChar char="•"/>
            </a:pPr>
            <a:r>
              <a:rPr lang="en-US" sz="1200" dirty="0" smtClean="0">
                <a:latin typeface="+mn-lt"/>
              </a:rPr>
              <a:t>Gestural/VGC </a:t>
            </a:r>
          </a:p>
          <a:p>
            <a:pPr marL="171450" lvl="0" indent="-171450">
              <a:spcBef>
                <a:spcPts val="0"/>
              </a:spcBef>
              <a:spcAft>
                <a:spcPts val="200"/>
              </a:spcAft>
              <a:buFont typeface="Arial" panose="020B0604020202020204" pitchFamily="34" charset="0"/>
              <a:buChar char="•"/>
            </a:pPr>
            <a:r>
              <a:rPr lang="en-US" sz="1200" dirty="0" smtClean="0">
                <a:latin typeface="+mn-lt"/>
              </a:rPr>
              <a:t>Alternative/Augmentative Communication </a:t>
            </a:r>
          </a:p>
          <a:p>
            <a:pPr marL="171450" lvl="0" indent="-171450">
              <a:spcBef>
                <a:spcPts val="0"/>
              </a:spcBef>
              <a:spcAft>
                <a:spcPts val="200"/>
              </a:spcAft>
              <a:buFont typeface="Arial" panose="020B0604020202020204" pitchFamily="34" charset="0"/>
              <a:buChar char="•"/>
            </a:pPr>
            <a:r>
              <a:rPr lang="en-US" sz="1200" dirty="0" smtClean="0">
                <a:latin typeface="+mn-lt"/>
              </a:rPr>
              <a:t>PECS (Picture Exchange Communication System)</a:t>
            </a:r>
          </a:p>
          <a:p>
            <a:pPr>
              <a:spcBef>
                <a:spcPts val="0"/>
              </a:spcBef>
              <a:spcAft>
                <a:spcPts val="200"/>
              </a:spcAft>
              <a:buFont typeface="Arial" pitchFamily="34" charset="0"/>
              <a:buNone/>
            </a:pPr>
            <a:r>
              <a:rPr lang="en-US" altLang="en-US" sz="1200" b="0" baseline="0" dirty="0" smtClean="0">
                <a:solidFill>
                  <a:schemeClr val="tx1">
                    <a:lumMod val="85000"/>
                    <a:lumOff val="15000"/>
                  </a:schemeClr>
                </a:solidFill>
                <a:latin typeface="+mn-lt"/>
              </a:rPr>
              <a:t>Today we are going to do a couple of exercises to help us improve communication and overcome potential barriers.</a:t>
            </a:r>
            <a:endParaRPr lang="en-US" altLang="en-US" sz="1200" b="0" dirty="0" smtClean="0">
              <a:solidFill>
                <a:schemeClr val="tx1">
                  <a:lumMod val="85000"/>
                  <a:lumOff val="15000"/>
                </a:schemeClr>
              </a:solidFill>
              <a:latin typeface="+mn-lt"/>
            </a:endParaRPr>
          </a:p>
        </p:txBody>
      </p:sp>
      <p:sp>
        <p:nvSpPr>
          <p:cNvPr id="4" name="Slide Number Placeholder 3"/>
          <p:cNvSpPr>
            <a:spLocks noGrp="1"/>
          </p:cNvSpPr>
          <p:nvPr>
            <p:ph type="sldNum" sz="quarter" idx="10"/>
          </p:nvPr>
        </p:nvSpPr>
        <p:spPr/>
        <p:txBody>
          <a:bodyPr/>
          <a:lstStyle/>
          <a:p>
            <a:fld id="{F96A3D03-8DAB-4383-A942-17EA415F20B7}" type="slidenum">
              <a:rPr lang="en-US" smtClean="0"/>
              <a:t>49</a:t>
            </a:fld>
            <a:endParaRPr lang="en-US" dirty="0"/>
          </a:p>
        </p:txBody>
      </p:sp>
    </p:spTree>
    <p:extLst>
      <p:ext uri="{BB962C8B-B14F-4D97-AF65-F5344CB8AC3E}">
        <p14:creationId xmlns:p14="http://schemas.microsoft.com/office/powerpoint/2010/main" val="2538604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way to communicate is through audio. In the toolbar at the top of your screen, there is a microphone icon with an arrow next to it. Click on the arrow, scroll down to select the microphone you</a:t>
            </a:r>
            <a:r>
              <a:rPr lang="en-US" sz="1200" kern="1200" baseline="0" dirty="0" smtClean="0">
                <a:solidFill>
                  <a:schemeClr val="tx1"/>
                </a:solidFill>
                <a:effectLst/>
                <a:latin typeface="+mn-lt"/>
                <a:ea typeface="+mn-ea"/>
                <a:cs typeface="+mn-cs"/>
              </a:rPr>
              <a:t> will be using. Then, c</a:t>
            </a:r>
            <a:r>
              <a:rPr lang="en-US" sz="1200" kern="1200" dirty="0" smtClean="0">
                <a:solidFill>
                  <a:schemeClr val="tx1"/>
                </a:solidFill>
                <a:effectLst/>
                <a:latin typeface="+mn-lt"/>
                <a:ea typeface="+mn-ea"/>
                <a:cs typeface="+mn-cs"/>
              </a:rPr>
              <a:t>lick on the arrow and select “Connect my Audio.” Go ahead and do that, and make sure your microphone is on and not muted. Make a sound or say something to test your audio.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you are in a setting with a lot of background noise, it may be best to stay muted, but remember to unmute yourself when you are asked to speak. You can mute and unmute yourself by clicking</a:t>
            </a:r>
            <a:r>
              <a:rPr lang="en-US" sz="1200" kern="1200" baseline="0" dirty="0" smtClean="0">
                <a:solidFill>
                  <a:schemeClr val="tx1"/>
                </a:solidFill>
                <a:effectLst/>
                <a:latin typeface="+mn-lt"/>
                <a:ea typeface="+mn-ea"/>
                <a:cs typeface="+mn-cs"/>
              </a:rPr>
              <a:t> on the microphone icon.</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*Note: If you are attending this meeting via conference call, make sure your computer microphone remains muted and that you are speaking into the speaker of the telephone.</a:t>
            </a:r>
          </a:p>
        </p:txBody>
      </p:sp>
      <p:sp>
        <p:nvSpPr>
          <p:cNvPr id="4" name="Slide Number Placeholder 3"/>
          <p:cNvSpPr>
            <a:spLocks noGrp="1"/>
          </p:cNvSpPr>
          <p:nvPr>
            <p:ph type="sldNum" sz="quarter" idx="10"/>
          </p:nvPr>
        </p:nvSpPr>
        <p:spPr/>
        <p:txBody>
          <a:bodyPr/>
          <a:lstStyle/>
          <a:p>
            <a:fld id="{2D4AF0E8-35F7-4C87-BB20-8C25AAD274BE}" type="slidenum">
              <a:rPr lang="en-US" smtClean="0"/>
              <a:t>5</a:t>
            </a:fld>
            <a:endParaRPr lang="en-US" dirty="0"/>
          </a:p>
        </p:txBody>
      </p:sp>
    </p:spTree>
    <p:extLst>
      <p:ext uri="{BB962C8B-B14F-4D97-AF65-F5344CB8AC3E}">
        <p14:creationId xmlns:p14="http://schemas.microsoft.com/office/powerpoint/2010/main" val="8253626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i="0" dirty="0" smtClean="0">
                <a:solidFill>
                  <a:schemeClr val="tx1"/>
                </a:solidFill>
              </a:rPr>
              <a:t>Ask participants</a:t>
            </a:r>
            <a:r>
              <a:rPr lang="en-US" i="0" baseline="0" dirty="0" smtClean="0">
                <a:solidFill>
                  <a:schemeClr val="tx1"/>
                </a:solidFill>
              </a:rPr>
              <a:t>: </a:t>
            </a:r>
            <a:r>
              <a:rPr lang="en-US" i="0" dirty="0" smtClean="0">
                <a:solidFill>
                  <a:schemeClr val="tx1"/>
                </a:solidFill>
              </a:rPr>
              <a:t>“How many of you can recall a time when you were trying to talk to someone and they were clearly not listening... What was that like? What were they doing? How did that make you feel?” Type your answers in chat.</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b="1" i="0" dirty="0" smtClean="0">
              <a:solidFill>
                <a:schemeClr val="tx1"/>
              </a:solidFill>
            </a:endParaRPr>
          </a:p>
          <a:p>
            <a:pPr marL="171450" indent="-171450">
              <a:spcBef>
                <a:spcPts val="0"/>
              </a:spcBef>
              <a:buFont typeface="Arial" panose="020B0604020202020204" pitchFamily="34" charset="0"/>
              <a:buChar char="•"/>
            </a:pPr>
            <a:r>
              <a:rPr lang="en-US" dirty="0" smtClean="0">
                <a:solidFill>
                  <a:schemeClr val="tx1"/>
                </a:solidFill>
              </a:rPr>
              <a:t>So what is Active Listening?  What does that mean?  </a:t>
            </a:r>
          </a:p>
          <a:p>
            <a:pPr marL="628650" lvl="1" indent="-171450">
              <a:spcBef>
                <a:spcPts val="0"/>
              </a:spcBef>
              <a:buFont typeface="Calibri" panose="020F0502020204030204" pitchFamily="34" charset="0"/>
              <a:buChar char="‐"/>
            </a:pPr>
            <a:r>
              <a:rPr lang="en-US" dirty="0" smtClean="0">
                <a:solidFill>
                  <a:schemeClr val="tx1"/>
                </a:solidFill>
              </a:rPr>
              <a:t>Giving your full attention to hearing and understanding what someone is saying to you; trying to fully understand what the child is saying to you. Point</a:t>
            </a:r>
            <a:r>
              <a:rPr lang="en-US" baseline="0" dirty="0" smtClean="0">
                <a:solidFill>
                  <a:schemeClr val="tx1"/>
                </a:solidFill>
              </a:rPr>
              <a:t> to the responses on the board. Active listening is all of these things.</a:t>
            </a:r>
          </a:p>
          <a:p>
            <a:pPr marL="628650" lvl="1" indent="-171450">
              <a:spcBef>
                <a:spcPts val="0"/>
              </a:spcBef>
              <a:buFont typeface="Calibri" panose="020F0502020204030204" pitchFamily="34" charset="0"/>
              <a:buChar char="‐"/>
            </a:pPr>
            <a:endParaRPr lang="en-US" dirty="0" smtClean="0">
              <a:solidFill>
                <a:schemeClr val="tx1"/>
              </a:solidFill>
            </a:endParaRPr>
          </a:p>
          <a:p>
            <a:pPr marL="171450" indent="-171450">
              <a:spcBef>
                <a:spcPts val="0"/>
              </a:spcBef>
              <a:buFont typeface="Arial" panose="020B0604020202020204" pitchFamily="34" charset="0"/>
              <a:buChar char="•"/>
            </a:pPr>
            <a:r>
              <a:rPr lang="en-US" dirty="0" smtClean="0">
                <a:solidFill>
                  <a:schemeClr val="tx1"/>
                </a:solidFill>
              </a:rPr>
              <a:t>Can you be an Active Listener while you are checking your phone for text messages or using social</a:t>
            </a:r>
            <a:r>
              <a:rPr lang="en-US" baseline="0" dirty="0" smtClean="0">
                <a:solidFill>
                  <a:schemeClr val="tx1"/>
                </a:solidFill>
              </a:rPr>
              <a:t> media</a:t>
            </a:r>
            <a:r>
              <a:rPr lang="en-US" dirty="0" smtClean="0">
                <a:solidFill>
                  <a:schemeClr val="tx1"/>
                </a:solidFill>
              </a:rPr>
              <a:t>?</a:t>
            </a:r>
            <a:r>
              <a:rPr lang="en-US" baseline="0" dirty="0" smtClean="0">
                <a:solidFill>
                  <a:schemeClr val="tx1"/>
                </a:solidFill>
              </a:rPr>
              <a:t> Green check for yes, red X for no (</a:t>
            </a:r>
            <a:r>
              <a:rPr lang="en-US" dirty="0" smtClean="0">
                <a:solidFill>
                  <a:schemeClr val="tx1"/>
                </a:solidFill>
              </a:rPr>
              <a:t>No)</a:t>
            </a:r>
          </a:p>
          <a:p>
            <a:pPr marL="171450" indent="-171450">
              <a:spcBef>
                <a:spcPts val="0"/>
              </a:spcBef>
              <a:buFont typeface="Arial" panose="020B0604020202020204" pitchFamily="34" charset="0"/>
              <a:buChar char="•"/>
            </a:pPr>
            <a:endParaRPr lang="en-US" dirty="0" smtClean="0">
              <a:solidFill>
                <a:schemeClr val="tx1"/>
              </a:solidFill>
            </a:endParaRPr>
          </a:p>
          <a:p>
            <a:pPr marL="0" indent="0">
              <a:spcBef>
                <a:spcPts val="0"/>
              </a:spcBef>
              <a:buFont typeface="Arial" panose="020B0604020202020204" pitchFamily="34" charset="0"/>
              <a:buNone/>
            </a:pPr>
            <a:r>
              <a:rPr lang="en-US" i="1" dirty="0" smtClean="0">
                <a:solidFill>
                  <a:schemeClr val="tx1"/>
                </a:solidFill>
              </a:rPr>
              <a:t>Producer’s Note: Clear green</a:t>
            </a:r>
            <a:r>
              <a:rPr lang="en-US" i="1" baseline="0" dirty="0" smtClean="0">
                <a:solidFill>
                  <a:schemeClr val="tx1"/>
                </a:solidFill>
              </a:rPr>
              <a:t> checks, red </a:t>
            </a:r>
            <a:r>
              <a:rPr lang="en-US" i="1" baseline="0" dirty="0" err="1" smtClean="0">
                <a:solidFill>
                  <a:schemeClr val="tx1"/>
                </a:solidFill>
              </a:rPr>
              <a:t>Xs</a:t>
            </a:r>
            <a:endParaRPr lang="en-US" i="1" baseline="0" dirty="0" smtClean="0">
              <a:solidFill>
                <a:schemeClr val="tx1"/>
              </a:solidFill>
            </a:endParaRPr>
          </a:p>
          <a:p>
            <a:pPr marL="0" indent="0">
              <a:spcBef>
                <a:spcPts val="0"/>
              </a:spcBef>
              <a:buFont typeface="Arial" panose="020B0604020202020204" pitchFamily="34" charset="0"/>
              <a:buNone/>
            </a:pPr>
            <a:endParaRPr lang="en-US" dirty="0" smtClean="0">
              <a:solidFill>
                <a:schemeClr val="tx1"/>
              </a:solidFill>
            </a:endParaRPr>
          </a:p>
          <a:p>
            <a:pPr marL="171450" indent="-171450">
              <a:spcBef>
                <a:spcPts val="0"/>
              </a:spcBef>
              <a:buFont typeface="Arial" panose="020B0604020202020204" pitchFamily="34" charset="0"/>
              <a:buChar char="•"/>
            </a:pPr>
            <a:r>
              <a:rPr lang="en-US" dirty="0" smtClean="0">
                <a:solidFill>
                  <a:schemeClr val="tx1"/>
                </a:solidFill>
              </a:rPr>
              <a:t>What about if you're thinking about what you're going to do after work?</a:t>
            </a:r>
            <a:r>
              <a:rPr lang="en-US" baseline="0" dirty="0" smtClean="0">
                <a:solidFill>
                  <a:schemeClr val="tx1"/>
                </a:solidFill>
              </a:rPr>
              <a:t> </a:t>
            </a:r>
            <a:r>
              <a:rPr lang="en-US" dirty="0" smtClean="0">
                <a:solidFill>
                  <a:schemeClr val="tx1"/>
                </a:solidFill>
              </a:rPr>
              <a:t>Green check for yes, red X</a:t>
            </a:r>
            <a:r>
              <a:rPr lang="en-US" baseline="0" dirty="0" smtClean="0">
                <a:solidFill>
                  <a:schemeClr val="tx1"/>
                </a:solidFill>
              </a:rPr>
              <a:t> for no (No)</a:t>
            </a:r>
          </a:p>
          <a:p>
            <a:pPr marL="171450" indent="-171450">
              <a:spcBef>
                <a:spcPts val="0"/>
              </a:spcBef>
              <a:buFont typeface="Arial" panose="020B0604020202020204" pitchFamily="34" charset="0"/>
              <a:buChar char="•"/>
            </a:pPr>
            <a:endParaRPr lang="en-US" baseline="0" dirty="0" smtClean="0">
              <a:solidFill>
                <a:schemeClr val="tx1"/>
              </a:solidFill>
            </a:endParaRPr>
          </a:p>
          <a:p>
            <a:pPr marL="0" indent="0">
              <a:spcBef>
                <a:spcPts val="0"/>
              </a:spcBef>
              <a:buFont typeface="Arial" panose="020B0604020202020204" pitchFamily="34" charset="0"/>
              <a:buNone/>
            </a:pPr>
            <a:r>
              <a:rPr lang="en-US" i="1" baseline="0" dirty="0" smtClean="0">
                <a:solidFill>
                  <a:schemeClr val="tx1"/>
                </a:solidFill>
              </a:rPr>
              <a:t>Producer’s Note: Clear green checks, red </a:t>
            </a:r>
            <a:r>
              <a:rPr lang="en-US" i="1" baseline="0" dirty="0" err="1" smtClean="0">
                <a:solidFill>
                  <a:schemeClr val="tx1"/>
                </a:solidFill>
              </a:rPr>
              <a:t>Xs</a:t>
            </a:r>
            <a:endParaRPr lang="en-US" i="1" baseline="0" dirty="0" smtClean="0">
              <a:solidFill>
                <a:schemeClr val="tx1"/>
              </a:solidFill>
            </a:endParaRPr>
          </a:p>
          <a:p>
            <a:pPr marL="0" indent="0">
              <a:spcBef>
                <a:spcPts val="0"/>
              </a:spcBef>
              <a:buFont typeface="Arial" panose="020B0604020202020204" pitchFamily="34" charset="0"/>
              <a:buNone/>
            </a:pPr>
            <a:endParaRPr lang="en-US" dirty="0" smtClean="0">
              <a:solidFill>
                <a:schemeClr val="tx1"/>
              </a:solidFill>
            </a:endParaRPr>
          </a:p>
          <a:p>
            <a:pPr marL="171450" indent="-171450">
              <a:spcBef>
                <a:spcPts val="0"/>
              </a:spcBef>
              <a:buFont typeface="Arial" panose="020B0604020202020204" pitchFamily="34" charset="0"/>
              <a:buChar char="•"/>
            </a:pPr>
            <a:r>
              <a:rPr lang="en-US" dirty="0" smtClean="0">
                <a:solidFill>
                  <a:schemeClr val="tx1"/>
                </a:solidFill>
              </a:rPr>
              <a:t>Active Listening doesn’t necessarily</a:t>
            </a:r>
            <a:r>
              <a:rPr lang="en-US" baseline="0" dirty="0" smtClean="0">
                <a:solidFill>
                  <a:schemeClr val="tx1"/>
                </a:solidFill>
              </a:rPr>
              <a:t> take a long time. It does </a:t>
            </a:r>
            <a:r>
              <a:rPr lang="en-US" dirty="0" smtClean="0">
                <a:solidFill>
                  <a:schemeClr val="tx1"/>
                </a:solidFill>
              </a:rPr>
              <a:t>require effort</a:t>
            </a:r>
            <a:r>
              <a:rPr lang="en-US" baseline="0" dirty="0" smtClean="0">
                <a:solidFill>
                  <a:schemeClr val="tx1"/>
                </a:solidFill>
              </a:rPr>
              <a:t> and at times it may not come easy</a:t>
            </a:r>
            <a:r>
              <a:rPr lang="en-US" dirty="0" smtClean="0">
                <a:solidFill>
                  <a:schemeClr val="tx1"/>
                </a:solidFill>
              </a:rPr>
              <a:t>. But it's worth</a:t>
            </a:r>
            <a:r>
              <a:rPr lang="en-US" baseline="0" dirty="0" smtClean="0">
                <a:solidFill>
                  <a:schemeClr val="tx1"/>
                </a:solidFill>
              </a:rPr>
              <a:t> it!</a:t>
            </a:r>
            <a:endParaRPr lang="en-US" dirty="0" smtClean="0"/>
          </a:p>
          <a:p>
            <a:pPr marL="171450" indent="-171450">
              <a:spcBef>
                <a:spcPts val="0"/>
              </a:spcBef>
              <a:buFont typeface="Arial" panose="020B0604020202020204" pitchFamily="34" charset="0"/>
              <a:buChar char="•"/>
            </a:pPr>
            <a:r>
              <a:rPr lang="en-US" dirty="0" smtClean="0"/>
              <a:t>So </a:t>
            </a:r>
            <a:r>
              <a:rPr lang="en-US" i="1" u="sng" dirty="0" smtClean="0"/>
              <a:t>why</a:t>
            </a:r>
            <a:r>
              <a:rPr lang="en-US" dirty="0" smtClean="0"/>
              <a:t> is it important that you as BHPs use Active Listening?  </a:t>
            </a:r>
            <a:endParaRPr lang="en-US" b="1" dirty="0" smtClean="0">
              <a:solidFill>
                <a:schemeClr val="tx1"/>
              </a:solidFill>
            </a:endParaRPr>
          </a:p>
          <a:p>
            <a:pPr>
              <a:spcBef>
                <a:spcPts val="0"/>
              </a:spcBef>
              <a:spcAft>
                <a:spcPts val="1200"/>
              </a:spcAft>
            </a:pPr>
            <a:endParaRPr lang="en-US" b="1" dirty="0" smtClean="0">
              <a:solidFill>
                <a:schemeClr val="tx1"/>
              </a:solidFill>
            </a:endParaRPr>
          </a:p>
          <a:p>
            <a:pPr>
              <a:spcBef>
                <a:spcPts val="0"/>
              </a:spcBef>
              <a:spcAft>
                <a:spcPts val="1200"/>
              </a:spcAft>
            </a:pPr>
            <a:r>
              <a:rPr lang="en-US" i="1" dirty="0" smtClean="0">
                <a:solidFill>
                  <a:schemeClr val="tx1"/>
                </a:solidFill>
              </a:rPr>
              <a:t>Read slide aloud.</a:t>
            </a:r>
          </a:p>
          <a:p>
            <a:pPr>
              <a:spcBef>
                <a:spcPts val="0"/>
              </a:spcBef>
              <a:spcAft>
                <a:spcPts val="1200"/>
              </a:spcAft>
            </a:pPr>
            <a:endParaRPr lang="en-US" i="1" dirty="0" smtClean="0">
              <a:solidFill>
                <a:schemeClr val="tx1"/>
              </a:solidFill>
            </a:endParaRPr>
          </a:p>
          <a:p>
            <a:pPr>
              <a:spcBef>
                <a:spcPts val="0"/>
              </a:spcBef>
              <a:spcAft>
                <a:spcPts val="1200"/>
              </a:spcAft>
            </a:pPr>
            <a:r>
              <a:rPr lang="en-US" dirty="0" smtClean="0"/>
              <a:t>Developing </a:t>
            </a:r>
            <a:r>
              <a:rPr lang="en-US" dirty="0"/>
              <a:t>active listening skills will help </a:t>
            </a:r>
            <a:r>
              <a:rPr lang="en-US" dirty="0" smtClean="0"/>
              <a:t>you,</a:t>
            </a:r>
            <a:r>
              <a:rPr lang="en-US" baseline="0" dirty="0" smtClean="0"/>
              <a:t> as a BHP, </a:t>
            </a:r>
            <a:r>
              <a:rPr lang="en-US" dirty="0" smtClean="0"/>
              <a:t>better </a:t>
            </a:r>
            <a:r>
              <a:rPr lang="en-US" dirty="0"/>
              <a:t>understand the child and family </a:t>
            </a:r>
            <a:r>
              <a:rPr lang="en-US" dirty="0" smtClean="0"/>
              <a:t>you </a:t>
            </a:r>
            <a:r>
              <a:rPr lang="en-US" dirty="0"/>
              <a:t>are supporting, and do </a:t>
            </a:r>
            <a:r>
              <a:rPr lang="en-US" dirty="0" smtClean="0"/>
              <a:t>your </a:t>
            </a:r>
            <a:r>
              <a:rPr lang="en-US" dirty="0"/>
              <a:t>job more effectively</a:t>
            </a:r>
            <a:r>
              <a:rPr lang="en-US" dirty="0" smtClean="0"/>
              <a:t>.</a:t>
            </a:r>
            <a:endParaRPr lang="en-US" dirty="0"/>
          </a:p>
        </p:txBody>
      </p:sp>
      <p:sp>
        <p:nvSpPr>
          <p:cNvPr id="4" name="Slide Number Placeholder 3"/>
          <p:cNvSpPr>
            <a:spLocks noGrp="1"/>
          </p:cNvSpPr>
          <p:nvPr>
            <p:ph type="sldNum" sz="quarter" idx="10"/>
          </p:nvPr>
        </p:nvSpPr>
        <p:spPr/>
        <p:txBody>
          <a:bodyPr/>
          <a:lstStyle/>
          <a:p>
            <a:fld id="{96EF1053-C4A8-40E5-9F31-3D3265ED3FF8}" type="slidenum">
              <a:rPr lang="en-US" smtClean="0"/>
              <a:t>50</a:t>
            </a:fld>
            <a:endParaRPr lang="en-US" dirty="0"/>
          </a:p>
        </p:txBody>
      </p:sp>
    </p:spTree>
    <p:extLst>
      <p:ext uri="{BB962C8B-B14F-4D97-AF65-F5344CB8AC3E}">
        <p14:creationId xmlns:p14="http://schemas.microsoft.com/office/powerpoint/2010/main" val="99908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sz="1200" b="1" kern="1200" dirty="0" smtClean="0">
                <a:solidFill>
                  <a:schemeClr val="tx1"/>
                </a:solidFill>
                <a:effectLst/>
                <a:latin typeface="+mn-lt"/>
                <a:ea typeface="+mn-ea"/>
                <a:cs typeface="+mn-cs"/>
              </a:rPr>
              <a:t>Discussion: </a:t>
            </a:r>
            <a:r>
              <a:rPr lang="en-US" sz="1200" b="1" u="sng" kern="1200" dirty="0" smtClean="0">
                <a:solidFill>
                  <a:schemeClr val="tx1"/>
                </a:solidFill>
                <a:effectLst/>
                <a:latin typeface="+mn-lt"/>
                <a:ea typeface="+mn-ea"/>
                <a:cs typeface="+mn-cs"/>
              </a:rPr>
              <a:t>Fluency</a:t>
            </a:r>
            <a:r>
              <a:rPr lang="en-US" sz="1200" b="1" u="sng" kern="1200" baseline="0" dirty="0" smtClean="0">
                <a:solidFill>
                  <a:schemeClr val="tx1"/>
                </a:solidFill>
                <a:effectLst/>
                <a:latin typeface="+mn-lt"/>
                <a:ea typeface="+mn-ea"/>
                <a:cs typeface="+mn-cs"/>
              </a:rPr>
              <a:t> Privilege / Communication Ally</a:t>
            </a:r>
          </a:p>
          <a:p>
            <a:pPr lvl="0">
              <a:lnSpc>
                <a:spcPct val="100000"/>
              </a:lnSpc>
              <a:spcBef>
                <a:spcPts val="0"/>
              </a:spcBef>
              <a:spcAft>
                <a:spcPts val="0"/>
              </a:spcAft>
            </a:pPr>
            <a:r>
              <a:rPr lang="en-US" sz="1200" b="1" kern="1200" baseline="0" dirty="0" smtClean="0">
                <a:solidFill>
                  <a:schemeClr val="tx1"/>
                </a:solidFill>
                <a:effectLst/>
                <a:latin typeface="+mn-lt"/>
                <a:ea typeface="+mn-ea"/>
                <a:cs typeface="+mn-cs"/>
              </a:rPr>
              <a:t>Estimated Time: </a:t>
            </a:r>
            <a:r>
              <a:rPr lang="en-US" sz="1200" u="sng" kern="1200" baseline="0" dirty="0" smtClean="0">
                <a:solidFill>
                  <a:schemeClr val="tx1"/>
                </a:solidFill>
                <a:effectLst/>
                <a:latin typeface="+mn-lt"/>
                <a:ea typeface="+mn-ea"/>
                <a:cs typeface="+mn-cs"/>
              </a:rPr>
              <a:t>5 minutes</a:t>
            </a:r>
          </a:p>
          <a:p>
            <a:pPr lvl="0">
              <a:lnSpc>
                <a:spcPct val="100000"/>
              </a:lnSpc>
              <a:spcBef>
                <a:spcPts val="0"/>
              </a:spcBef>
              <a:spcAft>
                <a:spcPts val="0"/>
              </a:spcAft>
            </a:pPr>
            <a:r>
              <a:rPr lang="en-US" sz="1200" b="1" kern="1200" baseline="0" dirty="0" smtClean="0">
                <a:solidFill>
                  <a:schemeClr val="tx1"/>
                </a:solidFill>
                <a:effectLst/>
                <a:latin typeface="+mn-lt"/>
                <a:ea typeface="+mn-ea"/>
                <a:cs typeface="+mn-cs"/>
              </a:rPr>
              <a:t>Purpose: </a:t>
            </a:r>
            <a:r>
              <a:rPr lang="en-US" sz="1200" kern="1200" baseline="0" dirty="0" smtClean="0">
                <a:solidFill>
                  <a:schemeClr val="tx1"/>
                </a:solidFill>
                <a:effectLst/>
                <a:latin typeface="+mn-lt"/>
                <a:ea typeface="+mn-ea"/>
                <a:cs typeface="+mn-cs"/>
              </a:rPr>
              <a:t>To help participants understand what fluency privilege is, and to understand their responsibility to use their fluency privilege to be effective communication allies for the children and families they support.</a:t>
            </a:r>
          </a:p>
          <a:p>
            <a:pPr lvl="0">
              <a:lnSpc>
                <a:spcPct val="100000"/>
              </a:lnSpc>
              <a:spcBef>
                <a:spcPts val="0"/>
              </a:spcBef>
              <a:spcAft>
                <a:spcPts val="0"/>
              </a:spcAft>
            </a:pPr>
            <a:endParaRPr lang="en-US" sz="1200" kern="1200" baseline="0" dirty="0" smtClean="0">
              <a:solidFill>
                <a:schemeClr val="tx1"/>
              </a:solidFill>
              <a:effectLst/>
              <a:latin typeface="+mn-lt"/>
              <a:ea typeface="+mn-ea"/>
              <a:cs typeface="+mn-cs"/>
            </a:endParaRPr>
          </a:p>
          <a:p>
            <a:pPr lvl="0">
              <a:lnSpc>
                <a:spcPct val="100000"/>
              </a:lnSpc>
              <a:spcBef>
                <a:spcPts val="0"/>
              </a:spcBef>
              <a:spcAft>
                <a:spcPts val="0"/>
              </a:spcAft>
            </a:pPr>
            <a:r>
              <a:rPr lang="en-US" sz="1200" kern="1200" baseline="0" dirty="0" smtClean="0">
                <a:solidFill>
                  <a:schemeClr val="tx1"/>
                </a:solidFill>
                <a:effectLst/>
                <a:latin typeface="+mn-lt"/>
                <a:ea typeface="+mn-ea"/>
                <a:cs typeface="+mn-cs"/>
              </a:rPr>
              <a:t>In the online Communication Module you were introduced to Fluency Privilege and provided a link to Mayer Shevin’s article: </a:t>
            </a:r>
            <a:r>
              <a:rPr lang="en-US" sz="1200" i="1" u="sng" kern="1200" baseline="0" dirty="0" smtClean="0">
                <a:solidFill>
                  <a:schemeClr val="tx1"/>
                </a:solidFill>
                <a:effectLst/>
                <a:latin typeface="+mn-lt"/>
                <a:ea typeface="+mn-ea"/>
                <a:cs typeface="+mn-cs"/>
              </a:rPr>
              <a:t>On Being a Communication Ally</a:t>
            </a:r>
            <a:r>
              <a:rPr lang="en-US" sz="1200" i="0" u="none" kern="1200" baseline="0" dirty="0" smtClean="0">
                <a:solidFill>
                  <a:schemeClr val="tx1"/>
                </a:solidFill>
                <a:effectLst/>
                <a:latin typeface="+mn-lt"/>
                <a:ea typeface="+mn-ea"/>
                <a:cs typeface="+mn-cs"/>
              </a:rPr>
              <a:t>.</a:t>
            </a:r>
          </a:p>
          <a:p>
            <a:pPr lvl="0">
              <a:lnSpc>
                <a:spcPct val="100000"/>
              </a:lnSpc>
              <a:spcBef>
                <a:spcPts val="0"/>
              </a:spcBef>
              <a:spcAft>
                <a:spcPts val="0"/>
              </a:spcAft>
            </a:pPr>
            <a:r>
              <a:rPr lang="en-US" sz="1200" i="0" u="none" kern="1200" baseline="0" dirty="0" smtClean="0">
                <a:solidFill>
                  <a:schemeClr val="tx1"/>
                </a:solidFill>
                <a:effectLst/>
                <a:latin typeface="+mn-lt"/>
                <a:ea typeface="+mn-ea"/>
                <a:cs typeface="+mn-cs"/>
              </a:rPr>
              <a:t>That article is in the Learning Journal, pages 8 – 19 (and in the </a:t>
            </a:r>
            <a:r>
              <a:rPr lang="en-US" sz="1200" i="0" baseline="0" dirty="0" smtClean="0">
                <a:latin typeface="+mn-lt"/>
              </a:rPr>
              <a:t>Appendix of the BHP Student </a:t>
            </a:r>
            <a:r>
              <a:rPr lang="en-US" sz="1200" i="0" baseline="0" dirty="0" err="1" smtClean="0">
                <a:latin typeface="+mn-lt"/>
              </a:rPr>
              <a:t>Manua</a:t>
            </a:r>
            <a:r>
              <a:rPr lang="en-US" sz="1200" i="0" baseline="0" dirty="0" smtClean="0">
                <a:latin typeface="+mn-lt"/>
              </a:rPr>
              <a:t>, pages 312 – 323).</a:t>
            </a:r>
          </a:p>
          <a:p>
            <a:pPr lvl="0">
              <a:lnSpc>
                <a:spcPct val="100000"/>
              </a:lnSpc>
              <a:spcBef>
                <a:spcPts val="0"/>
              </a:spcBef>
              <a:spcAft>
                <a:spcPts val="0"/>
              </a:spcAft>
            </a:pPr>
            <a:r>
              <a:rPr lang="en-US" sz="1200" kern="1200" dirty="0" smtClean="0">
                <a:solidFill>
                  <a:schemeClr val="tx1"/>
                </a:solidFill>
                <a:effectLst/>
                <a:latin typeface="+mn-lt"/>
                <a:ea typeface="+mn-ea"/>
                <a:cs typeface="+mn-cs"/>
              </a:rPr>
              <a:t>Mayer Shevin has a PH.D. in Psycholinguistics and has worked extensively with people with developmental disabilities. </a:t>
            </a:r>
            <a:endParaRPr lang="en-US" sz="1200" i="0" u="none" kern="1200" baseline="0" dirty="0" smtClean="0">
              <a:solidFill>
                <a:schemeClr val="tx1"/>
              </a:solidFill>
              <a:effectLst/>
              <a:latin typeface="+mn-lt"/>
              <a:ea typeface="+mn-ea"/>
              <a:cs typeface="+mn-cs"/>
            </a:endParaRPr>
          </a:p>
          <a:p>
            <a:pPr lvl="0">
              <a:lnSpc>
                <a:spcPct val="100000"/>
              </a:lnSpc>
              <a:spcBef>
                <a:spcPts val="0"/>
              </a:spcBef>
              <a:spcAft>
                <a:spcPts val="0"/>
              </a:spcAft>
            </a:pPr>
            <a:endParaRPr lang="en-US" sz="1200" i="0" u="none" kern="1200" baseline="0" dirty="0" smtClean="0">
              <a:solidFill>
                <a:schemeClr val="tx1"/>
              </a:solidFill>
              <a:effectLst/>
              <a:latin typeface="+mn-lt"/>
              <a:ea typeface="+mn-ea"/>
              <a:cs typeface="+mn-cs"/>
            </a:endParaRPr>
          </a:p>
          <a:p>
            <a:pPr marL="171450" lvl="0" indent="-171450">
              <a:lnSpc>
                <a:spcPct val="100000"/>
              </a:lnSpc>
              <a:spcBef>
                <a:spcPts val="0"/>
              </a:spcBef>
              <a:spcAft>
                <a:spcPts val="0"/>
              </a:spcAft>
              <a:buFont typeface="Arial" panose="020B0604020202020204" pitchFamily="34" charset="0"/>
              <a:buChar char="•"/>
            </a:pPr>
            <a:r>
              <a:rPr lang="en-US" sz="1200" kern="1200" dirty="0" smtClean="0">
                <a:solidFill>
                  <a:schemeClr val="tx1"/>
                </a:solidFill>
                <a:effectLst/>
                <a:latin typeface="+mn-lt"/>
                <a:ea typeface="+mn-ea"/>
                <a:cs typeface="+mn-cs"/>
              </a:rPr>
              <a:t>Being able to communicate, to understand others and have them understand you is something many of us take for granted. </a:t>
            </a:r>
          </a:p>
          <a:p>
            <a:pPr marL="171450" lvl="0" indent="-171450">
              <a:lnSpc>
                <a:spcPct val="100000"/>
              </a:lnSpc>
              <a:spcBef>
                <a:spcPts val="0"/>
              </a:spcBef>
              <a:spcAft>
                <a:spcPts val="0"/>
              </a:spcAft>
              <a:buFont typeface="Arial" panose="020B0604020202020204" pitchFamily="34" charset="0"/>
              <a:buChar char="•"/>
            </a:pPr>
            <a:r>
              <a:rPr lang="en-US" sz="1200" kern="1200" dirty="0" smtClean="0">
                <a:solidFill>
                  <a:schemeClr val="tx1"/>
                </a:solidFill>
                <a:effectLst/>
                <a:latin typeface="+mn-lt"/>
                <a:ea typeface="+mn-ea"/>
                <a:cs typeface="+mn-cs"/>
              </a:rPr>
              <a:t>People who have the ability to effectively communicate their feelings, needs, emotions, and so 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what Mayer Shevin calls “</a:t>
            </a:r>
            <a:r>
              <a:rPr lang="en-US" sz="1200" u="none" kern="1200" dirty="0" smtClean="0">
                <a:solidFill>
                  <a:schemeClr val="tx1"/>
                </a:solidFill>
                <a:effectLst/>
                <a:latin typeface="+mn-lt"/>
                <a:ea typeface="+mn-ea"/>
                <a:cs typeface="+mn-cs"/>
              </a:rPr>
              <a:t>Fluency Privilege.”</a:t>
            </a:r>
            <a:r>
              <a:rPr lang="en-US" sz="1200" u="none"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p>
          <a:p>
            <a:pPr marL="171450" lvl="0" indent="-171450">
              <a:lnSpc>
                <a:spcPct val="100000"/>
              </a:lnSpc>
              <a:spcBef>
                <a:spcPts val="0"/>
              </a:spcBef>
              <a:spcAft>
                <a:spcPts val="0"/>
              </a:spcAft>
              <a:buFont typeface="Arial" panose="020B0604020202020204" pitchFamily="34" charset="0"/>
              <a:buChar char="•"/>
            </a:pPr>
            <a:r>
              <a:rPr lang="en-US" sz="1200" kern="1200" baseline="0" dirty="0" smtClean="0">
                <a:solidFill>
                  <a:schemeClr val="tx1"/>
                </a:solidFill>
                <a:effectLst/>
                <a:latin typeface="+mn-lt"/>
                <a:ea typeface="+mn-ea"/>
                <a:cs typeface="+mn-cs"/>
              </a:rPr>
              <a:t>This means that w</a:t>
            </a:r>
            <a:r>
              <a:rPr lang="en-US" sz="1200" kern="1200" dirty="0" smtClean="0">
                <a:solidFill>
                  <a:schemeClr val="tx1"/>
                </a:solidFill>
                <a:effectLst/>
                <a:latin typeface="+mn-lt"/>
                <a:ea typeface="+mn-ea"/>
                <a:cs typeface="+mn-cs"/>
              </a:rPr>
              <a:t>e can enter a situation and expect to be understood and to understand the people around us (for the most part). </a:t>
            </a:r>
          </a:p>
          <a:p>
            <a:pPr marL="171450" lvl="0" indent="-171450">
              <a:lnSpc>
                <a:spcPct val="100000"/>
              </a:lnSpc>
              <a:spcBef>
                <a:spcPts val="0"/>
              </a:spcBef>
              <a:spcAft>
                <a:spcPts val="0"/>
              </a:spcAft>
              <a:buFont typeface="Arial" panose="020B0604020202020204" pitchFamily="34" charset="0"/>
              <a:buChar char="•"/>
            </a:pPr>
            <a:r>
              <a:rPr lang="en-US" sz="1200" kern="1200" dirty="0" smtClean="0">
                <a:solidFill>
                  <a:schemeClr val="tx1"/>
                </a:solidFill>
                <a:effectLst/>
                <a:latin typeface="+mn-lt"/>
                <a:ea typeface="+mn-ea"/>
                <a:cs typeface="+mn-cs"/>
              </a:rPr>
              <a:t>People who use their fluency</a:t>
            </a:r>
            <a:r>
              <a:rPr lang="en-US" sz="1200" kern="1200" baseline="0" dirty="0" smtClean="0">
                <a:solidFill>
                  <a:schemeClr val="tx1"/>
                </a:solidFill>
                <a:effectLst/>
                <a:latin typeface="+mn-lt"/>
                <a:ea typeface="+mn-ea"/>
                <a:cs typeface="+mn-cs"/>
              </a:rPr>
              <a:t> privilege on behalf of those who experience limited or impaired ability to communicate fluently are what Mayer Shevin calls “Communication Allies.”</a:t>
            </a:r>
          </a:p>
          <a:p>
            <a:pPr marL="171450" lvl="0" indent="-171450">
              <a:lnSpc>
                <a:spcPct val="100000"/>
              </a:lnSpc>
              <a:spcBef>
                <a:spcPts val="0"/>
              </a:spcBef>
              <a:spcAft>
                <a:spcPts val="0"/>
              </a:spcAft>
              <a:buFont typeface="Arial" panose="020B0604020202020204" pitchFamily="34" charset="0"/>
              <a:buChar char="•"/>
            </a:pPr>
            <a:r>
              <a:rPr lang="en-US" sz="1200" kern="1200" dirty="0" smtClean="0">
                <a:solidFill>
                  <a:schemeClr val="tx1"/>
                </a:solidFill>
                <a:effectLst/>
                <a:latin typeface="+mn-lt"/>
                <a:ea typeface="+mn-ea"/>
                <a:cs typeface="+mn-cs"/>
              </a:rPr>
              <a:t>As a BHP, you have a responsibility to use your </a:t>
            </a:r>
            <a:r>
              <a:rPr lang="en-US" sz="1200" u="none" kern="1200" dirty="0" smtClean="0">
                <a:solidFill>
                  <a:schemeClr val="tx1"/>
                </a:solidFill>
                <a:effectLst/>
                <a:latin typeface="+mn-lt"/>
                <a:ea typeface="+mn-ea"/>
                <a:cs typeface="+mn-cs"/>
              </a:rPr>
              <a:t>fluency privilege to be a communication ally for </a:t>
            </a:r>
            <a:r>
              <a:rPr lang="en-US" sz="1200" kern="1200" dirty="0" smtClean="0">
                <a:solidFill>
                  <a:schemeClr val="tx1"/>
                </a:solidFill>
                <a:effectLst/>
                <a:latin typeface="+mn-lt"/>
                <a:ea typeface="+mn-ea"/>
                <a:cs typeface="+mn-cs"/>
              </a:rPr>
              <a:t>the child and family that you support.</a:t>
            </a:r>
          </a:p>
          <a:p>
            <a:pPr marL="171450" lvl="0" indent="-171450">
              <a:lnSpc>
                <a:spcPct val="100000"/>
              </a:lnSpc>
              <a:spcBef>
                <a:spcPts val="0"/>
              </a:spcBef>
              <a:spcAft>
                <a:spcPts val="0"/>
              </a:spcAft>
              <a:buFont typeface="Arial" panose="020B0604020202020204" pitchFamily="34" charset="0"/>
              <a:buChar char="•"/>
            </a:pPr>
            <a:r>
              <a:rPr lang="en-US" sz="1200" i="0" dirty="0" smtClean="0">
                <a:solidFill>
                  <a:schemeClr val="tx1"/>
                </a:solidFill>
                <a:latin typeface="+mn-lt"/>
              </a:rPr>
              <a:t>Being a communication ally is about helping the child get needs and wants met, but also about helping the child express their individuality and be included in society. </a:t>
            </a:r>
          </a:p>
          <a:p>
            <a:pPr defTabSz="949478">
              <a:lnSpc>
                <a:spcPct val="100000"/>
              </a:lnSpc>
              <a:spcBef>
                <a:spcPts val="0"/>
              </a:spcBef>
              <a:spcAft>
                <a:spcPts val="0"/>
              </a:spcAft>
              <a:defRPr/>
            </a:pPr>
            <a:endParaRPr lang="en-US" sz="1200" kern="1200" dirty="0" smtClean="0">
              <a:solidFill>
                <a:schemeClr val="tx1"/>
              </a:solidFill>
              <a:effectLst/>
              <a:latin typeface="+mn-lt"/>
              <a:ea typeface="+mn-ea"/>
              <a:cs typeface="+mn-cs"/>
            </a:endParaRPr>
          </a:p>
          <a:p>
            <a:pPr defTabSz="949478">
              <a:lnSpc>
                <a:spcPct val="100000"/>
              </a:lnSpc>
              <a:spcBef>
                <a:spcPts val="0"/>
              </a:spcBef>
              <a:spcAft>
                <a:spcPts val="0"/>
              </a:spcAft>
              <a:defRPr/>
            </a:pPr>
            <a:r>
              <a:rPr lang="en-US" sz="1200" b="1" kern="1200" dirty="0" smtClean="0">
                <a:solidFill>
                  <a:schemeClr val="tx1"/>
                </a:solidFill>
                <a:effectLst/>
                <a:latin typeface="+mn-lt"/>
                <a:ea typeface="+mn-ea"/>
                <a:cs typeface="+mn-cs"/>
              </a:rPr>
              <a:t>Instructor’s Note:</a:t>
            </a:r>
          </a:p>
          <a:p>
            <a:pPr marL="0" marR="0" indent="0" algn="l" defTabSz="949478" rtl="0" eaLnBrk="1" fontAlgn="auto" latinLnBrk="0" hangingPunct="1">
              <a:lnSpc>
                <a:spcPct val="100000"/>
              </a:lnSpc>
              <a:spcBef>
                <a:spcPts val="0"/>
              </a:spcBef>
              <a:spcAft>
                <a:spcPts val="0"/>
              </a:spcAft>
              <a:buClrTx/>
              <a:buSzTx/>
              <a:buFontTx/>
              <a:buNone/>
              <a:tabLst/>
              <a:defRPr/>
            </a:pPr>
            <a:r>
              <a:rPr lang="en-US" sz="1200" i="1" dirty="0" smtClean="0">
                <a:solidFill>
                  <a:schemeClr val="tx1"/>
                </a:solidFill>
                <a:latin typeface="+mn-lt"/>
              </a:rPr>
              <a:t>Review Shevin’s experiences of his own loss of fluency privilege or share your own.  </a:t>
            </a:r>
          </a:p>
        </p:txBody>
      </p:sp>
      <p:sp>
        <p:nvSpPr>
          <p:cNvPr id="4" name="Slide Number Placeholder 3"/>
          <p:cNvSpPr>
            <a:spLocks noGrp="1"/>
          </p:cNvSpPr>
          <p:nvPr>
            <p:ph type="sldNum" sz="quarter" idx="10"/>
          </p:nvPr>
        </p:nvSpPr>
        <p:spPr/>
        <p:txBody>
          <a:bodyPr/>
          <a:lstStyle/>
          <a:p>
            <a:fld id="{96EF1053-C4A8-40E5-9F31-3D3265ED3FF8}" type="slidenum">
              <a:rPr lang="en-US" smtClean="0"/>
              <a:t>51</a:t>
            </a:fld>
            <a:endParaRPr lang="en-US" dirty="0"/>
          </a:p>
        </p:txBody>
      </p:sp>
    </p:spTree>
    <p:extLst>
      <p:ext uri="{BB962C8B-B14F-4D97-AF65-F5344CB8AC3E}">
        <p14:creationId xmlns:p14="http://schemas.microsoft.com/office/powerpoint/2010/main" val="944663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smtClean="0">
                <a:solidFill>
                  <a:schemeClr val="tx1"/>
                </a:solidFill>
              </a:rPr>
              <a:t>Activity</a:t>
            </a:r>
            <a:r>
              <a:rPr lang="en-US" b="1" baseline="0" dirty="0" smtClean="0">
                <a:solidFill>
                  <a:schemeClr val="tx1"/>
                </a:solidFill>
              </a:rPr>
              <a:t>: </a:t>
            </a:r>
            <a:r>
              <a:rPr lang="en-US" b="1" u="sng" baseline="0" dirty="0" smtClean="0">
                <a:solidFill>
                  <a:schemeClr val="tx1"/>
                </a:solidFill>
              </a:rPr>
              <a:t>PE</a:t>
            </a:r>
            <a:r>
              <a:rPr lang="en-US" b="1" u="sng" dirty="0" smtClean="0">
                <a:solidFill>
                  <a:schemeClr val="tx1"/>
                </a:solidFill>
              </a:rPr>
              <a:t>CS Challenge</a:t>
            </a:r>
          </a:p>
          <a:p>
            <a:pPr>
              <a:spcBef>
                <a:spcPts val="0"/>
              </a:spcBef>
            </a:pPr>
            <a:r>
              <a:rPr lang="en-US" b="1" dirty="0" smtClean="0">
                <a:solidFill>
                  <a:schemeClr val="tx1"/>
                </a:solidFill>
              </a:rPr>
              <a:t>Estimated time: </a:t>
            </a:r>
            <a:r>
              <a:rPr lang="en-US" b="0" u="sng" dirty="0" smtClean="0">
                <a:solidFill>
                  <a:schemeClr val="tx1"/>
                </a:solidFill>
              </a:rPr>
              <a:t>15 minutes</a:t>
            </a:r>
          </a:p>
          <a:p>
            <a:pPr>
              <a:spcBef>
                <a:spcPts val="0"/>
              </a:spcBef>
            </a:pPr>
            <a:r>
              <a:rPr lang="en-US" b="1" dirty="0" smtClean="0">
                <a:solidFill>
                  <a:schemeClr val="tx1"/>
                </a:solidFill>
              </a:rPr>
              <a:t>Purpose: </a:t>
            </a:r>
            <a:r>
              <a:rPr lang="en-US" b="0" dirty="0" smtClean="0">
                <a:solidFill>
                  <a:schemeClr val="tx1"/>
                </a:solidFill>
              </a:rPr>
              <a:t>To help</a:t>
            </a:r>
            <a:r>
              <a:rPr lang="en-US" b="0" baseline="0" dirty="0" smtClean="0">
                <a:solidFill>
                  <a:schemeClr val="tx1"/>
                </a:solidFill>
              </a:rPr>
              <a:t> participants understand what PECS (Picture Exchange Communication System) is, how it is used, and what their role is in helping the child express preferences, ideas, wants, etc.</a:t>
            </a:r>
            <a:endParaRPr lang="en-US" b="1" baseline="0" dirty="0" smtClean="0">
              <a:solidFill>
                <a:schemeClr val="tx1"/>
              </a:solidFill>
            </a:endParaRPr>
          </a:p>
          <a:p>
            <a:pPr>
              <a:spcBef>
                <a:spcPts val="0"/>
              </a:spcBef>
            </a:pPr>
            <a:endParaRPr lang="en-US" b="1" baseline="0" dirty="0" smtClean="0">
              <a:solidFill>
                <a:schemeClr val="tx1"/>
              </a:solidFill>
            </a:endParaRPr>
          </a:p>
          <a:p>
            <a:pPr>
              <a:spcBef>
                <a:spcPts val="0"/>
              </a:spcBef>
            </a:pPr>
            <a:r>
              <a:rPr lang="en-US" b="1" baseline="0" dirty="0" smtClean="0">
                <a:solidFill>
                  <a:schemeClr val="tx1"/>
                </a:solidFill>
              </a:rPr>
              <a:t>Pre-Activity Discussion:</a:t>
            </a:r>
          </a:p>
          <a:p>
            <a:pPr marL="171450" indent="-171450">
              <a:spcBef>
                <a:spcPts val="0"/>
              </a:spcBef>
              <a:buFont typeface="Arial" panose="020B0604020202020204" pitchFamily="34" charset="0"/>
              <a:buChar char="•"/>
            </a:pPr>
            <a:r>
              <a:rPr lang="en-US" b="0" baseline="0" dirty="0" smtClean="0">
                <a:solidFill>
                  <a:schemeClr val="tx1"/>
                </a:solidFill>
              </a:rPr>
              <a:t>Explain:</a:t>
            </a:r>
          </a:p>
          <a:p>
            <a:pPr marL="628650" lvl="1" indent="-171450">
              <a:spcBef>
                <a:spcPts val="0"/>
              </a:spcBef>
              <a:buFontTx/>
              <a:buChar char="-"/>
            </a:pPr>
            <a:r>
              <a:rPr lang="en-US" b="0" baseline="0" dirty="0" smtClean="0">
                <a:solidFill>
                  <a:schemeClr val="tx1"/>
                </a:solidFill>
              </a:rPr>
              <a:t>PECS is a method of communication that teaches the individual to initiate an exchange with a communicative partner. The individual learns to give a picture of a desired item (a ball, for instance) to their communication partner, who then gives the desired item to the individual. Once the individual learns this concept, they are taught how to put vocabulary together to form sentences.</a:t>
            </a:r>
          </a:p>
          <a:p>
            <a:pPr marL="628650" lvl="1" indent="-171450">
              <a:spcBef>
                <a:spcPts val="0"/>
              </a:spcBef>
              <a:buFontTx/>
              <a:buChar char="-"/>
            </a:pPr>
            <a:r>
              <a:rPr lang="en-US" b="0" baseline="0" dirty="0" smtClean="0">
                <a:solidFill>
                  <a:schemeClr val="tx1"/>
                </a:solidFill>
              </a:rPr>
              <a:t>Devices that are used to communicate with PECS range from the traditional communication book (a binder with pictures that stick with Velcro) to PECS software programs, to PECS iPhone apps, and more.</a:t>
            </a:r>
            <a:endParaRPr lang="en-US" b="1" baseline="0" dirty="0" smtClean="0">
              <a:solidFill>
                <a:schemeClr val="tx1"/>
              </a:solidFill>
            </a:endParaRPr>
          </a:p>
          <a:p>
            <a:pPr>
              <a:spcBef>
                <a:spcPts val="0"/>
              </a:spcBef>
            </a:pPr>
            <a:endParaRPr lang="en-US" b="1" baseline="0" dirty="0" smtClean="0">
              <a:solidFill>
                <a:schemeClr val="tx1"/>
              </a:solidFill>
            </a:endParaRPr>
          </a:p>
          <a:p>
            <a:pPr>
              <a:spcBef>
                <a:spcPts val="0"/>
              </a:spcBef>
            </a:pPr>
            <a:r>
              <a:rPr lang="en-US" b="0" i="1" baseline="0" dirty="0" smtClean="0">
                <a:solidFill>
                  <a:schemeClr val="tx1"/>
                </a:solidFill>
              </a:rPr>
              <a:t>Producer’s Note: Enable whiteboard tools.</a:t>
            </a:r>
          </a:p>
          <a:p>
            <a:pPr>
              <a:spcBef>
                <a:spcPts val="0"/>
              </a:spcBef>
            </a:pPr>
            <a:endParaRPr lang="en-US" b="1"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Activity Instructions:</a:t>
            </a:r>
          </a:p>
          <a:p>
            <a:pPr marL="171450" indent="-171450" defTabSz="931774">
              <a:spcBef>
                <a:spcPts val="0"/>
              </a:spcBef>
              <a:buFont typeface="Arial" panose="020B0604020202020204" pitchFamily="34" charset="0"/>
              <a:buChar char="•"/>
              <a:defRPr/>
            </a:pPr>
            <a:r>
              <a:rPr lang="en-US" dirty="0" smtClean="0">
                <a:solidFill>
                  <a:schemeClr val="tx1"/>
                </a:solidFill>
              </a:rPr>
              <a:t>Ask for a volunteer. </a:t>
            </a:r>
          </a:p>
          <a:p>
            <a:pPr marL="171450" indent="-171450" defTabSz="931774">
              <a:spcBef>
                <a:spcPts val="0"/>
              </a:spcBef>
              <a:buFont typeface="Arial" panose="020B0604020202020204" pitchFamily="34" charset="0"/>
              <a:buChar char="•"/>
              <a:defRPr/>
            </a:pPr>
            <a:r>
              <a:rPr lang="en-US" dirty="0" smtClean="0">
                <a:solidFill>
                  <a:schemeClr val="tx1"/>
                </a:solidFill>
              </a:rPr>
              <a:t>Have</a:t>
            </a:r>
            <a:r>
              <a:rPr lang="en-US" baseline="0" dirty="0" smtClean="0">
                <a:solidFill>
                  <a:schemeClr val="tx1"/>
                </a:solidFill>
              </a:rPr>
              <a:t> the producer or facilitator ask the volunteer the interview questions. Direct them to answer the questions by dragging the check mark to a PECS symbol (no talking). </a:t>
            </a:r>
            <a:endParaRPr lang="en-US" dirty="0" smtClean="0">
              <a:solidFill>
                <a:schemeClr val="tx1"/>
              </a:solidFill>
            </a:endParaRPr>
          </a:p>
          <a:p>
            <a:pPr marL="171450" indent="-171450" defTabSz="931774">
              <a:spcBef>
                <a:spcPts val="0"/>
              </a:spcBef>
              <a:buFont typeface="Arial" panose="020B0604020202020204" pitchFamily="34" charset="0"/>
              <a:buChar char="•"/>
              <a:defRPr/>
            </a:pPr>
            <a:endParaRPr lang="en-US" dirty="0">
              <a:solidFill>
                <a:schemeClr val="tx1"/>
              </a:solidFill>
            </a:endParaRPr>
          </a:p>
          <a:p>
            <a:pPr marL="690143" lvl="1" indent="-232943">
              <a:spcBef>
                <a:spcPts val="0"/>
              </a:spcBef>
              <a:buAutoNum type="arabicPeriod"/>
            </a:pPr>
            <a:r>
              <a:rPr lang="en-US" dirty="0">
                <a:solidFill>
                  <a:schemeClr val="tx1"/>
                </a:solidFill>
              </a:rPr>
              <a:t>Where do you live?  </a:t>
            </a:r>
          </a:p>
          <a:p>
            <a:pPr marL="690143" lvl="1" indent="-232943">
              <a:spcBef>
                <a:spcPts val="0"/>
              </a:spcBef>
              <a:buAutoNum type="arabicPeriod"/>
            </a:pPr>
            <a:r>
              <a:rPr lang="en-US" dirty="0">
                <a:solidFill>
                  <a:schemeClr val="tx1"/>
                </a:solidFill>
              </a:rPr>
              <a:t>Tell me about the last movie you saw.  </a:t>
            </a:r>
          </a:p>
          <a:p>
            <a:pPr marL="690143" lvl="1" indent="-232943">
              <a:spcBef>
                <a:spcPts val="0"/>
              </a:spcBef>
              <a:buAutoNum type="arabicPeriod"/>
            </a:pPr>
            <a:r>
              <a:rPr lang="en-US" dirty="0">
                <a:solidFill>
                  <a:schemeClr val="tx1"/>
                </a:solidFill>
              </a:rPr>
              <a:t>What is your favorite season?  Why?  </a:t>
            </a:r>
          </a:p>
          <a:p>
            <a:pPr marL="690143" lvl="1" indent="-232943">
              <a:spcBef>
                <a:spcPts val="0"/>
              </a:spcBef>
              <a:buAutoNum type="arabicPeriod"/>
            </a:pPr>
            <a:r>
              <a:rPr lang="en-US" dirty="0">
                <a:solidFill>
                  <a:schemeClr val="tx1"/>
                </a:solidFill>
              </a:rPr>
              <a:t>What did you have for dinner last night?  </a:t>
            </a:r>
          </a:p>
          <a:p>
            <a:pPr marL="690143" lvl="1" indent="-232943">
              <a:spcBef>
                <a:spcPts val="0"/>
              </a:spcBef>
              <a:buAutoNum type="arabicPeriod"/>
            </a:pPr>
            <a:r>
              <a:rPr lang="en-US" dirty="0">
                <a:solidFill>
                  <a:schemeClr val="tx1"/>
                </a:solidFill>
              </a:rPr>
              <a:t>What is your favorite part about this class so far?  </a:t>
            </a:r>
            <a:endParaRPr lang="en-US" dirty="0" smtClean="0">
              <a:solidFill>
                <a:schemeClr val="tx1"/>
              </a:solidFill>
            </a:endParaRPr>
          </a:p>
          <a:p>
            <a:pPr>
              <a:spcBef>
                <a:spcPts val="0"/>
              </a:spcBef>
            </a:pPr>
            <a:endParaRPr lang="en-US" dirty="0">
              <a:solidFill>
                <a:schemeClr val="tx1"/>
              </a:solidFill>
            </a:endParaRPr>
          </a:p>
          <a:p>
            <a:pPr>
              <a:spcBef>
                <a:spcPts val="0"/>
              </a:spcBef>
            </a:pPr>
            <a:r>
              <a:rPr lang="en-US" b="1" u="none" dirty="0" smtClean="0">
                <a:solidFill>
                  <a:schemeClr val="tx1"/>
                </a:solidFill>
              </a:rPr>
              <a:t>Post-Activity Discussion:</a:t>
            </a:r>
            <a:endParaRPr lang="en-US" b="1" u="none" dirty="0">
              <a:solidFill>
                <a:schemeClr val="tx1"/>
              </a:solidFill>
            </a:endParaRPr>
          </a:p>
          <a:p>
            <a:pPr marL="171450" indent="-171450">
              <a:spcBef>
                <a:spcPts val="0"/>
              </a:spcBef>
              <a:buFont typeface="Arial" panose="020B0604020202020204" pitchFamily="34" charset="0"/>
              <a:buChar char="•"/>
            </a:pPr>
            <a:r>
              <a:rPr lang="en-US" dirty="0" smtClean="0">
                <a:solidFill>
                  <a:schemeClr val="tx1"/>
                </a:solidFill>
              </a:rPr>
              <a:t>Ask </a:t>
            </a:r>
            <a:r>
              <a:rPr lang="en-US" dirty="0">
                <a:solidFill>
                  <a:schemeClr val="tx1"/>
                </a:solidFill>
              </a:rPr>
              <a:t>the </a:t>
            </a:r>
            <a:r>
              <a:rPr lang="en-US" dirty="0" smtClean="0">
                <a:solidFill>
                  <a:schemeClr val="tx1"/>
                </a:solidFill>
              </a:rPr>
              <a:t>volunteer</a:t>
            </a:r>
            <a:r>
              <a:rPr lang="en-US" baseline="0" dirty="0" smtClean="0">
                <a:solidFill>
                  <a:schemeClr val="tx1"/>
                </a:solidFill>
              </a:rPr>
              <a:t> to share over audio</a:t>
            </a:r>
            <a:r>
              <a:rPr lang="en-US" dirty="0" smtClean="0">
                <a:solidFill>
                  <a:schemeClr val="tx1"/>
                </a:solidFill>
              </a:rPr>
              <a:t> w</a:t>
            </a:r>
            <a:r>
              <a:rPr lang="en-US" baseline="0" dirty="0" smtClean="0">
                <a:solidFill>
                  <a:schemeClr val="tx1"/>
                </a:solidFill>
              </a:rPr>
              <a:t>hat this experience was like. </a:t>
            </a:r>
            <a:endParaRPr lang="en-US" dirty="0" smtClean="0">
              <a:solidFill>
                <a:schemeClr val="tx1"/>
              </a:solidFill>
            </a:endParaRPr>
          </a:p>
          <a:p>
            <a:pPr marL="171450" indent="-171450">
              <a:spcBef>
                <a:spcPts val="0"/>
              </a:spcBef>
              <a:buFont typeface="Arial" panose="020B0604020202020204" pitchFamily="34" charset="0"/>
              <a:buChar char="•"/>
            </a:pPr>
            <a:r>
              <a:rPr lang="en-US" dirty="0" smtClean="0">
                <a:solidFill>
                  <a:schemeClr val="tx1"/>
                </a:solidFill>
              </a:rPr>
              <a:t>For the first interviewee,</a:t>
            </a:r>
            <a:r>
              <a:rPr lang="en-US" baseline="0" dirty="0" smtClean="0">
                <a:solidFill>
                  <a:schemeClr val="tx1"/>
                </a:solidFill>
              </a:rPr>
              <a:t> how difficult was it to be limited to the icons provided</a:t>
            </a:r>
            <a:r>
              <a:rPr lang="en-US" dirty="0" smtClean="0">
                <a:solidFill>
                  <a:schemeClr val="tx1"/>
                </a:solidFill>
              </a:rPr>
              <a:t>? </a:t>
            </a:r>
          </a:p>
          <a:p>
            <a:pPr marL="171450" indent="-171450">
              <a:spcBef>
                <a:spcPts val="0"/>
              </a:spcBef>
              <a:buFont typeface="Arial" panose="020B0604020202020204" pitchFamily="34" charset="0"/>
              <a:buChar char="•"/>
            </a:pPr>
            <a:r>
              <a:rPr lang="en-US" dirty="0" smtClean="0">
                <a:solidFill>
                  <a:schemeClr val="tx1"/>
                </a:solidFill>
              </a:rPr>
              <a:t>As the first interviewer, how well did</a:t>
            </a:r>
            <a:r>
              <a:rPr lang="en-US" baseline="0" dirty="0" smtClean="0">
                <a:solidFill>
                  <a:schemeClr val="tx1"/>
                </a:solidFill>
              </a:rPr>
              <a:t> you get to know the person interviewed?</a:t>
            </a:r>
            <a:endParaRPr lang="en-US" dirty="0" smtClean="0">
              <a:solidFill>
                <a:schemeClr val="tx1"/>
              </a:solidFill>
            </a:endParaRPr>
          </a:p>
          <a:p>
            <a:pPr marL="171450" indent="-171450">
              <a:spcBef>
                <a:spcPts val="0"/>
              </a:spcBef>
              <a:buFont typeface="Arial" panose="020B0604020202020204" pitchFamily="34" charset="0"/>
              <a:buChar char="•"/>
            </a:pPr>
            <a:r>
              <a:rPr lang="en-US" dirty="0" smtClean="0">
                <a:solidFill>
                  <a:schemeClr val="tx1"/>
                </a:solidFill>
              </a:rPr>
              <a:t>What are the communication challenges with using PECS</a:t>
            </a:r>
            <a:r>
              <a:rPr lang="en-US" baseline="0" dirty="0" smtClean="0">
                <a:solidFill>
                  <a:schemeClr val="tx1"/>
                </a:solidFill>
              </a:rPr>
              <a:t> and other forms of augmentative communication? </a:t>
            </a:r>
          </a:p>
          <a:p>
            <a:pPr marL="171450" indent="-171450">
              <a:spcBef>
                <a:spcPts val="0"/>
              </a:spcBef>
              <a:buFont typeface="Arial" panose="020B0604020202020204" pitchFamily="34" charset="0"/>
              <a:buChar char="•"/>
            </a:pPr>
            <a:r>
              <a:rPr lang="en-US" dirty="0" smtClean="0">
                <a:solidFill>
                  <a:schemeClr val="tx1"/>
                </a:solidFill>
              </a:rPr>
              <a:t>Stress the importance of BHPs helping the </a:t>
            </a:r>
            <a:r>
              <a:rPr lang="en-US" dirty="0">
                <a:solidFill>
                  <a:schemeClr val="tx1"/>
                </a:solidFill>
              </a:rPr>
              <a:t>child to express preferences and interests. </a:t>
            </a:r>
            <a:r>
              <a:rPr lang="en-US" dirty="0" smtClean="0">
                <a:solidFill>
                  <a:schemeClr val="tx1"/>
                </a:solidFill>
              </a:rPr>
              <a:t>When</a:t>
            </a:r>
            <a:r>
              <a:rPr lang="en-US" baseline="0" dirty="0" smtClean="0">
                <a:solidFill>
                  <a:schemeClr val="tx1"/>
                </a:solidFill>
              </a:rPr>
              <a:t> the child you work with has barriers to communication, whether it is because they are non-verbal, etc., you need to embrace your role as a communication ally.</a:t>
            </a:r>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fld id="{F96A3D03-8DAB-4383-A942-17EA415F20B7}" type="slidenum">
              <a:rPr lang="en-US" smtClean="0"/>
              <a:t>52</a:t>
            </a:fld>
            <a:endParaRPr lang="en-US" dirty="0"/>
          </a:p>
        </p:txBody>
      </p:sp>
    </p:spTree>
    <p:extLst>
      <p:ext uri="{BB962C8B-B14F-4D97-AF65-F5344CB8AC3E}">
        <p14:creationId xmlns:p14="http://schemas.microsoft.com/office/powerpoint/2010/main" val="36610984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aseline="0" dirty="0" smtClean="0">
                <a:latin typeface="+mn-lt"/>
              </a:rPr>
              <a:t>Producing clear, accurate, and objective documentation is a very important part of your job as a BHP.</a:t>
            </a:r>
          </a:p>
          <a:p>
            <a:pPr>
              <a:lnSpc>
                <a:spcPct val="100000"/>
              </a:lnSpc>
              <a:spcBef>
                <a:spcPts val="0"/>
              </a:spcBef>
              <a:spcAft>
                <a:spcPts val="600"/>
              </a:spcAft>
            </a:pPr>
            <a:r>
              <a:rPr lang="en-US" sz="1200" baseline="0" dirty="0" smtClean="0">
                <a:latin typeface="+mn-lt"/>
              </a:rPr>
              <a:t>Module 6 provides you with a wealth of information about the purpose and rules for documentation.</a:t>
            </a:r>
          </a:p>
          <a:p>
            <a:pPr>
              <a:lnSpc>
                <a:spcPct val="100000"/>
              </a:lnSpc>
              <a:spcBef>
                <a:spcPts val="0"/>
              </a:spcBef>
              <a:spcAft>
                <a:spcPts val="600"/>
              </a:spcAft>
            </a:pPr>
            <a:r>
              <a:rPr lang="en-US" sz="1200" baseline="0" dirty="0" smtClean="0">
                <a:latin typeface="+mn-lt"/>
              </a:rPr>
              <a:t>Let’s review some of the important guidelines and talk about objective </a:t>
            </a:r>
            <a:r>
              <a:rPr lang="en-US" sz="1200" kern="1200" dirty="0" smtClean="0">
                <a:solidFill>
                  <a:schemeClr val="tx1"/>
                </a:solidFill>
                <a:effectLst/>
                <a:latin typeface="+mn-lt"/>
                <a:ea typeface="+mn-ea"/>
                <a:cs typeface="+mn-cs"/>
              </a:rPr>
              <a:t>versus</a:t>
            </a:r>
            <a:r>
              <a:rPr lang="en-US" sz="1200" baseline="0" dirty="0" smtClean="0">
                <a:latin typeface="+mn-lt"/>
              </a:rPr>
              <a:t> subjective documentation.</a:t>
            </a:r>
            <a:endParaRPr lang="en-US" sz="1200" dirty="0">
              <a:latin typeface="+mn-lt"/>
            </a:endParaRPr>
          </a:p>
        </p:txBody>
      </p:sp>
      <p:sp>
        <p:nvSpPr>
          <p:cNvPr id="4" name="Slide Number Placeholder 3"/>
          <p:cNvSpPr>
            <a:spLocks noGrp="1"/>
          </p:cNvSpPr>
          <p:nvPr>
            <p:ph type="sldNum" sz="quarter" idx="10"/>
          </p:nvPr>
        </p:nvSpPr>
        <p:spPr/>
        <p:txBody>
          <a:bodyPr/>
          <a:lstStyle/>
          <a:p>
            <a:fld id="{80E6199E-CD97-453D-ABA8-9993B6EDA98E}" type="slidenum">
              <a:rPr lang="en-US" smtClean="0"/>
              <a:t>53</a:t>
            </a:fld>
            <a:endParaRPr lang="en-US" dirty="0"/>
          </a:p>
        </p:txBody>
      </p:sp>
    </p:spTree>
    <p:extLst>
      <p:ext uri="{BB962C8B-B14F-4D97-AF65-F5344CB8AC3E}">
        <p14:creationId xmlns:p14="http://schemas.microsoft.com/office/powerpoint/2010/main" val="2846788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sz="1200" b="1" kern="1200" dirty="0" smtClean="0">
                <a:solidFill>
                  <a:schemeClr val="tx1"/>
                </a:solidFill>
                <a:effectLst/>
                <a:latin typeface="+mn-lt"/>
                <a:ea typeface="+mn-ea"/>
                <a:cs typeface="+mn-cs"/>
              </a:rPr>
              <a:t>Discussion: </a:t>
            </a:r>
            <a:r>
              <a:rPr lang="en-US" sz="1200" b="1" u="sng" kern="1200" dirty="0" smtClean="0">
                <a:solidFill>
                  <a:schemeClr val="tx1"/>
                </a:solidFill>
                <a:effectLst/>
                <a:latin typeface="+mn-lt"/>
                <a:ea typeface="+mn-ea"/>
                <a:cs typeface="+mn-cs"/>
              </a:rPr>
              <a:t>Guidelines &amp; Rules</a:t>
            </a:r>
            <a:r>
              <a:rPr lang="en-US" sz="1200" b="1" kern="1200" dirty="0" smtClean="0">
                <a:solidFill>
                  <a:schemeClr val="tx1"/>
                </a:solidFill>
                <a:effectLst/>
                <a:latin typeface="+mn-lt"/>
                <a:ea typeface="+mn-ea"/>
                <a:cs typeface="+mn-cs"/>
              </a:rPr>
              <a:t>	                  </a:t>
            </a:r>
          </a:p>
          <a:p>
            <a:pPr>
              <a:lnSpc>
                <a:spcPct val="100000"/>
              </a:lnSpc>
              <a:spcBef>
                <a:spcPts val="0"/>
              </a:spcBef>
              <a:spcAft>
                <a:spcPts val="0"/>
              </a:spcAft>
            </a:pPr>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Instructor’s Note:</a:t>
            </a:r>
          </a:p>
          <a:p>
            <a:pPr>
              <a:lnSpc>
                <a:spcPct val="100000"/>
              </a:lnSpc>
              <a:spcBef>
                <a:spcPts val="0"/>
              </a:spcBef>
              <a:spcAft>
                <a:spcPts val="0"/>
              </a:spcAft>
            </a:pPr>
            <a:r>
              <a:rPr lang="en-US" sz="1200" i="1" baseline="0" dirty="0" smtClean="0">
                <a:solidFill>
                  <a:schemeClr val="tx1"/>
                </a:solidFill>
                <a:latin typeface="+mn-lt"/>
              </a:rPr>
              <a:t>Without re-teaching the material, review the guidelines for documentation (use the Documentation Skills Card in the Appendix on pages 327 - 328 as a 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smtClean="0">
                <a:solidFill>
                  <a:schemeClr val="tx1"/>
                </a:solidFill>
                <a:latin typeface="+mn-lt"/>
              </a:rPr>
              <a:t>Remind students that e</a:t>
            </a:r>
            <a:r>
              <a:rPr lang="en-US" sz="1200" i="0" dirty="0" smtClean="0">
                <a:solidFill>
                  <a:schemeClr val="tx1"/>
                </a:solidFill>
                <a:latin typeface="+mn-lt"/>
              </a:rPr>
              <a:t>ach agency/school and</a:t>
            </a:r>
            <a:r>
              <a:rPr lang="en-US" sz="1200" i="0" baseline="0" dirty="0" smtClean="0">
                <a:solidFill>
                  <a:schemeClr val="tx1"/>
                </a:solidFill>
                <a:latin typeface="+mn-lt"/>
              </a:rPr>
              <a:t> program</a:t>
            </a:r>
            <a:r>
              <a:rPr lang="en-US" sz="1200" i="0" dirty="0" smtClean="0">
                <a:solidFill>
                  <a:schemeClr val="tx1"/>
                </a:solidFill>
                <a:latin typeface="+mn-lt"/>
              </a:rPr>
              <a:t> </a:t>
            </a:r>
            <a:r>
              <a:rPr lang="en-US" sz="1200" i="0" dirty="0">
                <a:solidFill>
                  <a:schemeClr val="tx1"/>
                </a:solidFill>
                <a:latin typeface="+mn-lt"/>
              </a:rPr>
              <a:t>will have its own specific requirements for writing progress </a:t>
            </a:r>
            <a:r>
              <a:rPr lang="en-US" sz="1200" i="0" dirty="0" smtClean="0">
                <a:solidFill>
                  <a:schemeClr val="tx1"/>
                </a:solidFill>
                <a:latin typeface="+mn-lt"/>
              </a:rPr>
              <a:t>notes, and that it is the BHP’s</a:t>
            </a:r>
            <a:r>
              <a:rPr lang="en-US" sz="1200" i="0" baseline="0" dirty="0" smtClean="0">
                <a:solidFill>
                  <a:schemeClr val="tx1"/>
                </a:solidFill>
                <a:latin typeface="+mn-lt"/>
              </a:rPr>
              <a:t> responsibility to be</a:t>
            </a:r>
            <a:r>
              <a:rPr lang="en-US" sz="1200" i="0" dirty="0" smtClean="0">
                <a:solidFill>
                  <a:schemeClr val="tx1"/>
                </a:solidFill>
                <a:latin typeface="+mn-lt"/>
              </a:rPr>
              <a:t> familiar with their program’s specific rules and requirements for clinical documentation.</a:t>
            </a:r>
          </a:p>
        </p:txBody>
      </p:sp>
      <p:sp>
        <p:nvSpPr>
          <p:cNvPr id="4" name="Slide Number Placeholder 3"/>
          <p:cNvSpPr>
            <a:spLocks noGrp="1"/>
          </p:cNvSpPr>
          <p:nvPr>
            <p:ph type="sldNum" sz="quarter" idx="10"/>
          </p:nvPr>
        </p:nvSpPr>
        <p:spPr/>
        <p:txBody>
          <a:bodyPr/>
          <a:lstStyle/>
          <a:p>
            <a:fld id="{525F5B0F-FF48-4958-8588-16E02DD977FF}" type="slidenum">
              <a:rPr lang="en-US" smtClean="0"/>
              <a:t>54</a:t>
            </a:fld>
            <a:endParaRPr lang="en-US" dirty="0"/>
          </a:p>
        </p:txBody>
      </p:sp>
    </p:spTree>
    <p:extLst>
      <p:ext uri="{BB962C8B-B14F-4D97-AF65-F5344CB8AC3E}">
        <p14:creationId xmlns:p14="http://schemas.microsoft.com/office/powerpoint/2010/main" val="704062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Discussion: </a:t>
            </a:r>
            <a:r>
              <a:rPr lang="en-US" sz="1200" b="1" u="sng" kern="1200" dirty="0" smtClean="0">
                <a:solidFill>
                  <a:schemeClr val="tx1"/>
                </a:solidFill>
                <a:effectLst/>
                <a:latin typeface="+mn-lt"/>
                <a:ea typeface="+mn-ea"/>
                <a:cs typeface="+mn-cs"/>
              </a:rPr>
              <a:t>Objective versus Subjective</a:t>
            </a:r>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10 minutes</a:t>
            </a:r>
          </a:p>
          <a:p>
            <a:r>
              <a:rPr lang="en-US" sz="1200" b="1" u="none" kern="1200" dirty="0" smtClean="0">
                <a:solidFill>
                  <a:schemeClr val="tx1"/>
                </a:solidFill>
                <a:effectLst/>
                <a:latin typeface="+mn-lt"/>
                <a:ea typeface="+mn-ea"/>
                <a:cs typeface="+mn-cs"/>
              </a:rPr>
              <a:t>Purpose:</a:t>
            </a:r>
            <a:r>
              <a:rPr lang="en-US" sz="1200" b="1" i="1" u="non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help participants understand the difference between objective and subjective documentation, and understand why remaining objective is important. </a:t>
            </a:r>
            <a:endParaRPr lang="en-US" sz="1200" b="1" i="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Discussion points: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Objective documentation includes the Who, What, Where, When, and How.</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all information that can be confirmed because it is observable and measureable.</a:t>
            </a:r>
          </a:p>
        </p:txBody>
      </p:sp>
      <p:sp>
        <p:nvSpPr>
          <p:cNvPr id="4" name="Slide Number Placeholder 3"/>
          <p:cNvSpPr>
            <a:spLocks noGrp="1"/>
          </p:cNvSpPr>
          <p:nvPr>
            <p:ph type="sldNum" sz="quarter" idx="10"/>
          </p:nvPr>
        </p:nvSpPr>
        <p:spPr/>
        <p:txBody>
          <a:bodyPr/>
          <a:lstStyle/>
          <a:p>
            <a:fld id="{525F5B0F-FF48-4958-8588-16E02DD977FF}" type="slidenum">
              <a:rPr lang="en-US" smtClean="0"/>
              <a:t>55</a:t>
            </a:fld>
            <a:endParaRPr lang="en-US" dirty="0"/>
          </a:p>
        </p:txBody>
      </p:sp>
    </p:spTree>
    <p:extLst>
      <p:ext uri="{BB962C8B-B14F-4D97-AF65-F5344CB8AC3E}">
        <p14:creationId xmlns:p14="http://schemas.microsoft.com/office/powerpoint/2010/main" val="1464290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Discussion: </a:t>
            </a:r>
            <a:r>
              <a:rPr lang="en-US" sz="1200" b="1" u="sng" kern="1200" dirty="0" smtClean="0">
                <a:solidFill>
                  <a:schemeClr val="tx1"/>
                </a:solidFill>
                <a:effectLst/>
                <a:latin typeface="+mn-lt"/>
                <a:ea typeface="+mn-ea"/>
                <a:cs typeface="+mn-cs"/>
              </a:rPr>
              <a:t>Objective versus Subjective</a:t>
            </a:r>
            <a:r>
              <a:rPr lang="en-US" sz="1200" b="1"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Examples: </a:t>
            </a:r>
          </a:p>
          <a:p>
            <a:pPr marL="171450" lvl="0" indent="-171450">
              <a:buFontTx/>
              <a:buChar char="-"/>
            </a:pPr>
            <a:r>
              <a:rPr lang="en-US" sz="1200" i="1" kern="1200" dirty="0" smtClean="0">
                <a:solidFill>
                  <a:schemeClr val="tx1"/>
                </a:solidFill>
                <a:effectLst/>
                <a:latin typeface="+mn-lt"/>
                <a:ea typeface="+mn-ea"/>
                <a:cs typeface="+mn-cs"/>
              </a:rPr>
              <a:t>Subjective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Example: </a:t>
            </a:r>
            <a:r>
              <a:rPr lang="en-US" sz="1200" kern="1200" dirty="0" smtClean="0">
                <a:solidFill>
                  <a:schemeClr val="tx1"/>
                </a:solidFill>
                <a:effectLst/>
                <a:latin typeface="+mn-lt"/>
                <a:ea typeface="+mn-ea"/>
                <a:cs typeface="+mn-cs"/>
              </a:rPr>
              <a:t>Sue left her dish on the table after dinner because she wanted to watch TV.</a:t>
            </a:r>
          </a:p>
          <a:p>
            <a:pPr marL="171450" lvl="0" indent="-171450">
              <a:buFontTx/>
              <a:buChar char="-"/>
            </a:pPr>
            <a:r>
              <a:rPr lang="en-US" sz="1200" i="1" kern="1200" dirty="0" smtClean="0">
                <a:solidFill>
                  <a:schemeClr val="tx1"/>
                </a:solidFill>
                <a:effectLst/>
                <a:latin typeface="+mn-lt"/>
                <a:ea typeface="+mn-ea"/>
                <a:cs typeface="+mn-cs"/>
              </a:rPr>
              <a:t>Objective Example: </a:t>
            </a:r>
            <a:r>
              <a:rPr lang="en-US" sz="1200" kern="1200" dirty="0" smtClean="0">
                <a:solidFill>
                  <a:schemeClr val="tx1"/>
                </a:solidFill>
                <a:effectLst/>
                <a:latin typeface="+mn-lt"/>
                <a:ea typeface="+mn-ea"/>
                <a:cs typeface="+mn-cs"/>
              </a:rPr>
              <a:t>Sue left her dish on the table after dinner. She then sat on the couch and watched TV.</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helpful tip for remaining objective would be to imagine taking a mental picture of the situation and recreating that picture in your documentation. Ask yourself, “If someone else was reading this, would they be able to picture the situation based on what I have written?”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Notice that “why” is not typically</a:t>
            </a:r>
            <a:r>
              <a:rPr lang="en-US" sz="1200" kern="1200" baseline="0" dirty="0" smtClean="0">
                <a:solidFill>
                  <a:schemeClr val="tx1"/>
                </a:solidFill>
                <a:effectLst/>
                <a:latin typeface="+mn-lt"/>
                <a:ea typeface="+mn-ea"/>
                <a:cs typeface="+mn-cs"/>
              </a:rPr>
              <a:t> part of </a:t>
            </a:r>
            <a:r>
              <a:rPr lang="en-US" sz="1200" kern="1200" dirty="0" smtClean="0">
                <a:solidFill>
                  <a:schemeClr val="tx1"/>
                </a:solidFill>
                <a:effectLst/>
                <a:latin typeface="+mn-lt"/>
                <a:ea typeface="+mn-ea"/>
                <a:cs typeface="+mn-cs"/>
              </a:rPr>
              <a:t>documentation because it is subjective, open to interpretation, and not based on facts. Save subjective observations for supervision. While your documentation should remain objective (unless you work in Section 65 HCT), your subjective observations are valid, and should be discussed with your supervisor. </a:t>
            </a:r>
          </a:p>
        </p:txBody>
      </p:sp>
      <p:sp>
        <p:nvSpPr>
          <p:cNvPr id="4" name="Slide Number Placeholder 3"/>
          <p:cNvSpPr>
            <a:spLocks noGrp="1"/>
          </p:cNvSpPr>
          <p:nvPr>
            <p:ph type="sldNum" sz="quarter" idx="10"/>
          </p:nvPr>
        </p:nvSpPr>
        <p:spPr/>
        <p:txBody>
          <a:bodyPr/>
          <a:lstStyle/>
          <a:p>
            <a:fld id="{525F5B0F-FF48-4958-8588-16E02DD977FF}" type="slidenum">
              <a:rPr lang="en-US" smtClean="0"/>
              <a:t>56</a:t>
            </a:fld>
            <a:endParaRPr lang="en-US" dirty="0"/>
          </a:p>
        </p:txBody>
      </p:sp>
    </p:spTree>
    <p:extLst>
      <p:ext uri="{BB962C8B-B14F-4D97-AF65-F5344CB8AC3E}">
        <p14:creationId xmlns:p14="http://schemas.microsoft.com/office/powerpoint/2010/main" val="1042380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(Optional): </a:t>
            </a:r>
            <a:r>
              <a:rPr lang="en-US" sz="1200" b="1" u="sng" kern="1200" dirty="0" smtClean="0">
                <a:solidFill>
                  <a:schemeClr val="tx1"/>
                </a:solidFill>
                <a:effectLst/>
                <a:latin typeface="+mn-lt"/>
                <a:ea typeface="+mn-ea"/>
                <a:cs typeface="+mn-cs"/>
              </a:rPr>
              <a:t>Modern Family - </a:t>
            </a:r>
            <a:r>
              <a:rPr lang="en-US" b="1" u="sng" baseline="0" dirty="0" smtClean="0"/>
              <a:t>Objective, Subjective, or Both</a:t>
            </a:r>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10 minutes</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give participants an opportunity to identify subjective versus objective documentation.</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a:spcAft>
                <a:spcPts val="400"/>
              </a:spcAft>
            </a:pPr>
            <a:r>
              <a:rPr lang="en-US" sz="1200" b="1" kern="1200" dirty="0" smtClean="0">
                <a:solidFill>
                  <a:schemeClr val="tx1"/>
                </a:solidFill>
                <a:effectLst/>
                <a:latin typeface="+mn-lt"/>
                <a:ea typeface="+mn-ea"/>
                <a:cs typeface="+mn-cs"/>
              </a:rPr>
              <a:t>Activity Instructions:  </a:t>
            </a:r>
            <a:endParaRPr lang="en-US" sz="1200" kern="1200" dirty="0" smtClean="0">
              <a:solidFill>
                <a:schemeClr val="tx1"/>
              </a:solidFill>
              <a:effectLst/>
              <a:latin typeface="+mn-lt"/>
              <a:ea typeface="+mn-ea"/>
              <a:cs typeface="+mn-cs"/>
            </a:endParaRPr>
          </a:p>
          <a:p>
            <a:pPr marL="171450" lvl="0" indent="-171450">
              <a:spcAft>
                <a:spcPts val="400"/>
              </a:spcAft>
              <a:buFont typeface="Arial" panose="020B0604020202020204" pitchFamily="34" charset="0"/>
              <a:buChar char="•"/>
            </a:pPr>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participants c</a:t>
            </a:r>
            <a:r>
              <a:rPr lang="en-US" sz="1200" kern="1200" dirty="0" smtClean="0">
                <a:solidFill>
                  <a:schemeClr val="tx1"/>
                </a:solidFill>
                <a:effectLst/>
                <a:latin typeface="+mn-lt"/>
                <a:ea typeface="+mn-ea"/>
                <a:cs typeface="+mn-cs"/>
              </a:rPr>
              <a:t>lick on the link to play the video clip.</a:t>
            </a:r>
            <a:r>
              <a:rPr lang="en-US" sz="1200" b="1" kern="1200" dirty="0" smtClean="0">
                <a:solidFill>
                  <a:schemeClr val="tx1"/>
                </a:solidFill>
                <a:effectLst/>
                <a:latin typeface="+mn-lt"/>
                <a:ea typeface="+mn-ea"/>
                <a:cs typeface="+mn-cs"/>
              </a:rPr>
              <a:t> Hyperlink: </a:t>
            </a:r>
            <a:r>
              <a:rPr lang="en-US" sz="1200" u="sng" kern="1200" dirty="0" smtClean="0">
                <a:solidFill>
                  <a:schemeClr val="tx1"/>
                </a:solidFill>
                <a:effectLst/>
                <a:latin typeface="+mn-lt"/>
                <a:ea typeface="+mn-ea"/>
                <a:cs typeface="+mn-cs"/>
                <a:hlinkClick r:id="rId3"/>
              </a:rPr>
              <a:t>https://www.youtube.com/watch?v=V_CmBsi17_0</a:t>
            </a:r>
            <a:r>
              <a:rPr lang="en-US" sz="1200" u="sng" kern="120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(1:52</a:t>
            </a:r>
            <a:r>
              <a:rPr lang="en-US" sz="1200" u="none" kern="1200" baseline="0" dirty="0" smtClean="0">
                <a:solidFill>
                  <a:schemeClr val="tx1"/>
                </a:solidFill>
                <a:effectLst/>
                <a:latin typeface="+mn-lt"/>
                <a:ea typeface="+mn-ea"/>
                <a:cs typeface="+mn-cs"/>
              </a:rPr>
              <a:t> mins.)</a:t>
            </a:r>
            <a:endParaRPr lang="en-US" sz="1200" u="none" kern="1200" dirty="0" smtClean="0">
              <a:solidFill>
                <a:schemeClr val="tx1"/>
              </a:solidFill>
              <a:effectLst/>
              <a:latin typeface="+mn-lt"/>
              <a:ea typeface="+mn-ea"/>
              <a:cs typeface="+mn-cs"/>
            </a:endParaRPr>
          </a:p>
          <a:p>
            <a:pPr marL="171450" lvl="0" indent="-171450">
              <a:spcAft>
                <a:spcPts val="400"/>
              </a:spcAft>
              <a:buFont typeface="Arial" panose="020B0604020202020204" pitchFamily="34" charset="0"/>
              <a:buChar char="•"/>
            </a:pPr>
            <a:r>
              <a:rPr lang="en-US" sz="1200" kern="1200" dirty="0" smtClean="0">
                <a:solidFill>
                  <a:schemeClr val="tx1"/>
                </a:solidFill>
                <a:effectLst/>
                <a:latin typeface="+mn-lt"/>
                <a:ea typeface="+mn-ea"/>
                <a:cs typeface="+mn-cs"/>
              </a:rPr>
              <a:t>When the video clip is over, direct them to complete the documentation activity in their learning journal.</a:t>
            </a:r>
          </a:p>
          <a:p>
            <a:pPr marL="171450" lvl="0" indent="-171450">
              <a:spcAft>
                <a:spcPts val="400"/>
              </a:spcAft>
              <a:buFont typeface="Arial" panose="020B0604020202020204" pitchFamily="34" charset="0"/>
              <a:buChar char="•"/>
            </a:pPr>
            <a:r>
              <a:rPr lang="en-US" sz="1200" kern="1200" dirty="0" smtClean="0">
                <a:solidFill>
                  <a:schemeClr val="tx1"/>
                </a:solidFill>
                <a:effectLst/>
                <a:latin typeface="+mn-lt"/>
                <a:ea typeface="+mn-ea"/>
                <a:cs typeface="+mn-cs"/>
              </a:rPr>
              <a:t>Go through the next slides to process examples as a group.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5F5B0F-FF48-4958-8588-16E02DD977FF}" type="slidenum">
              <a:rPr lang="en-US" smtClean="0"/>
              <a:t>57</a:t>
            </a:fld>
            <a:endParaRPr lang="en-US" dirty="0"/>
          </a:p>
        </p:txBody>
      </p:sp>
    </p:spTree>
    <p:extLst>
      <p:ext uri="{BB962C8B-B14F-4D97-AF65-F5344CB8AC3E}">
        <p14:creationId xmlns:p14="http://schemas.microsoft.com/office/powerpoint/2010/main" val="1844850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b="1" dirty="0" smtClean="0"/>
              <a:t>Activity Instructions:  </a:t>
            </a:r>
          </a:p>
          <a:p>
            <a:pPr>
              <a:lnSpc>
                <a:spcPct val="100000"/>
              </a:lnSpc>
              <a:spcBef>
                <a:spcPts val="0"/>
              </a:spcBef>
              <a:spcAft>
                <a:spcPts val="0"/>
              </a:spcAft>
            </a:pPr>
            <a:r>
              <a:rPr lang="en-US" dirty="0" smtClean="0"/>
              <a:t>As a class, identify </a:t>
            </a:r>
            <a:r>
              <a:rPr lang="en-US" dirty="0"/>
              <a:t>whether the following statements are objective, subjective, or </a:t>
            </a:r>
            <a:r>
              <a:rPr lang="en-US" dirty="0" smtClean="0"/>
              <a:t>both</a:t>
            </a:r>
            <a:r>
              <a:rPr lang="en-US" baseline="0" dirty="0" smtClean="0"/>
              <a:t> using feedback tools. Green check for objective, red X for objective, raise hand for both.</a:t>
            </a:r>
            <a:endParaRPr lang="en-US" dirty="0" smtClean="0"/>
          </a:p>
          <a:p>
            <a:pPr lvl="0">
              <a:lnSpc>
                <a:spcPct val="100000"/>
              </a:lnSpc>
              <a:spcBef>
                <a:spcPts val="0"/>
              </a:spcBef>
              <a:spcAft>
                <a:spcPts val="0"/>
              </a:spcAft>
            </a:pPr>
            <a:endParaRPr lang="en-US" dirty="0" smtClean="0"/>
          </a:p>
          <a:p>
            <a:pPr lvl="0">
              <a:lnSpc>
                <a:spcPct val="100000"/>
              </a:lnSpc>
              <a:spcBef>
                <a:spcPts val="0"/>
              </a:spcBef>
              <a:spcAft>
                <a:spcPts val="0"/>
              </a:spcAft>
            </a:pPr>
            <a:r>
              <a:rPr lang="en-US" i="1" dirty="0" smtClean="0"/>
              <a:t>Producer’s Note: Clear green</a:t>
            </a:r>
            <a:r>
              <a:rPr lang="en-US" i="1" baseline="0" dirty="0" smtClean="0"/>
              <a:t> checks, red </a:t>
            </a:r>
            <a:r>
              <a:rPr lang="en-US" i="1" baseline="0" dirty="0" err="1" smtClean="0"/>
              <a:t>Xs</a:t>
            </a:r>
            <a:r>
              <a:rPr lang="en-US" i="1" baseline="0" dirty="0" smtClean="0"/>
              <a:t>, and raised hands.</a:t>
            </a:r>
            <a:endParaRPr lang="en-US" i="1" dirty="0" smtClean="0"/>
          </a:p>
        </p:txBody>
      </p:sp>
      <p:sp>
        <p:nvSpPr>
          <p:cNvPr id="4" name="Slide Number Placeholder 3"/>
          <p:cNvSpPr>
            <a:spLocks noGrp="1"/>
          </p:cNvSpPr>
          <p:nvPr>
            <p:ph type="sldNum" sz="quarter" idx="10"/>
          </p:nvPr>
        </p:nvSpPr>
        <p:spPr/>
        <p:txBody>
          <a:bodyPr/>
          <a:lstStyle/>
          <a:p>
            <a:fld id="{525F5B0F-FF48-4958-8588-16E02DD977FF}" type="slidenum">
              <a:rPr lang="en-US" smtClean="0"/>
              <a:t>58</a:t>
            </a:fld>
            <a:endParaRPr lang="en-US" dirty="0"/>
          </a:p>
        </p:txBody>
      </p:sp>
    </p:spTree>
    <p:extLst>
      <p:ext uri="{BB962C8B-B14F-4D97-AF65-F5344CB8AC3E}">
        <p14:creationId xmlns:p14="http://schemas.microsoft.com/office/powerpoint/2010/main" val="38041063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i="1" dirty="0" smtClean="0"/>
              <a:t>Producer’s Note: Clear green</a:t>
            </a:r>
            <a:r>
              <a:rPr lang="en-US" i="1" baseline="0" dirty="0" smtClean="0"/>
              <a:t> checks, red </a:t>
            </a:r>
            <a:r>
              <a:rPr lang="en-US" i="1" baseline="0" dirty="0" err="1" smtClean="0"/>
              <a:t>Xs</a:t>
            </a:r>
            <a:r>
              <a:rPr lang="en-US" i="1" baseline="0" dirty="0" smtClean="0"/>
              <a:t>, and raised hands.</a:t>
            </a:r>
            <a:endParaRPr lang="en-US" i="1" dirty="0" smtClean="0"/>
          </a:p>
        </p:txBody>
      </p:sp>
      <p:sp>
        <p:nvSpPr>
          <p:cNvPr id="4" name="Slide Number Placeholder 3"/>
          <p:cNvSpPr>
            <a:spLocks noGrp="1"/>
          </p:cNvSpPr>
          <p:nvPr>
            <p:ph type="sldNum" sz="quarter" idx="10"/>
          </p:nvPr>
        </p:nvSpPr>
        <p:spPr/>
        <p:txBody>
          <a:bodyPr/>
          <a:lstStyle/>
          <a:p>
            <a:fld id="{525F5B0F-FF48-4958-8588-16E02DD977FF}" type="slidenum">
              <a:rPr lang="en-US" smtClean="0"/>
              <a:t>59</a:t>
            </a:fld>
            <a:endParaRPr lang="en-US" dirty="0"/>
          </a:p>
        </p:txBody>
      </p:sp>
    </p:spTree>
    <p:extLst>
      <p:ext uri="{BB962C8B-B14F-4D97-AF65-F5344CB8AC3E}">
        <p14:creationId xmlns:p14="http://schemas.microsoft.com/office/powerpoint/2010/main" val="360029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may be asked to respond using feedback icons. In your menu bar at the top, there is a raised hand icon with an arrow to the right of it. Click the arrow to view the feedback options, then scroll down and select one.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Producer’s Note: </a:t>
            </a:r>
            <a:r>
              <a:rPr lang="en-US" sz="1200" i="1" kern="1200" dirty="0" smtClean="0">
                <a:solidFill>
                  <a:schemeClr val="tx1"/>
                </a:solidFill>
                <a:effectLst/>
                <a:latin typeface="+mn-lt"/>
                <a:ea typeface="+mn-ea"/>
                <a:cs typeface="+mn-cs"/>
              </a:rPr>
              <a:t>Look for participants to respond with feedback.</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also clear your icon. In the menu, scroll down and select “clear status” to remove your selected icon.</a:t>
            </a:r>
          </a:p>
          <a:p>
            <a:endParaRPr lang="en-US" dirty="0"/>
          </a:p>
        </p:txBody>
      </p:sp>
      <p:sp>
        <p:nvSpPr>
          <p:cNvPr id="4" name="Slide Number Placeholder 3"/>
          <p:cNvSpPr>
            <a:spLocks noGrp="1"/>
          </p:cNvSpPr>
          <p:nvPr>
            <p:ph type="sldNum" sz="quarter" idx="10"/>
          </p:nvPr>
        </p:nvSpPr>
        <p:spPr/>
        <p:txBody>
          <a:bodyPr/>
          <a:lstStyle/>
          <a:p>
            <a:fld id="{2D4AF0E8-35F7-4C87-BB20-8C25AAD274BE}" type="slidenum">
              <a:rPr lang="en-US" smtClean="0"/>
              <a:t>6</a:t>
            </a:fld>
            <a:endParaRPr lang="en-US" dirty="0"/>
          </a:p>
        </p:txBody>
      </p:sp>
    </p:spTree>
    <p:extLst>
      <p:ext uri="{BB962C8B-B14F-4D97-AF65-F5344CB8AC3E}">
        <p14:creationId xmlns:p14="http://schemas.microsoft.com/office/powerpoint/2010/main" val="4181866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i="1" dirty="0" smtClean="0"/>
              <a:t>Producer’s Note: Clear green</a:t>
            </a:r>
            <a:r>
              <a:rPr lang="en-US" i="1" baseline="0" dirty="0" smtClean="0"/>
              <a:t> checks, red </a:t>
            </a:r>
            <a:r>
              <a:rPr lang="en-US" i="1" baseline="0" dirty="0" err="1" smtClean="0"/>
              <a:t>Xs</a:t>
            </a:r>
            <a:r>
              <a:rPr lang="en-US" i="1" baseline="0" dirty="0" smtClean="0"/>
              <a:t>, and raised hands.</a:t>
            </a:r>
            <a:endParaRPr lang="en-US" i="1" dirty="0" smtClean="0"/>
          </a:p>
        </p:txBody>
      </p:sp>
      <p:sp>
        <p:nvSpPr>
          <p:cNvPr id="4" name="Slide Number Placeholder 3"/>
          <p:cNvSpPr>
            <a:spLocks noGrp="1"/>
          </p:cNvSpPr>
          <p:nvPr>
            <p:ph type="sldNum" sz="quarter" idx="10"/>
          </p:nvPr>
        </p:nvSpPr>
        <p:spPr/>
        <p:txBody>
          <a:bodyPr/>
          <a:lstStyle/>
          <a:p>
            <a:fld id="{525F5B0F-FF48-4958-8588-16E02DD977FF}" type="slidenum">
              <a:rPr lang="en-US" smtClean="0"/>
              <a:t>60</a:t>
            </a:fld>
            <a:endParaRPr lang="en-US" dirty="0"/>
          </a:p>
        </p:txBody>
      </p:sp>
    </p:spTree>
    <p:extLst>
      <p:ext uri="{BB962C8B-B14F-4D97-AF65-F5344CB8AC3E}">
        <p14:creationId xmlns:p14="http://schemas.microsoft.com/office/powerpoint/2010/main" val="3446077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i="1" dirty="0" smtClean="0"/>
              <a:t>Producer’s Note: Clear green</a:t>
            </a:r>
            <a:r>
              <a:rPr lang="en-US" i="1" baseline="0" dirty="0" smtClean="0"/>
              <a:t> checks, red </a:t>
            </a:r>
            <a:r>
              <a:rPr lang="en-US" i="1" baseline="0" dirty="0" err="1" smtClean="0"/>
              <a:t>Xs</a:t>
            </a:r>
            <a:r>
              <a:rPr lang="en-US" i="1" baseline="0" dirty="0" smtClean="0"/>
              <a:t>, and raised hands.</a:t>
            </a:r>
            <a:endParaRPr lang="en-US" i="1" dirty="0" smtClean="0"/>
          </a:p>
        </p:txBody>
      </p:sp>
      <p:sp>
        <p:nvSpPr>
          <p:cNvPr id="4" name="Slide Number Placeholder 3"/>
          <p:cNvSpPr>
            <a:spLocks noGrp="1"/>
          </p:cNvSpPr>
          <p:nvPr>
            <p:ph type="sldNum" sz="quarter" idx="10"/>
          </p:nvPr>
        </p:nvSpPr>
        <p:spPr/>
        <p:txBody>
          <a:bodyPr/>
          <a:lstStyle/>
          <a:p>
            <a:fld id="{525F5B0F-FF48-4958-8588-16E02DD977FF}" type="slidenum">
              <a:rPr lang="en-US" smtClean="0"/>
              <a:t>61</a:t>
            </a:fld>
            <a:endParaRPr lang="en-US" dirty="0"/>
          </a:p>
        </p:txBody>
      </p:sp>
    </p:spTree>
    <p:extLst>
      <p:ext uri="{BB962C8B-B14F-4D97-AF65-F5344CB8AC3E}">
        <p14:creationId xmlns:p14="http://schemas.microsoft.com/office/powerpoint/2010/main" val="38813426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i="1" dirty="0" smtClean="0"/>
              <a:t>Producer’s Note: Clear green</a:t>
            </a:r>
            <a:r>
              <a:rPr lang="en-US" i="1" baseline="0" dirty="0" smtClean="0"/>
              <a:t> checks, red </a:t>
            </a:r>
            <a:r>
              <a:rPr lang="en-US" i="1" baseline="0" dirty="0" err="1" smtClean="0"/>
              <a:t>Xs</a:t>
            </a:r>
            <a:r>
              <a:rPr lang="en-US" i="1" baseline="0" dirty="0" smtClean="0"/>
              <a:t>, and raised hands.</a:t>
            </a:r>
            <a:endParaRPr lang="en-US" i="1" dirty="0" smtClean="0"/>
          </a:p>
        </p:txBody>
      </p:sp>
      <p:sp>
        <p:nvSpPr>
          <p:cNvPr id="4" name="Slide Number Placeholder 3"/>
          <p:cNvSpPr>
            <a:spLocks noGrp="1"/>
          </p:cNvSpPr>
          <p:nvPr>
            <p:ph type="sldNum" sz="quarter" idx="10"/>
          </p:nvPr>
        </p:nvSpPr>
        <p:spPr/>
        <p:txBody>
          <a:bodyPr/>
          <a:lstStyle/>
          <a:p>
            <a:fld id="{525F5B0F-FF48-4958-8588-16E02DD977FF}" type="slidenum">
              <a:rPr lang="en-US" smtClean="0"/>
              <a:t>62</a:t>
            </a:fld>
            <a:endParaRPr lang="en-US" dirty="0"/>
          </a:p>
        </p:txBody>
      </p:sp>
    </p:spTree>
    <p:extLst>
      <p:ext uri="{BB962C8B-B14F-4D97-AF65-F5344CB8AC3E}">
        <p14:creationId xmlns:p14="http://schemas.microsoft.com/office/powerpoint/2010/main" val="34332076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Instructor Note: When setting up this layout, put the chat pod to the right where the arrow is pointing. </a:t>
            </a:r>
          </a:p>
          <a:p>
            <a:r>
              <a:rPr lang="en-US" sz="1200" kern="1200" dirty="0" smtClean="0">
                <a:solidFill>
                  <a:schemeClr val="tx1"/>
                </a:solidFill>
                <a:effectLst/>
                <a:latin typeface="+mn-lt"/>
                <a:ea typeface="+mn-ea"/>
                <a:cs typeface="+mn-cs"/>
              </a:rPr>
              <a:t>Direct </a:t>
            </a:r>
            <a:r>
              <a:rPr lang="en-US" sz="1200" kern="1200" dirty="0" smtClean="0">
                <a:solidFill>
                  <a:schemeClr val="tx1"/>
                </a:solidFill>
                <a:effectLst/>
                <a:latin typeface="+mn-lt"/>
                <a:ea typeface="+mn-ea"/>
                <a:cs typeface="+mn-cs"/>
              </a:rPr>
              <a:t>participants to click on the image to view the video clip.</a:t>
            </a:r>
          </a:p>
          <a:p>
            <a:r>
              <a:rPr lang="en-US" sz="1200" u="sng" kern="1200" dirty="0" smtClean="0">
                <a:solidFill>
                  <a:schemeClr val="tx1"/>
                </a:solidFill>
                <a:effectLst/>
                <a:latin typeface="+mn-lt"/>
                <a:ea typeface="+mn-ea"/>
                <a:cs typeface="+mn-cs"/>
                <a:hlinkClick r:id="rId3"/>
              </a:rPr>
              <a:t>https://www.youtube.com/watch?v=F-TyPfYMDK8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them give a green check after they’ve watched the clip, and ask them to share their thoughts/reflections about the video in the chat box.</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Review participant responses.</a:t>
            </a:r>
          </a:p>
        </p:txBody>
      </p:sp>
      <p:sp>
        <p:nvSpPr>
          <p:cNvPr id="4" name="Slide Number Placeholder 3"/>
          <p:cNvSpPr>
            <a:spLocks noGrp="1"/>
          </p:cNvSpPr>
          <p:nvPr>
            <p:ph type="sldNum" sz="quarter" idx="10"/>
          </p:nvPr>
        </p:nvSpPr>
        <p:spPr/>
        <p:txBody>
          <a:bodyPr/>
          <a:lstStyle/>
          <a:p>
            <a:fld id="{633CCE97-049A-416D-8265-CD6AA0856F3A}" type="slidenum">
              <a:rPr lang="en-US" smtClean="0"/>
              <a:t>63</a:t>
            </a:fld>
            <a:endParaRPr lang="en-US" dirty="0"/>
          </a:p>
        </p:txBody>
      </p:sp>
    </p:spTree>
    <p:extLst>
      <p:ext uri="{BB962C8B-B14F-4D97-AF65-F5344CB8AC3E}">
        <p14:creationId xmlns:p14="http://schemas.microsoft.com/office/powerpoint/2010/main" val="8433679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400"/>
              </a:spcBef>
              <a:spcAft>
                <a:spcPts val="400"/>
              </a:spcAft>
              <a:buClrTx/>
              <a:buSzTx/>
              <a:buFontTx/>
              <a:buNone/>
              <a:tabLst/>
              <a:defRPr/>
            </a:pPr>
            <a:r>
              <a:rPr lang="en-US" sz="1200" i="0" baseline="0" dirty="0" smtClean="0">
                <a:latin typeface="+mn-lt"/>
              </a:rPr>
              <a:t>As a BHP, </a:t>
            </a:r>
            <a:r>
              <a:rPr lang="en-US" sz="1200" b="0" i="0" baseline="0" dirty="0" smtClean="0">
                <a:latin typeface="+mn-lt"/>
              </a:rPr>
              <a:t>you </a:t>
            </a:r>
            <a:r>
              <a:rPr lang="en-US" sz="1200" b="0" i="0" dirty="0" smtClean="0">
                <a:latin typeface="+mn-lt"/>
              </a:rPr>
              <a:t>provide</a:t>
            </a:r>
            <a:r>
              <a:rPr lang="en-US" sz="1200" b="0" i="0" baseline="0" dirty="0" smtClean="0">
                <a:latin typeface="+mn-lt"/>
              </a:rPr>
              <a:t> s</a:t>
            </a:r>
            <a:r>
              <a:rPr lang="en-US" sz="1200" b="0" i="0" dirty="0" smtClean="0">
                <a:latin typeface="+mn-lt"/>
              </a:rPr>
              <a:t>ervices to children with a variety of developmental and mental health diagnoses.</a:t>
            </a:r>
          </a:p>
          <a:p>
            <a:pPr marL="0" marR="0" indent="0" algn="l" defTabSz="914400" rtl="0" eaLnBrk="1" fontAlgn="auto" latinLnBrk="0" hangingPunct="1">
              <a:lnSpc>
                <a:spcPct val="100000"/>
              </a:lnSpc>
              <a:spcBef>
                <a:spcPts val="400"/>
              </a:spcBef>
              <a:spcAft>
                <a:spcPts val="400"/>
              </a:spcAft>
              <a:buClrTx/>
              <a:buSzTx/>
              <a:buFontTx/>
              <a:buNone/>
              <a:tabLst/>
              <a:defRPr/>
            </a:pPr>
            <a:r>
              <a:rPr lang="en-US" i="0" baseline="0" dirty="0" smtClean="0"/>
              <a:t>Module 7 is an introduction and overview of typical child development and the risks and symptoms associated with delays and disruptions in development. </a:t>
            </a:r>
          </a:p>
          <a:p>
            <a:pPr marL="0" marR="0" indent="0" algn="l" defTabSz="914400" rtl="0" eaLnBrk="1" fontAlgn="auto" latinLnBrk="0" hangingPunct="1">
              <a:lnSpc>
                <a:spcPct val="100000"/>
              </a:lnSpc>
              <a:spcBef>
                <a:spcPts val="400"/>
              </a:spcBef>
              <a:spcAft>
                <a:spcPts val="400"/>
              </a:spcAft>
              <a:buClrTx/>
              <a:buSzTx/>
              <a:buFontTx/>
              <a:buNone/>
              <a:tabLst/>
              <a:defRPr/>
            </a:pPr>
            <a:r>
              <a:rPr lang="en-US" i="0" baseline="0" dirty="0" smtClean="0"/>
              <a:t>Module 8 is entitled Children's Behavioral Health, and it provided an overview of some of the more common mental health diagnoses you may encounter in your work, and the evidence based treatments recommended for treating those.</a:t>
            </a:r>
          </a:p>
          <a:p>
            <a:pPr marL="0" marR="0" indent="0" algn="l" defTabSz="914400" rtl="0" eaLnBrk="1" fontAlgn="auto" latinLnBrk="0" hangingPunct="1">
              <a:lnSpc>
                <a:spcPct val="100000"/>
              </a:lnSpc>
              <a:spcBef>
                <a:spcPts val="400"/>
              </a:spcBef>
              <a:spcAft>
                <a:spcPts val="400"/>
              </a:spcAft>
              <a:buClrTx/>
              <a:buSzTx/>
              <a:buFontTx/>
              <a:buNone/>
              <a:tabLst/>
              <a:defRPr/>
            </a:pPr>
            <a:r>
              <a:rPr lang="en-US" i="0" baseline="0" dirty="0" smtClean="0"/>
              <a:t>I encourage you to review these modules in your student manual. There is a lot of great information and resources to help you in your work.</a:t>
            </a:r>
          </a:p>
          <a:p>
            <a:pPr marL="0" marR="0" indent="0" algn="l" defTabSz="914400" rtl="0" eaLnBrk="1" fontAlgn="auto" latinLnBrk="0" hangingPunct="1">
              <a:lnSpc>
                <a:spcPct val="100000"/>
              </a:lnSpc>
              <a:spcBef>
                <a:spcPts val="400"/>
              </a:spcBef>
              <a:spcAft>
                <a:spcPts val="400"/>
              </a:spcAft>
              <a:buClrTx/>
              <a:buSzTx/>
              <a:buFontTx/>
              <a:buNone/>
              <a:tabLst/>
              <a:defRPr/>
            </a:pPr>
            <a:r>
              <a:rPr lang="en-US" i="0" baseline="0" dirty="0" smtClean="0"/>
              <a:t>Today, were are going to focus on the importance of our perspective and being strength-based in our approach to this work.</a:t>
            </a:r>
          </a:p>
        </p:txBody>
      </p:sp>
      <p:sp>
        <p:nvSpPr>
          <p:cNvPr id="4" name="Slide Number Placeholder 3"/>
          <p:cNvSpPr>
            <a:spLocks noGrp="1"/>
          </p:cNvSpPr>
          <p:nvPr>
            <p:ph type="sldNum" sz="quarter" idx="10"/>
          </p:nvPr>
        </p:nvSpPr>
        <p:spPr/>
        <p:txBody>
          <a:bodyPr/>
          <a:lstStyle/>
          <a:p>
            <a:fld id="{633CCE97-049A-416D-8265-CD6AA0856F3A}" type="slidenum">
              <a:rPr lang="en-US" smtClean="0"/>
              <a:t>64</a:t>
            </a:fld>
            <a:endParaRPr lang="en-US" dirty="0"/>
          </a:p>
        </p:txBody>
      </p:sp>
    </p:spTree>
    <p:extLst>
      <p:ext uri="{BB962C8B-B14F-4D97-AF65-F5344CB8AC3E}">
        <p14:creationId xmlns:p14="http://schemas.microsoft.com/office/powerpoint/2010/main" val="22264851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Would you agree that our perception of people has a powerful impact on how we behave toward them as well as how they view themselves? Give me a green check if you agree with</a:t>
            </a:r>
            <a:r>
              <a:rPr lang="en-US" sz="1200" kern="1200" baseline="0" dirty="0" smtClean="0">
                <a:solidFill>
                  <a:schemeClr val="tx1"/>
                </a:solidFill>
                <a:effectLst/>
                <a:latin typeface="+mn-lt"/>
                <a:ea typeface="+mn-ea"/>
                <a:cs typeface="+mn-cs"/>
              </a:rPr>
              <a:t> that statement.</a:t>
            </a:r>
            <a:endParaRPr lang="en-US"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Let’s explore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Producer’s Note: Clear green checks.</a:t>
            </a:r>
          </a:p>
        </p:txBody>
      </p:sp>
      <p:sp>
        <p:nvSpPr>
          <p:cNvPr id="4" name="Slide Number Placeholder 3"/>
          <p:cNvSpPr>
            <a:spLocks noGrp="1"/>
          </p:cNvSpPr>
          <p:nvPr>
            <p:ph type="sldNum" sz="quarter" idx="10"/>
          </p:nvPr>
        </p:nvSpPr>
        <p:spPr/>
        <p:txBody>
          <a:bodyPr/>
          <a:lstStyle/>
          <a:p>
            <a:fld id="{633CCE97-049A-416D-8265-CD6AA0856F3A}" type="slidenum">
              <a:rPr lang="en-US" smtClean="0"/>
              <a:t>65</a:t>
            </a:fld>
            <a:endParaRPr lang="en-US" dirty="0"/>
          </a:p>
        </p:txBody>
      </p:sp>
    </p:spTree>
    <p:extLst>
      <p:ext uri="{BB962C8B-B14F-4D97-AF65-F5344CB8AC3E}">
        <p14:creationId xmlns:p14="http://schemas.microsoft.com/office/powerpoint/2010/main" val="3692064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Discussion: </a:t>
            </a:r>
            <a:r>
              <a:rPr lang="en-US" sz="1200" b="1" u="sng" kern="1200" dirty="0" smtClean="0">
                <a:solidFill>
                  <a:schemeClr val="tx1"/>
                </a:solidFill>
                <a:effectLst/>
                <a:latin typeface="+mn-lt"/>
                <a:ea typeface="+mn-ea"/>
                <a:cs typeface="+mn-cs"/>
              </a:rPr>
              <a:t>The Cycle of Expectations</a:t>
            </a:r>
          </a:p>
          <a:p>
            <a:pPr lvl="0"/>
            <a:r>
              <a:rPr lang="en-US" sz="1200" b="1" u="none" kern="1200" dirty="0" smtClean="0">
                <a:solidFill>
                  <a:schemeClr val="tx1"/>
                </a:solidFill>
                <a:effectLst/>
                <a:latin typeface="+mn-lt"/>
                <a:ea typeface="+mn-ea"/>
                <a:cs typeface="+mn-cs"/>
              </a:rPr>
              <a:t>E</a:t>
            </a:r>
            <a:r>
              <a:rPr lang="en-US" sz="1200" b="1" kern="1200" dirty="0" smtClean="0">
                <a:solidFill>
                  <a:schemeClr val="tx1"/>
                </a:solidFill>
                <a:effectLst/>
                <a:latin typeface="+mn-lt"/>
                <a:ea typeface="+mn-ea"/>
                <a:cs typeface="+mn-cs"/>
              </a:rPr>
              <a:t>stimated time: </a:t>
            </a:r>
            <a:r>
              <a:rPr lang="en-US" sz="1200" b="0" u="sng" kern="1200" dirty="0" smtClean="0">
                <a:solidFill>
                  <a:schemeClr val="tx1"/>
                </a:solidFill>
                <a:effectLst/>
                <a:latin typeface="+mn-lt"/>
                <a:ea typeface="+mn-ea"/>
                <a:cs typeface="+mn-cs"/>
              </a:rPr>
              <a:t>5 - 8 minutes</a:t>
            </a:r>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Purpose:</a:t>
            </a:r>
            <a:r>
              <a:rPr lang="en-US" sz="1200" kern="1200" dirty="0" smtClean="0">
                <a:solidFill>
                  <a:schemeClr val="tx1"/>
                </a:solidFill>
                <a:effectLst/>
                <a:latin typeface="+mn-lt"/>
                <a:ea typeface="+mn-ea"/>
                <a:cs typeface="+mn-cs"/>
              </a:rPr>
              <a:t> To help participants understand the importance of maintaining a strength-based perspective of the child and family and having unconditional positive regard.</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Ask participants: “Why does it matter how we view a person or the expectations that we have for them?”</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Discuss the Cycle of Expectations:</a:t>
            </a:r>
          </a:p>
          <a:p>
            <a:pPr marL="171450" lvl="0" indent="-171450">
              <a:buFontTx/>
              <a:buChar char="-"/>
            </a:pPr>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beliefs and opinions about the child and family influences how we interact with them.</a:t>
            </a:r>
          </a:p>
          <a:p>
            <a:pPr marL="171450" lvl="0" indent="-171450">
              <a:buFontTx/>
              <a:buChar char="-"/>
            </a:pPr>
            <a:r>
              <a:rPr lang="en-US" sz="1200" kern="1200" baseline="0" dirty="0" smtClean="0">
                <a:solidFill>
                  <a:schemeClr val="tx1"/>
                </a:solidFill>
                <a:effectLst/>
                <a:latin typeface="+mn-lt"/>
                <a:ea typeface="+mn-ea"/>
                <a:cs typeface="+mn-cs"/>
              </a:rPr>
              <a:t>How they are treated affects their beliefs about themselves, which will influence their behavior, which in turn reinforces our beliefs.</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Let’s consider</a:t>
            </a:r>
            <a:r>
              <a:rPr lang="en-US" sz="1200" kern="1200" baseline="0" dirty="0" smtClean="0">
                <a:solidFill>
                  <a:schemeClr val="tx1"/>
                </a:solidFill>
                <a:effectLst/>
                <a:latin typeface="+mn-lt"/>
                <a:ea typeface="+mn-ea"/>
                <a:cs typeface="+mn-cs"/>
              </a:rPr>
              <a:t> an example:</a:t>
            </a:r>
          </a:p>
          <a:p>
            <a:pPr marL="0" lvl="0" indent="0">
              <a:buFont typeface="Arial" panose="020B0604020202020204" pitchFamily="34" charset="0"/>
              <a:buNone/>
            </a:pPr>
            <a:r>
              <a:rPr lang="en-US" sz="1200" kern="1200" baseline="0" dirty="0" smtClean="0">
                <a:solidFill>
                  <a:schemeClr val="tx1"/>
                </a:solidFill>
                <a:effectLst/>
                <a:latin typeface="+mn-lt"/>
                <a:ea typeface="+mn-ea"/>
                <a:cs typeface="+mn-cs"/>
              </a:rPr>
              <a:t>“In preparation for working with a new child, you read the case record that informs you that:</a:t>
            </a:r>
          </a:p>
          <a:p>
            <a:pPr marL="0" lvl="0" indent="0">
              <a:buFont typeface="Arial" panose="020B0604020202020204" pitchFamily="34" charset="0"/>
              <a:buNone/>
            </a:pPr>
            <a:r>
              <a:rPr lang="en-US" sz="1200" kern="1200" baseline="0" dirty="0" smtClean="0">
                <a:solidFill>
                  <a:schemeClr val="tx1"/>
                </a:solidFill>
                <a:effectLst/>
                <a:latin typeface="+mn-lt"/>
                <a:ea typeface="+mn-ea"/>
                <a:cs typeface="+mn-cs"/>
              </a:rPr>
              <a:t>Max is a 9-year-old boy with a diagnosis of emotional disturbance. He recently spent 3 months in a residential facility. He lives with his mother and currently attends an alternative school program. Max has a history of daily engagement in physical aggression towards his peers, family members, and staff including hitting, punching, kicking, and biting. Max’s mother reports that she has a hard time managing Max’s aggressive behavior and admits that she is sometimes afraid of him.”</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228600" lvl="0" indent="-228600">
              <a:buFont typeface="Arial" panose="020B0604020202020204" pitchFamily="34" charset="0"/>
              <a:buAutoNum type="arabicPeriod"/>
            </a:pPr>
            <a:r>
              <a:rPr lang="en-US" sz="1200" kern="1200" baseline="0" dirty="0" smtClean="0">
                <a:solidFill>
                  <a:schemeClr val="tx1"/>
                </a:solidFill>
                <a:effectLst/>
                <a:latin typeface="+mn-lt"/>
                <a:ea typeface="+mn-ea"/>
                <a:cs typeface="+mn-cs"/>
              </a:rPr>
              <a:t>If this was all the information you had about Max, what might you believe about Max? Type your answers in chat.</a:t>
            </a:r>
          </a:p>
          <a:p>
            <a:pPr marL="228600" lvl="0" indent="-228600">
              <a:buFont typeface="Arial" panose="020B0604020202020204" pitchFamily="34" charset="0"/>
              <a:buAutoNum type="arabicPeriod"/>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i="1" kern="1200" baseline="0" dirty="0" smtClean="0">
                <a:solidFill>
                  <a:schemeClr val="tx1"/>
                </a:solidFill>
                <a:effectLst/>
                <a:latin typeface="+mn-lt"/>
                <a:ea typeface="+mn-ea"/>
                <a:cs typeface="+mn-cs"/>
              </a:rPr>
              <a:t>Producer’s Note: Type in chat, “If this was all the information you had about Max, what might you believe about Max?”</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628650" lvl="1" indent="-171450">
              <a:buFontTx/>
              <a:buChar char="-"/>
            </a:pPr>
            <a:r>
              <a:rPr lang="en-US" sz="1200" i="0" u="none" kern="1200" baseline="0" dirty="0" smtClean="0">
                <a:solidFill>
                  <a:schemeClr val="tx1"/>
                </a:solidFill>
                <a:effectLst/>
                <a:latin typeface="+mn-lt"/>
                <a:ea typeface="+mn-ea"/>
                <a:cs typeface="+mn-cs"/>
              </a:rPr>
              <a:t>Solicit responses from participants.</a:t>
            </a:r>
          </a:p>
          <a:p>
            <a:pPr marL="628650" lvl="1" indent="-171450">
              <a:buFontTx/>
              <a:buChar char="-"/>
            </a:pPr>
            <a:r>
              <a:rPr lang="en-US" sz="1200" i="0" u="none" kern="1200" baseline="0" dirty="0" smtClean="0">
                <a:solidFill>
                  <a:schemeClr val="tx1"/>
                </a:solidFill>
                <a:effectLst/>
                <a:latin typeface="+mn-lt"/>
                <a:ea typeface="+mn-ea"/>
                <a:cs typeface="+mn-cs"/>
              </a:rPr>
              <a:t>Possible responses: He’s dangerous. He might get aggressive towards me, I might get hurt, etc.</a:t>
            </a:r>
          </a:p>
        </p:txBody>
      </p:sp>
      <p:sp>
        <p:nvSpPr>
          <p:cNvPr id="4" name="Slide Number Placeholder 3"/>
          <p:cNvSpPr>
            <a:spLocks noGrp="1"/>
          </p:cNvSpPr>
          <p:nvPr>
            <p:ph type="sldNum" sz="quarter" idx="10"/>
          </p:nvPr>
        </p:nvSpPr>
        <p:spPr/>
        <p:txBody>
          <a:bodyPr/>
          <a:lstStyle/>
          <a:p>
            <a:fld id="{633CCE97-049A-416D-8265-CD6AA0856F3A}" type="slidenum">
              <a:rPr lang="en-US" smtClean="0"/>
              <a:t>66</a:t>
            </a:fld>
            <a:endParaRPr lang="en-US" dirty="0"/>
          </a:p>
        </p:txBody>
      </p:sp>
    </p:spTree>
    <p:extLst>
      <p:ext uri="{BB962C8B-B14F-4D97-AF65-F5344CB8AC3E}">
        <p14:creationId xmlns:p14="http://schemas.microsoft.com/office/powerpoint/2010/main" val="11494081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Arial" panose="020B0604020202020204" pitchFamily="34" charset="0"/>
              <a:buAutoNum type="arabicPeriod" startAt="2"/>
            </a:pPr>
            <a:r>
              <a:rPr lang="en-US" sz="1200" kern="1200" baseline="0" dirty="0" smtClean="0">
                <a:solidFill>
                  <a:schemeClr val="tx1"/>
                </a:solidFill>
                <a:effectLst/>
                <a:latin typeface="+mn-lt"/>
                <a:ea typeface="+mn-ea"/>
                <a:cs typeface="+mn-cs"/>
              </a:rPr>
              <a:t>If you believe that Max is dangerous, how might you interact with Max? Type your responses in chat.</a:t>
            </a:r>
          </a:p>
          <a:p>
            <a:pPr marL="228600" lvl="0" indent="-228600">
              <a:buFont typeface="Arial" panose="020B0604020202020204" pitchFamily="34" charset="0"/>
              <a:buAutoNum type="arabicPeriod" startAt="2"/>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i="1" kern="1200" baseline="0" dirty="0" smtClean="0">
                <a:solidFill>
                  <a:schemeClr val="tx1"/>
                </a:solidFill>
                <a:effectLst/>
                <a:latin typeface="+mn-lt"/>
                <a:ea typeface="+mn-ea"/>
                <a:cs typeface="+mn-cs"/>
              </a:rPr>
              <a:t>Producer’s Note: Type in chat, “If you believe that Max is dangerous, how might you interact with Max?” </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628650" lvl="1" indent="-171450">
              <a:buFontTx/>
              <a:buChar char="-"/>
            </a:pPr>
            <a:r>
              <a:rPr lang="en-US" sz="1200" i="0" u="none" kern="1200" baseline="0" dirty="0" smtClean="0">
                <a:solidFill>
                  <a:schemeClr val="tx1"/>
                </a:solidFill>
                <a:effectLst/>
                <a:latin typeface="+mn-lt"/>
                <a:ea typeface="+mn-ea"/>
                <a:cs typeface="+mn-cs"/>
              </a:rPr>
              <a:t>Solicit responses from participants.</a:t>
            </a:r>
          </a:p>
          <a:p>
            <a:pPr marL="628650" lvl="1" indent="-171450">
              <a:buFontTx/>
              <a:buChar char="-"/>
            </a:pPr>
            <a:r>
              <a:rPr lang="en-US" sz="1200" i="0" u="none" kern="1200" baseline="0" dirty="0" smtClean="0">
                <a:solidFill>
                  <a:schemeClr val="tx1"/>
                </a:solidFill>
                <a:effectLst/>
                <a:latin typeface="+mn-lt"/>
                <a:ea typeface="+mn-ea"/>
                <a:cs typeface="+mn-cs"/>
              </a:rPr>
              <a:t>Possible responses: Cautiously, keep a safe distance, consciously or unconsciously exhibit fear or anxiety, etc.</a:t>
            </a:r>
          </a:p>
        </p:txBody>
      </p:sp>
      <p:sp>
        <p:nvSpPr>
          <p:cNvPr id="4" name="Slide Number Placeholder 3"/>
          <p:cNvSpPr>
            <a:spLocks noGrp="1"/>
          </p:cNvSpPr>
          <p:nvPr>
            <p:ph type="sldNum" sz="quarter" idx="10"/>
          </p:nvPr>
        </p:nvSpPr>
        <p:spPr/>
        <p:txBody>
          <a:bodyPr/>
          <a:lstStyle/>
          <a:p>
            <a:fld id="{633CCE97-049A-416D-8265-CD6AA0856F3A}" type="slidenum">
              <a:rPr lang="en-US" smtClean="0"/>
              <a:t>67</a:t>
            </a:fld>
            <a:endParaRPr lang="en-US" dirty="0"/>
          </a:p>
        </p:txBody>
      </p:sp>
    </p:spTree>
    <p:extLst>
      <p:ext uri="{BB962C8B-B14F-4D97-AF65-F5344CB8AC3E}">
        <p14:creationId xmlns:p14="http://schemas.microsoft.com/office/powerpoint/2010/main" val="38707056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Arial" panose="020B0604020202020204" pitchFamily="34" charset="0"/>
              <a:buAutoNum type="arabicPeriod" startAt="3"/>
            </a:pPr>
            <a:r>
              <a:rPr lang="en-US" sz="1200" kern="1200" baseline="0" dirty="0" smtClean="0">
                <a:solidFill>
                  <a:schemeClr val="tx1"/>
                </a:solidFill>
                <a:effectLst/>
                <a:latin typeface="+mn-lt"/>
                <a:ea typeface="+mn-ea"/>
                <a:cs typeface="+mn-cs"/>
              </a:rPr>
              <a:t>What might Max be believing about himself if you, his mother, and other adults and peers behave cautiously around Max or even appear to be afraid of him? Type your answer in chat.</a:t>
            </a:r>
          </a:p>
          <a:p>
            <a:pPr marL="228600" lvl="0" indent="-228600">
              <a:buFont typeface="Arial" panose="020B0604020202020204" pitchFamily="34" charset="0"/>
              <a:buAutoNum type="arabicPeriod" startAt="3"/>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i="1" kern="1200" baseline="0" dirty="0" smtClean="0">
                <a:solidFill>
                  <a:schemeClr val="tx1"/>
                </a:solidFill>
                <a:effectLst/>
                <a:latin typeface="+mn-lt"/>
                <a:ea typeface="+mn-ea"/>
                <a:cs typeface="+mn-cs"/>
              </a:rPr>
              <a:t>Producer’s Note: Type in chat, “If people behave cautiously around Max, what might he believe about himself?” </a:t>
            </a:r>
            <a:r>
              <a:rPr lang="en-US" sz="1200" kern="1200" baseline="0" dirty="0" smtClean="0">
                <a:solidFill>
                  <a:schemeClr val="tx1"/>
                </a:solidFill>
                <a:effectLst/>
                <a:latin typeface="+mn-lt"/>
                <a:ea typeface="+mn-ea"/>
                <a:cs typeface="+mn-cs"/>
              </a:rPr>
              <a:t/>
            </a:r>
            <a:br>
              <a:rPr lang="en-US" sz="1200" kern="1200" baseline="0" dirty="0" smtClean="0">
                <a:solidFill>
                  <a:schemeClr val="tx1"/>
                </a:solidFill>
                <a:effectLst/>
                <a:latin typeface="+mn-lt"/>
                <a:ea typeface="+mn-ea"/>
                <a:cs typeface="+mn-cs"/>
              </a:rPr>
            </a:br>
            <a:endParaRPr lang="en-US" sz="1200" kern="1200" baseline="0" dirty="0" smtClean="0">
              <a:solidFill>
                <a:schemeClr val="tx1"/>
              </a:solidFill>
              <a:effectLst/>
              <a:latin typeface="+mn-lt"/>
              <a:ea typeface="+mn-ea"/>
              <a:cs typeface="+mn-cs"/>
            </a:endParaRPr>
          </a:p>
          <a:p>
            <a:pPr marL="628650" lvl="1" indent="-171450">
              <a:buFontTx/>
              <a:buChar char="-"/>
            </a:pPr>
            <a:r>
              <a:rPr lang="en-US" sz="1200" i="0" u="none" kern="1200" baseline="0" dirty="0" smtClean="0">
                <a:solidFill>
                  <a:schemeClr val="tx1"/>
                </a:solidFill>
                <a:effectLst/>
                <a:latin typeface="+mn-lt"/>
                <a:ea typeface="+mn-ea"/>
                <a:cs typeface="+mn-cs"/>
              </a:rPr>
              <a:t>Solicit responses from participants.</a:t>
            </a:r>
          </a:p>
          <a:p>
            <a:pPr marL="628650" lvl="1" indent="-171450">
              <a:buFontTx/>
              <a:buChar char="-"/>
            </a:pPr>
            <a:r>
              <a:rPr lang="en-US" sz="1200" b="0" i="0" u="none" kern="1200" baseline="0" dirty="0" smtClean="0">
                <a:solidFill>
                  <a:schemeClr val="tx1"/>
                </a:solidFill>
                <a:effectLst/>
                <a:latin typeface="+mn-lt"/>
                <a:ea typeface="+mn-ea"/>
                <a:cs typeface="+mn-cs"/>
              </a:rPr>
              <a:t>Possible responses: </a:t>
            </a:r>
            <a:r>
              <a:rPr lang="en-US" sz="1200" b="0" i="0" dirty="0" smtClean="0"/>
              <a:t>I’m bad, I’m dangerous, people don’t like me,</a:t>
            </a:r>
            <a:r>
              <a:rPr lang="en-US" sz="1200" b="0" i="0" baseline="0" dirty="0" smtClean="0"/>
              <a:t> etc.</a:t>
            </a:r>
            <a:endParaRPr lang="en-US" sz="1200" dirty="0"/>
          </a:p>
        </p:txBody>
      </p:sp>
      <p:sp>
        <p:nvSpPr>
          <p:cNvPr id="4" name="Slide Number Placeholder 3"/>
          <p:cNvSpPr>
            <a:spLocks noGrp="1"/>
          </p:cNvSpPr>
          <p:nvPr>
            <p:ph type="sldNum" sz="quarter" idx="10"/>
          </p:nvPr>
        </p:nvSpPr>
        <p:spPr/>
        <p:txBody>
          <a:bodyPr/>
          <a:lstStyle/>
          <a:p>
            <a:fld id="{633CCE97-049A-416D-8265-CD6AA0856F3A}" type="slidenum">
              <a:rPr lang="en-US" smtClean="0"/>
              <a:t>68</a:t>
            </a:fld>
            <a:endParaRPr lang="en-US" dirty="0"/>
          </a:p>
        </p:txBody>
      </p:sp>
    </p:spTree>
    <p:extLst>
      <p:ext uri="{BB962C8B-B14F-4D97-AF65-F5344CB8AC3E}">
        <p14:creationId xmlns:p14="http://schemas.microsoft.com/office/powerpoint/2010/main" val="5899514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Arial" panose="020B0604020202020204" pitchFamily="34" charset="0"/>
              <a:buAutoNum type="arabicPeriod" startAt="4"/>
            </a:pPr>
            <a:r>
              <a:rPr lang="en-US" sz="1200" kern="1200" baseline="0" dirty="0" smtClean="0">
                <a:solidFill>
                  <a:schemeClr val="tx1"/>
                </a:solidFill>
                <a:effectLst/>
                <a:latin typeface="+mn-lt"/>
                <a:ea typeface="+mn-ea"/>
                <a:cs typeface="+mn-cs"/>
              </a:rPr>
              <a:t>If Max believes that he is bad or that people dislike him or are afraid of him, how might he behave? Type your answer in chat.</a:t>
            </a:r>
          </a:p>
          <a:p>
            <a:pPr marL="228600" lvl="0" indent="-228600">
              <a:buFont typeface="Arial" panose="020B0604020202020204" pitchFamily="34" charset="0"/>
              <a:buAutoNum type="arabicPeriod" startAt="4"/>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i="1" kern="1200" baseline="0" dirty="0" smtClean="0">
                <a:solidFill>
                  <a:schemeClr val="tx1"/>
                </a:solidFill>
                <a:effectLst/>
                <a:latin typeface="+mn-lt"/>
                <a:ea typeface="+mn-ea"/>
                <a:cs typeface="+mn-cs"/>
              </a:rPr>
              <a:t>Producer’s Note: Type in chat, “If Max believes he is bad, how might he behave?”</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628650" lvl="1" indent="-171450">
              <a:buFontTx/>
              <a:buChar char="-"/>
            </a:pPr>
            <a:r>
              <a:rPr lang="en-US" sz="1200" i="0" u="none" kern="1200" baseline="0" dirty="0" smtClean="0">
                <a:solidFill>
                  <a:schemeClr val="tx1"/>
                </a:solidFill>
                <a:effectLst/>
                <a:latin typeface="+mn-lt"/>
                <a:ea typeface="+mn-ea"/>
                <a:cs typeface="+mn-cs"/>
              </a:rPr>
              <a:t>Solicit responses from participants.</a:t>
            </a:r>
          </a:p>
          <a:p>
            <a:pPr marL="628650" lvl="1" indent="-171450">
              <a:buFontTx/>
              <a:buChar char="-"/>
            </a:pPr>
            <a:r>
              <a:rPr lang="en-US" sz="1200" b="0" i="0" u="none" kern="1200" baseline="0" dirty="0" smtClean="0">
                <a:solidFill>
                  <a:schemeClr val="tx1"/>
                </a:solidFill>
                <a:effectLst/>
                <a:latin typeface="+mn-lt"/>
                <a:ea typeface="+mn-ea"/>
                <a:cs typeface="+mn-cs"/>
              </a:rPr>
              <a:t>Possible responses: Maintain or increase aggressive behavior, etc.</a:t>
            </a:r>
            <a:endParaRPr lang="en-US" sz="1200" dirty="0" smtClean="0"/>
          </a:p>
        </p:txBody>
      </p:sp>
      <p:sp>
        <p:nvSpPr>
          <p:cNvPr id="4" name="Slide Number Placeholder 3"/>
          <p:cNvSpPr>
            <a:spLocks noGrp="1"/>
          </p:cNvSpPr>
          <p:nvPr>
            <p:ph type="sldNum" sz="quarter" idx="10"/>
          </p:nvPr>
        </p:nvSpPr>
        <p:spPr/>
        <p:txBody>
          <a:bodyPr/>
          <a:lstStyle/>
          <a:p>
            <a:fld id="{633CCE97-049A-416D-8265-CD6AA0856F3A}" type="slidenum">
              <a:rPr lang="en-US" smtClean="0"/>
              <a:t>69</a:t>
            </a:fld>
            <a:endParaRPr lang="en-US" dirty="0"/>
          </a:p>
        </p:txBody>
      </p:sp>
    </p:spTree>
    <p:extLst>
      <p:ext uri="{BB962C8B-B14F-4D97-AF65-F5344CB8AC3E}">
        <p14:creationId xmlns:p14="http://schemas.microsoft.com/office/powerpoint/2010/main" val="4112608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Producer’s Note: </a:t>
            </a:r>
            <a:r>
              <a:rPr lang="en-US" sz="1200" i="1" kern="1200" dirty="0" smtClean="0">
                <a:solidFill>
                  <a:schemeClr val="tx1"/>
                </a:solidFill>
                <a:effectLst/>
                <a:latin typeface="+mn-lt"/>
                <a:ea typeface="+mn-ea"/>
                <a:cs typeface="+mn-cs"/>
              </a:rPr>
              <a:t>Enable</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whiteboard tools.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some activities, you will be asked to communicate using whiteboard tools.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Along the side of your screen, you should see the whiteboard tool options.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pen tool allows you to draw. The small arrow on the bottom right of the pen icon allows you to select different drawing tools (pen, pencil, marker, or highlighter). Once you have selected a drawing tool, you should see that you also have options to change the color and size. Use a drawing tool to draw something on the whiteboard.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is also a text tool, which is the letter “T” icon. If you select this tool, you can type text anywhere on the slide. Select the text tool, then click anywhere on the slide. You now have the option to change the color, size, and font. Type your name anywhere on the slide. Note: You must click away after you’re done typing in order for your text to be visible to other learners.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square icon in the tool bar is a shape tool. The small arrow in the bottom right corner of the icon allows you to choose various shapes (square, circle, line, arrow, star, checkmark, X, etc.) Once you’ve selected a shape, you can change the border, thickness, fill, and opacity. Go ahead and draw some shapes on the slide.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Finally, you can move or delete items on the slide. The selection tool (arrow icon at the very top of the menu) allows you to select an object. Once you have selected an object, you can move it around on the slide by clicking and dragging. Or, you can delete the selected object by clicking the delete tool (trash can icon). Go ahead and move/delete some items. </a:t>
            </a:r>
            <a:endParaRPr lang="en-US" dirty="0"/>
          </a:p>
        </p:txBody>
      </p:sp>
      <p:sp>
        <p:nvSpPr>
          <p:cNvPr id="4" name="Slide Number Placeholder 3"/>
          <p:cNvSpPr>
            <a:spLocks noGrp="1"/>
          </p:cNvSpPr>
          <p:nvPr>
            <p:ph type="sldNum" sz="quarter" idx="10"/>
          </p:nvPr>
        </p:nvSpPr>
        <p:spPr/>
        <p:txBody>
          <a:bodyPr/>
          <a:lstStyle/>
          <a:p>
            <a:fld id="{2D4AF0E8-35F7-4C87-BB20-8C25AAD274BE}" type="slidenum">
              <a:rPr lang="en-US" smtClean="0"/>
              <a:t>7</a:t>
            </a:fld>
            <a:endParaRPr lang="en-US" dirty="0"/>
          </a:p>
        </p:txBody>
      </p:sp>
    </p:spTree>
    <p:extLst>
      <p:ext uri="{BB962C8B-B14F-4D97-AF65-F5344CB8AC3E}">
        <p14:creationId xmlns:p14="http://schemas.microsoft.com/office/powerpoint/2010/main" val="3459374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Arial" panose="020B0604020202020204" pitchFamily="34" charset="0"/>
              <a:buAutoNum type="arabicPeriod" startAt="5"/>
            </a:pPr>
            <a:r>
              <a:rPr lang="en-US" sz="1200" kern="1200" baseline="0" dirty="0" smtClean="0">
                <a:solidFill>
                  <a:schemeClr val="tx1"/>
                </a:solidFill>
                <a:effectLst/>
                <a:latin typeface="+mn-lt"/>
                <a:ea typeface="+mn-ea"/>
                <a:cs typeface="+mn-cs"/>
              </a:rPr>
              <a:t>If Max continues to engage in aggressive behavior, how might that affect your beliefs about Max? Type your answer in chat.</a:t>
            </a:r>
          </a:p>
          <a:p>
            <a:pPr marL="228600" lvl="0" indent="-228600">
              <a:buFont typeface="Arial" panose="020B0604020202020204" pitchFamily="34" charset="0"/>
              <a:buAutoNum type="arabicPeriod" startAt="5"/>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i="1" kern="1200" baseline="0" dirty="0" smtClean="0">
                <a:solidFill>
                  <a:schemeClr val="tx1"/>
                </a:solidFill>
                <a:effectLst/>
                <a:latin typeface="+mn-lt"/>
                <a:ea typeface="+mn-ea"/>
                <a:cs typeface="+mn-cs"/>
              </a:rPr>
              <a:t>Producer’s Note: Type in chat, “If Max continues to engage in aggressive behavior, how might that affect your beliefs about </a:t>
            </a:r>
            <a:r>
              <a:rPr lang="en-US" sz="1200" i="1" kern="1200" baseline="0" smtClean="0">
                <a:solidFill>
                  <a:schemeClr val="tx1"/>
                </a:solidFill>
                <a:effectLst/>
                <a:latin typeface="+mn-lt"/>
                <a:ea typeface="+mn-ea"/>
                <a:cs typeface="+mn-cs"/>
              </a:rPr>
              <a:t>Max?”</a:t>
            </a:r>
            <a:endParaRPr lang="en-US" sz="1200" i="1" kern="1200" baseline="0" dirty="0" smtClean="0">
              <a:solidFill>
                <a:schemeClr val="tx1"/>
              </a:solidFill>
              <a:effectLst/>
              <a:latin typeface="+mn-lt"/>
              <a:ea typeface="+mn-ea"/>
              <a:cs typeface="+mn-cs"/>
            </a:endParaRPr>
          </a:p>
          <a:p>
            <a:pPr marL="628650" lvl="1" indent="-171450">
              <a:buFontTx/>
              <a:buChar char="-"/>
            </a:pPr>
            <a:r>
              <a:rPr lang="en-US" sz="1200" i="0" u="none" kern="1200" baseline="0" dirty="0" smtClean="0">
                <a:solidFill>
                  <a:schemeClr val="tx1"/>
                </a:solidFill>
                <a:effectLst/>
                <a:latin typeface="+mn-lt"/>
                <a:ea typeface="+mn-ea"/>
                <a:cs typeface="+mn-cs"/>
              </a:rPr>
              <a:t>Solicit responses from participants.</a:t>
            </a:r>
          </a:p>
          <a:p>
            <a:pPr marL="628650" lvl="1" indent="-171450">
              <a:buFontTx/>
              <a:buChar char="-"/>
            </a:pPr>
            <a:r>
              <a:rPr lang="en-US" sz="1200" b="0" i="0" u="none" kern="1200" baseline="0" dirty="0" smtClean="0">
                <a:solidFill>
                  <a:schemeClr val="tx1"/>
                </a:solidFill>
                <a:effectLst/>
                <a:latin typeface="+mn-lt"/>
                <a:ea typeface="+mn-ea"/>
                <a:cs typeface="+mn-cs"/>
              </a:rPr>
              <a:t>It reinforces those beliefs. </a:t>
            </a:r>
            <a:endParaRPr lang="en-US" sz="1200" dirty="0" smtClean="0"/>
          </a:p>
        </p:txBody>
      </p:sp>
      <p:sp>
        <p:nvSpPr>
          <p:cNvPr id="4" name="Slide Number Placeholder 3"/>
          <p:cNvSpPr>
            <a:spLocks noGrp="1"/>
          </p:cNvSpPr>
          <p:nvPr>
            <p:ph type="sldNum" sz="quarter" idx="10"/>
          </p:nvPr>
        </p:nvSpPr>
        <p:spPr/>
        <p:txBody>
          <a:bodyPr/>
          <a:lstStyle/>
          <a:p>
            <a:fld id="{633CCE97-049A-416D-8265-CD6AA0856F3A}" type="slidenum">
              <a:rPr lang="en-US" smtClean="0"/>
              <a:t>70</a:t>
            </a:fld>
            <a:endParaRPr lang="en-US" dirty="0"/>
          </a:p>
        </p:txBody>
      </p:sp>
    </p:spTree>
    <p:extLst>
      <p:ext uri="{BB962C8B-B14F-4D97-AF65-F5344CB8AC3E}">
        <p14:creationId xmlns:p14="http://schemas.microsoft.com/office/powerpoint/2010/main" val="19860856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sz="1200" b="0" i="0" u="none" kern="1200" baseline="0" dirty="0" smtClean="0">
                <a:solidFill>
                  <a:schemeClr val="tx1"/>
                </a:solidFill>
                <a:effectLst/>
                <a:latin typeface="+mn-lt"/>
                <a:ea typeface="+mn-ea"/>
                <a:cs typeface="+mn-cs"/>
              </a:rPr>
              <a:t>And the cycle of expectations continues around and around.</a:t>
            </a:r>
            <a:endParaRPr lang="en-US" sz="1200" dirty="0" smtClean="0"/>
          </a:p>
          <a:p>
            <a:pPr lvl="0"/>
            <a:endParaRPr lang="en-US" sz="1200" b="0" i="0" u="non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71</a:t>
            </a:fld>
            <a:endParaRPr lang="en-US" dirty="0"/>
          </a:p>
        </p:txBody>
      </p:sp>
    </p:spTree>
    <p:extLst>
      <p:ext uri="{BB962C8B-B14F-4D97-AF65-F5344CB8AC3E}">
        <p14:creationId xmlns:p14="http://schemas.microsoft.com/office/powerpoint/2010/main" val="17657538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300"/>
              </a:spcAft>
            </a:pPr>
            <a:r>
              <a:rPr lang="en-US" sz="1200" b="0" i="0" u="none" kern="1200" baseline="0" dirty="0" smtClean="0">
                <a:solidFill>
                  <a:schemeClr val="tx1"/>
                </a:solidFill>
                <a:effectLst/>
                <a:latin typeface="+mn-lt"/>
                <a:ea typeface="+mn-ea"/>
                <a:cs typeface="+mn-cs"/>
              </a:rPr>
              <a:t>But what if, despite knowing Max’s history of aggression, you choose to believe that you and the treatment team will come to understand the function of Max’s aggressive behavior and will be able to effectively manage his behavior and de-escalate him?</a:t>
            </a:r>
          </a:p>
          <a:p>
            <a:pPr lvl="0">
              <a:spcAft>
                <a:spcPts val="300"/>
              </a:spcAft>
            </a:pPr>
            <a:r>
              <a:rPr lang="en-US" sz="1200" b="0" i="0" u="none" kern="1200" baseline="0" dirty="0" smtClean="0">
                <a:solidFill>
                  <a:schemeClr val="tx1"/>
                </a:solidFill>
                <a:effectLst/>
                <a:latin typeface="+mn-lt"/>
                <a:ea typeface="+mn-ea"/>
                <a:cs typeface="+mn-cs"/>
              </a:rPr>
              <a:t>You decide to withhold judgment about Max and believe the best.</a:t>
            </a:r>
          </a:p>
          <a:p>
            <a:pPr lvl="0">
              <a:spcAft>
                <a:spcPts val="300"/>
              </a:spcAft>
            </a:pPr>
            <a:r>
              <a:rPr lang="en-US" sz="1200" b="0" i="0" u="none" kern="1200" baseline="0" dirty="0" smtClean="0">
                <a:solidFill>
                  <a:schemeClr val="tx1"/>
                </a:solidFill>
                <a:effectLst/>
                <a:latin typeface="+mn-lt"/>
                <a:ea typeface="+mn-ea"/>
                <a:cs typeface="+mn-cs"/>
              </a:rPr>
              <a:t>How does the cycle of expectations change?</a:t>
            </a:r>
            <a:endParaRPr lang="en-US" sz="1200" dirty="0" smtClean="0"/>
          </a:p>
        </p:txBody>
      </p:sp>
      <p:sp>
        <p:nvSpPr>
          <p:cNvPr id="4" name="Slide Number Placeholder 3"/>
          <p:cNvSpPr>
            <a:spLocks noGrp="1"/>
          </p:cNvSpPr>
          <p:nvPr>
            <p:ph type="sldNum" sz="quarter" idx="10"/>
          </p:nvPr>
        </p:nvSpPr>
        <p:spPr/>
        <p:txBody>
          <a:bodyPr/>
          <a:lstStyle/>
          <a:p>
            <a:fld id="{633CCE97-049A-416D-8265-CD6AA0856F3A}" type="slidenum">
              <a:rPr lang="en-US" smtClean="0"/>
              <a:t>72</a:t>
            </a:fld>
            <a:endParaRPr lang="en-US" dirty="0"/>
          </a:p>
        </p:txBody>
      </p:sp>
    </p:spTree>
    <p:extLst>
      <p:ext uri="{BB962C8B-B14F-4D97-AF65-F5344CB8AC3E}">
        <p14:creationId xmlns:p14="http://schemas.microsoft.com/office/powerpoint/2010/main" val="816902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smtClean="0">
                <a:solidFill>
                  <a:schemeClr val="tx1"/>
                </a:solidFill>
                <a:effectLst/>
                <a:latin typeface="+mn-lt"/>
                <a:ea typeface="+mn-ea"/>
                <a:cs typeface="+mn-cs"/>
              </a:rPr>
              <a:t>Instructor’s Note: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smtClean="0">
                <a:solidFill>
                  <a:schemeClr val="tx1"/>
                </a:solidFill>
                <a:effectLst/>
                <a:latin typeface="+mn-lt"/>
                <a:ea typeface="+mn-ea"/>
                <a:cs typeface="+mn-cs"/>
              </a:rPr>
              <a:t>Review</a:t>
            </a:r>
            <a:r>
              <a:rPr lang="en-US" sz="1200" i="1" kern="1200" baseline="0" dirty="0" smtClean="0">
                <a:solidFill>
                  <a:schemeClr val="tx1"/>
                </a:solidFill>
                <a:effectLst/>
                <a:latin typeface="+mn-lt"/>
                <a:ea typeface="+mn-ea"/>
                <a:cs typeface="+mn-cs"/>
              </a:rPr>
              <a:t> the changes in the cycle when our expectations are strength-based, soliciting additional examples from participants.</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smtClean="0">
                <a:solidFill>
                  <a:schemeClr val="tx1"/>
                </a:solidFill>
                <a:effectLst/>
                <a:latin typeface="+mn-lt"/>
                <a:ea typeface="+mn-ea"/>
                <a:cs typeface="+mn-cs"/>
              </a:rPr>
              <a:t>Emphasize</a:t>
            </a:r>
            <a:r>
              <a:rPr lang="en-US" sz="1200" i="1" kern="1200" baseline="0" dirty="0" smtClean="0">
                <a:solidFill>
                  <a:schemeClr val="tx1"/>
                </a:solidFill>
                <a:effectLst/>
                <a:latin typeface="+mn-lt"/>
                <a:ea typeface="+mn-ea"/>
                <a:cs typeface="+mn-cs"/>
              </a:rPr>
              <a:t> the </a:t>
            </a:r>
            <a:r>
              <a:rPr lang="en-US" sz="1200" i="1" kern="1200" dirty="0" smtClean="0">
                <a:solidFill>
                  <a:schemeClr val="tx1"/>
                </a:solidFill>
                <a:effectLst/>
                <a:latin typeface="+mn-lt"/>
                <a:ea typeface="+mn-ea"/>
                <a:cs typeface="+mn-cs"/>
              </a:rPr>
              <a:t>importance of identifying and building on the child and family’s strengths.</a:t>
            </a:r>
          </a:p>
        </p:txBody>
      </p:sp>
      <p:sp>
        <p:nvSpPr>
          <p:cNvPr id="4" name="Slide Number Placeholder 3"/>
          <p:cNvSpPr>
            <a:spLocks noGrp="1"/>
          </p:cNvSpPr>
          <p:nvPr>
            <p:ph type="sldNum" sz="quarter" idx="10"/>
          </p:nvPr>
        </p:nvSpPr>
        <p:spPr/>
        <p:txBody>
          <a:bodyPr/>
          <a:lstStyle/>
          <a:p>
            <a:fld id="{633CCE97-049A-416D-8265-CD6AA0856F3A}" type="slidenum">
              <a:rPr lang="en-US" smtClean="0"/>
              <a:t>73</a:t>
            </a:fld>
            <a:endParaRPr lang="en-US" dirty="0"/>
          </a:p>
        </p:txBody>
      </p:sp>
    </p:spTree>
    <p:extLst>
      <p:ext uri="{BB962C8B-B14F-4D97-AF65-F5344CB8AC3E}">
        <p14:creationId xmlns:p14="http://schemas.microsoft.com/office/powerpoint/2010/main" val="11010593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Activity: </a:t>
            </a:r>
            <a:r>
              <a:rPr lang="en-US" sz="1200" b="1" u="sng" kern="1200" dirty="0" smtClean="0">
                <a:solidFill>
                  <a:schemeClr val="tx1"/>
                </a:solidFill>
                <a:effectLst/>
                <a:latin typeface="+mn-lt"/>
                <a:ea typeface="+mn-ea"/>
                <a:cs typeface="+mn-cs"/>
              </a:rPr>
              <a:t>Strengths and Endearing Qualities</a:t>
            </a:r>
          </a:p>
          <a:p>
            <a:pPr lvl="0"/>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5 minutes</a:t>
            </a:r>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Purpose:</a:t>
            </a:r>
            <a:r>
              <a:rPr lang="en-US" sz="1200" kern="1200" dirty="0" smtClean="0">
                <a:solidFill>
                  <a:schemeClr val="tx1"/>
                </a:solidFill>
                <a:effectLst/>
                <a:latin typeface="+mn-lt"/>
                <a:ea typeface="+mn-ea"/>
                <a:cs typeface="+mn-cs"/>
              </a:rPr>
              <a:t> To help participants understand the importance of maintaining a strength-based perspective of the child and family, and having unconditional positive regard.</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Producer’s Note: Enable whiteboard tools.</a:t>
            </a:r>
          </a:p>
          <a:p>
            <a:pPr>
              <a:spcAft>
                <a:spcPts val="408"/>
              </a:spcAft>
            </a:pPr>
            <a:endParaRPr lang="en-US" i="0" dirty="0" smtClean="0"/>
          </a:p>
          <a:p>
            <a:pPr>
              <a:spcAft>
                <a:spcPts val="408"/>
              </a:spcAft>
            </a:pPr>
            <a:r>
              <a:rPr lang="en-US" b="1" i="0" dirty="0" smtClean="0"/>
              <a:t>Activity Instructions:</a:t>
            </a:r>
          </a:p>
          <a:p>
            <a:pPr marL="171450" indent="-171450">
              <a:spcAft>
                <a:spcPts val="408"/>
              </a:spcAft>
              <a:buFont typeface="Arial" panose="020B0604020202020204" pitchFamily="34" charset="0"/>
              <a:buChar char="•"/>
            </a:pPr>
            <a:r>
              <a:rPr lang="en-US" i="0" dirty="0" smtClean="0"/>
              <a:t>So we can see how important it</a:t>
            </a:r>
            <a:r>
              <a:rPr lang="en-US" i="0" baseline="0" dirty="0" smtClean="0"/>
              <a:t> is that we look past the challenging behavior and identify strengths for each child that we are working with.</a:t>
            </a:r>
          </a:p>
          <a:p>
            <a:pPr marL="171450" indent="-171450">
              <a:spcAft>
                <a:spcPts val="408"/>
              </a:spcAft>
              <a:buFont typeface="Arial" panose="020B0604020202020204" pitchFamily="34" charset="0"/>
              <a:buChar char="•"/>
            </a:pPr>
            <a:r>
              <a:rPr lang="en-US" i="0" dirty="0" smtClean="0"/>
              <a:t>Direct participants to page 186 of their student manual. In the space provided, ask them to write down three strengths and three things that they like about the child they are working with.  </a:t>
            </a:r>
          </a:p>
          <a:p>
            <a:pPr marL="171450" indent="-171450">
              <a:spcAft>
                <a:spcPts val="408"/>
              </a:spcAft>
              <a:buFont typeface="Arial" panose="020B0604020202020204" pitchFamily="34" charset="0"/>
              <a:buChar char="•"/>
            </a:pPr>
            <a:r>
              <a:rPr lang="en-US" i="0" dirty="0" smtClean="0"/>
              <a:t>Ask each person to share one strength and one thing they like about the child with the class</a:t>
            </a:r>
            <a:r>
              <a:rPr lang="en-US" i="0" baseline="0" dirty="0" smtClean="0"/>
              <a:t> on the slide using whiteboard tools.</a:t>
            </a:r>
            <a:endParaRPr lang="en-US" i="0" dirty="0" smtClean="0"/>
          </a:p>
          <a:p>
            <a:pPr>
              <a:spcAft>
                <a:spcPts val="408"/>
              </a:spcAft>
            </a:pPr>
            <a:endParaRPr lang="en-US" i="0" u="sng" dirty="0" smtClean="0"/>
          </a:p>
          <a:p>
            <a:pPr>
              <a:spcAft>
                <a:spcPts val="0"/>
              </a:spcAft>
            </a:pPr>
            <a:r>
              <a:rPr lang="en-US" i="0" u="sng" dirty="0" smtClean="0"/>
              <a:t>Note</a:t>
            </a:r>
            <a:r>
              <a:rPr lang="en-US" i="0" dirty="0" smtClean="0"/>
              <a:t>: Some participants may struggle with this exercise. It is important to treat those participants with unconditional positive regard, while encouraging them to dig deep.</a:t>
            </a:r>
          </a:p>
          <a:p>
            <a:pPr>
              <a:spcAft>
                <a:spcPts val="0"/>
              </a:spcAft>
            </a:pPr>
            <a:r>
              <a:rPr lang="en-US" i="0" dirty="0" smtClean="0"/>
              <a:t>A strength-based approach is essential to this work.</a:t>
            </a:r>
          </a:p>
        </p:txBody>
      </p:sp>
      <p:sp>
        <p:nvSpPr>
          <p:cNvPr id="4" name="Slide Number Placeholder 3"/>
          <p:cNvSpPr>
            <a:spLocks noGrp="1"/>
          </p:cNvSpPr>
          <p:nvPr>
            <p:ph type="sldNum" sz="quarter" idx="10"/>
          </p:nvPr>
        </p:nvSpPr>
        <p:spPr/>
        <p:txBody>
          <a:bodyPr/>
          <a:lstStyle/>
          <a:p>
            <a:fld id="{633CCE97-049A-416D-8265-CD6AA0856F3A}" type="slidenum">
              <a:rPr lang="en-US" smtClean="0"/>
              <a:t>74</a:t>
            </a:fld>
            <a:endParaRPr lang="en-US" dirty="0"/>
          </a:p>
        </p:txBody>
      </p:sp>
    </p:spTree>
    <p:extLst>
      <p:ext uri="{BB962C8B-B14F-4D97-AF65-F5344CB8AC3E}">
        <p14:creationId xmlns:p14="http://schemas.microsoft.com/office/powerpoint/2010/main" val="26447011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b="1" dirty="0" smtClean="0"/>
              <a:t>Slide is animated.</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b="1" dirty="0" smtClean="0"/>
              <a:t>Discussion: </a:t>
            </a:r>
            <a:r>
              <a:rPr lang="en-US" b="1" u="sng" dirty="0" smtClean="0"/>
              <a:t>Building Trust</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5 minutes</a:t>
            </a:r>
            <a:r>
              <a:rPr lang="en-US" sz="1200" b="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a:spcBef>
                <a:spcPts val="600"/>
              </a:spcBef>
              <a:spcAft>
                <a:spcPts val="0"/>
              </a:spcAft>
            </a:pPr>
            <a:r>
              <a:rPr lang="en-US" dirty="0" smtClean="0"/>
              <a:t>There are some core principles that are crucial</a:t>
            </a:r>
            <a:r>
              <a:rPr lang="en-US" baseline="0" dirty="0" smtClean="0"/>
              <a:t> </a:t>
            </a:r>
            <a:r>
              <a:rPr lang="en-US" dirty="0" smtClean="0"/>
              <a:t>to your effectiveness as a BHP.</a:t>
            </a:r>
          </a:p>
          <a:p>
            <a:pPr>
              <a:spcBef>
                <a:spcPts val="600"/>
              </a:spcBef>
              <a:spcAft>
                <a:spcPts val="0"/>
              </a:spcAft>
            </a:pPr>
            <a:r>
              <a:rPr lang="en-US" baseline="0" dirty="0" smtClean="0"/>
              <a:t>Regardless of the child’s diagnosis, building trust with the child with whom you work is key.</a:t>
            </a:r>
          </a:p>
          <a:p>
            <a:pPr>
              <a:spcBef>
                <a:spcPts val="600"/>
              </a:spcBef>
              <a:spcAft>
                <a:spcPts val="0"/>
              </a:spcAft>
            </a:pPr>
            <a:r>
              <a:rPr lang="en-US" u="sng" baseline="0" dirty="0" smtClean="0"/>
              <a:t>What are the things that you do to build trust? </a:t>
            </a:r>
            <a:r>
              <a:rPr lang="en-US" u="none" baseline="0" dirty="0" smtClean="0"/>
              <a:t>Type your answers in chat.</a:t>
            </a:r>
          </a:p>
          <a:p>
            <a:pPr>
              <a:spcBef>
                <a:spcPts val="600"/>
              </a:spcBef>
              <a:spcAft>
                <a:spcPts val="0"/>
              </a:spcAft>
            </a:pPr>
            <a:endParaRPr lang="en-US" u="none" baseline="0" dirty="0" smtClean="0"/>
          </a:p>
          <a:p>
            <a:pPr>
              <a:spcBef>
                <a:spcPts val="600"/>
              </a:spcBef>
              <a:spcAft>
                <a:spcPts val="0"/>
              </a:spcAft>
            </a:pPr>
            <a:r>
              <a:rPr lang="en-US" i="1" u="none" baseline="0" dirty="0" smtClean="0"/>
              <a:t>Producer’s Note: Type in chat, “What are the things that you do to build trust?”</a:t>
            </a:r>
          </a:p>
          <a:p>
            <a:pPr>
              <a:spcBef>
                <a:spcPts val="600"/>
              </a:spcBef>
              <a:spcAft>
                <a:spcPts val="0"/>
              </a:spcAft>
            </a:pPr>
            <a:endParaRPr lang="en-US" u="sng" baseline="0" dirty="0" smtClean="0"/>
          </a:p>
          <a:p>
            <a:pPr marL="174708" indent="-174708">
              <a:spcBef>
                <a:spcPts val="600"/>
              </a:spcBef>
              <a:spcAft>
                <a:spcPts val="0"/>
              </a:spcAft>
              <a:buFont typeface="Arial" panose="020B0604020202020204" pitchFamily="34" charset="0"/>
              <a:buChar char="•"/>
            </a:pPr>
            <a:r>
              <a:rPr lang="en-US" baseline="0" dirty="0" smtClean="0"/>
              <a:t>Be consistent in your expectations, maintaining boundaries, as well as being consistent in your mood, reactions, and responses.</a:t>
            </a:r>
          </a:p>
          <a:p>
            <a:pPr marL="174708" indent="-174708">
              <a:spcBef>
                <a:spcPts val="600"/>
              </a:spcBef>
              <a:spcAft>
                <a:spcPts val="0"/>
              </a:spcAft>
              <a:buFont typeface="Arial" panose="020B0604020202020204" pitchFamily="34" charset="0"/>
              <a:buChar char="•"/>
            </a:pPr>
            <a:r>
              <a:rPr lang="en-US" baseline="0" dirty="0" smtClean="0"/>
              <a:t>Be calm, patient, and hopeful regardless of how the child is behaving.</a:t>
            </a:r>
          </a:p>
          <a:p>
            <a:pPr marL="174708" indent="-174708">
              <a:spcBef>
                <a:spcPts val="600"/>
              </a:spcBef>
              <a:spcAft>
                <a:spcPts val="0"/>
              </a:spcAft>
              <a:buFont typeface="Arial" panose="020B0604020202020204" pitchFamily="34" charset="0"/>
              <a:buChar char="•"/>
            </a:pPr>
            <a:r>
              <a:rPr lang="en-US" baseline="0" dirty="0" smtClean="0"/>
              <a:t>Give frequent positive feedback.</a:t>
            </a:r>
          </a:p>
          <a:p>
            <a:pPr marL="174708" indent="-174708">
              <a:spcBef>
                <a:spcPts val="600"/>
              </a:spcBef>
              <a:spcAft>
                <a:spcPts val="0"/>
              </a:spcAft>
              <a:buFont typeface="Arial" panose="020B0604020202020204" pitchFamily="34" charset="0"/>
              <a:buChar char="•"/>
            </a:pPr>
            <a:r>
              <a:rPr lang="en-US" baseline="0" dirty="0" smtClean="0"/>
              <a:t>Start with where the child is at and build on their interests.</a:t>
            </a:r>
          </a:p>
          <a:p>
            <a:pPr marL="174708" indent="-174708">
              <a:spcBef>
                <a:spcPts val="600"/>
              </a:spcBef>
              <a:spcAft>
                <a:spcPts val="0"/>
              </a:spcAft>
              <a:buFont typeface="Arial" panose="020B0604020202020204" pitchFamily="34" charset="0"/>
              <a:buChar char="•"/>
            </a:pPr>
            <a:r>
              <a:rPr lang="en-US" baseline="0" dirty="0" smtClean="0"/>
              <a:t>Whenever possible, be organized and create an environment that is predictable, yet flexible.</a:t>
            </a:r>
          </a:p>
          <a:p>
            <a:pPr marL="174708" marR="0" indent="-17470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aseline="0" dirty="0" smtClean="0"/>
              <a:t>Employ active listening as we discussed in the communication module.</a:t>
            </a:r>
          </a:p>
          <a:p>
            <a:pPr marL="174708" indent="-174708">
              <a:spcBef>
                <a:spcPts val="600"/>
              </a:spcBef>
              <a:spcAft>
                <a:spcPts val="0"/>
              </a:spcAft>
              <a:buFont typeface="Arial" panose="020B0604020202020204" pitchFamily="34" charset="0"/>
              <a:buChar char="•"/>
            </a:pPr>
            <a:r>
              <a:rPr lang="en-US" baseline="0" dirty="0" smtClean="0"/>
              <a:t>When giving directions or instruction, make sure that you are specific, clear, and communicating in a way that the child understands.</a:t>
            </a:r>
          </a:p>
          <a:p>
            <a:pPr marL="174708" indent="-174708">
              <a:spcBef>
                <a:spcPts val="600"/>
              </a:spcBef>
              <a:spcAft>
                <a:spcPts val="0"/>
              </a:spcAft>
              <a:buFont typeface="Arial" panose="020B0604020202020204" pitchFamily="34" charset="0"/>
              <a:buChar char="•"/>
            </a:pPr>
            <a:r>
              <a:rPr lang="en-US" baseline="0" dirty="0" smtClean="0"/>
              <a:t>Give the child the time they need to process what you say (15 to 30 seconds is a good starting point).</a:t>
            </a:r>
          </a:p>
          <a:p>
            <a:pPr marL="174708" indent="-174708">
              <a:spcBef>
                <a:spcPts val="600"/>
              </a:spcBef>
              <a:spcAft>
                <a:spcPts val="0"/>
              </a:spcAft>
              <a:buFont typeface="Arial" panose="020B0604020202020204" pitchFamily="34" charset="0"/>
              <a:buChar char="•"/>
            </a:pPr>
            <a:r>
              <a:rPr lang="en-US" baseline="0" dirty="0" smtClean="0"/>
              <a:t>Acknowledge and validate the child’s feelings without reinforcing challenging behavior.</a:t>
            </a:r>
          </a:p>
          <a:p>
            <a:pPr marL="174708" indent="-174708">
              <a:spcBef>
                <a:spcPts val="600"/>
              </a:spcBef>
              <a:spcAft>
                <a:spcPts val="0"/>
              </a:spcAft>
              <a:buFont typeface="Arial" panose="020B0604020202020204" pitchFamily="34" charset="0"/>
              <a:buChar char="•"/>
            </a:pPr>
            <a:r>
              <a:rPr lang="en-US" baseline="0" dirty="0" smtClean="0"/>
              <a:t>Avoid power struggles.</a:t>
            </a:r>
          </a:p>
          <a:p>
            <a:pPr marL="174708" indent="-174708">
              <a:spcBef>
                <a:spcPts val="600"/>
              </a:spcBef>
              <a:spcAft>
                <a:spcPts val="0"/>
              </a:spcAft>
              <a:buFont typeface="Arial" panose="020B0604020202020204" pitchFamily="34" charset="0"/>
              <a:buChar char="•"/>
            </a:pPr>
            <a:r>
              <a:rPr lang="en-US" baseline="0" dirty="0" smtClean="0"/>
              <a:t>Offer choices.</a:t>
            </a:r>
          </a:p>
          <a:p>
            <a:pPr marL="174708" indent="-174708">
              <a:spcBef>
                <a:spcPts val="600"/>
              </a:spcBef>
              <a:spcAft>
                <a:spcPts val="0"/>
              </a:spcAft>
              <a:buFont typeface="Arial" panose="020B0604020202020204" pitchFamily="34" charset="0"/>
              <a:buChar char="•"/>
            </a:pPr>
            <a:r>
              <a:rPr lang="en-US" baseline="0" dirty="0" smtClean="0"/>
              <a:t>Maintain unconditional positive regard for the child and family.</a:t>
            </a:r>
          </a:p>
          <a:p>
            <a:pPr defTabSz="931774">
              <a:spcBef>
                <a:spcPts val="600"/>
              </a:spcBef>
              <a:spcAft>
                <a:spcPts val="0"/>
              </a:spcAft>
            </a:pPr>
            <a:endParaRPr lang="en-US" b="1" dirty="0" smtClean="0"/>
          </a:p>
          <a:p>
            <a:pPr defTabSz="931774">
              <a:spcBef>
                <a:spcPts val="600"/>
              </a:spcBef>
              <a:spcAft>
                <a:spcPts val="0"/>
              </a:spcAft>
            </a:pPr>
            <a:r>
              <a:rPr lang="en-US" b="1" dirty="0" smtClean="0"/>
              <a:t>Instructor’s Note:</a:t>
            </a:r>
          </a:p>
          <a:p>
            <a:pPr>
              <a:spcBef>
                <a:spcPts val="600"/>
              </a:spcBef>
              <a:spcAft>
                <a:spcPts val="0"/>
              </a:spcAft>
            </a:pPr>
            <a:r>
              <a:rPr lang="en-US" i="1" dirty="0" smtClean="0"/>
              <a:t>Direct participants </a:t>
            </a:r>
            <a:r>
              <a:rPr lang="en-US" i="1" baseline="0" dirty="0" smtClean="0"/>
              <a:t>to page 206 in their manuals. Ask them to think about the child (or children) they are working with and write down three things that they can begin doing or continue to do to build greater trust with that child. If time permits, ask a couple of participants to share.</a:t>
            </a:r>
          </a:p>
        </p:txBody>
      </p:sp>
      <p:sp>
        <p:nvSpPr>
          <p:cNvPr id="4" name="Slide Number Placeholder 3"/>
          <p:cNvSpPr>
            <a:spLocks noGrp="1"/>
          </p:cNvSpPr>
          <p:nvPr>
            <p:ph type="sldNum" sz="quarter" idx="10"/>
          </p:nvPr>
        </p:nvSpPr>
        <p:spPr/>
        <p:txBody>
          <a:bodyPr/>
          <a:lstStyle/>
          <a:p>
            <a:fld id="{633CCE97-049A-416D-8265-CD6AA0856F3A}" type="slidenum">
              <a:rPr lang="en-US" smtClean="0"/>
              <a:t>75</a:t>
            </a:fld>
            <a:endParaRPr lang="en-US" dirty="0"/>
          </a:p>
        </p:txBody>
      </p:sp>
    </p:spTree>
    <p:extLst>
      <p:ext uri="{BB962C8B-B14F-4D97-AF65-F5344CB8AC3E}">
        <p14:creationId xmlns:p14="http://schemas.microsoft.com/office/powerpoint/2010/main" val="2186209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400"/>
              </a:spcAft>
            </a:pPr>
            <a:r>
              <a:rPr lang="en-US" sz="1200" i="0" baseline="0" dirty="0" smtClean="0">
                <a:latin typeface="+mn-lt"/>
              </a:rPr>
              <a:t>Many of you may be working with children who have a diagnosis of </a:t>
            </a:r>
            <a:r>
              <a:rPr lang="en-US" sz="1200" b="0" i="0" dirty="0" smtClean="0">
                <a:latin typeface="+mn-lt"/>
              </a:rPr>
              <a:t>Autism</a:t>
            </a:r>
            <a:r>
              <a:rPr lang="en-US" sz="1200" b="0" i="0" baseline="0" dirty="0" smtClean="0">
                <a:latin typeface="+mn-lt"/>
              </a:rPr>
              <a:t> Spectrum Disorder (ASD)</a:t>
            </a:r>
            <a:r>
              <a:rPr lang="en-US" sz="1200" b="0" i="0" dirty="0" smtClean="0">
                <a:latin typeface="+mn-lt"/>
              </a:rPr>
              <a:t>.</a:t>
            </a:r>
          </a:p>
          <a:p>
            <a:pPr>
              <a:spcBef>
                <a:spcPts val="0"/>
              </a:spcBef>
              <a:spcAft>
                <a:spcPts val="400"/>
              </a:spcAft>
            </a:pPr>
            <a:r>
              <a:rPr lang="en-US" sz="1200" b="0" i="0" baseline="0" dirty="0" smtClean="0">
                <a:latin typeface="+mn-lt"/>
              </a:rPr>
              <a:t>As we learned, the incidence of children being diagnosed with ASD has increased steadily over the past few decades and according to the CDC is currently </a:t>
            </a:r>
            <a:r>
              <a:rPr lang="en-US" sz="1200" b="0" i="0" u="sng" strike="noStrike" baseline="0" dirty="0" smtClean="0">
                <a:latin typeface="+mn-lt"/>
              </a:rPr>
              <a:t>1 in 59</a:t>
            </a:r>
            <a:r>
              <a:rPr lang="en-US" sz="1200" b="0" i="0" u="none" strike="noStrike" baseline="0" dirty="0" smtClean="0">
                <a:latin typeface="+mn-lt"/>
              </a:rPr>
              <a:t>* </a:t>
            </a:r>
            <a:r>
              <a:rPr lang="en-US" sz="1200" b="0" i="0" strike="noStrike" baseline="0" dirty="0" smtClean="0">
                <a:latin typeface="+mn-lt"/>
              </a:rPr>
              <a:t>children </a:t>
            </a:r>
            <a:r>
              <a:rPr lang="en-US" sz="1200" b="0" i="0" baseline="0" dirty="0" smtClean="0">
                <a:latin typeface="+mn-lt"/>
              </a:rPr>
              <a:t>in the US. (*2018 CDC report)</a:t>
            </a:r>
          </a:p>
          <a:p>
            <a:pPr>
              <a:spcBef>
                <a:spcPts val="0"/>
              </a:spcBef>
              <a:spcAft>
                <a:spcPts val="400"/>
              </a:spcAft>
            </a:pPr>
            <a:r>
              <a:rPr lang="en-US" sz="1200" b="0" i="0" baseline="0" dirty="0" smtClean="0">
                <a:latin typeface="+mn-lt"/>
              </a:rPr>
              <a:t>Due to the pervasiveness of ASD, i</a:t>
            </a:r>
            <a:r>
              <a:rPr lang="en-US" sz="1200" i="0" dirty="0" smtClean="0">
                <a:latin typeface="+mn-lt"/>
              </a:rPr>
              <a:t>t is important that you have a general understanding of this disorder.</a:t>
            </a:r>
          </a:p>
          <a:p>
            <a:pPr>
              <a:spcBef>
                <a:spcPts val="0"/>
              </a:spcBef>
              <a:spcAft>
                <a:spcPts val="400"/>
              </a:spcAft>
            </a:pPr>
            <a:r>
              <a:rPr lang="en-US" sz="1200" i="0" baseline="0" dirty="0" smtClean="0">
                <a:latin typeface="+mn-lt"/>
              </a:rPr>
              <a:t>While more is known about ASD than in years past, there are still many things about ASD that remain unexplained and research is ongoing.</a:t>
            </a:r>
          </a:p>
          <a:p>
            <a:pPr>
              <a:spcBef>
                <a:spcPts val="0"/>
              </a:spcBef>
              <a:spcAft>
                <a:spcPts val="400"/>
              </a:spcAft>
            </a:pPr>
            <a:r>
              <a:rPr lang="en-US" sz="1200" i="0" baseline="0" dirty="0" smtClean="0">
                <a:latin typeface="+mn-lt"/>
              </a:rPr>
              <a:t>Use your student manual as a refresher to the online module and stay informed about current research and best practices.</a:t>
            </a:r>
          </a:p>
          <a:p>
            <a:pPr>
              <a:spcBef>
                <a:spcPts val="0"/>
              </a:spcBef>
              <a:spcAft>
                <a:spcPts val="400"/>
              </a:spcAft>
            </a:pPr>
            <a:r>
              <a:rPr lang="en-US" sz="1200" i="0" baseline="0" dirty="0" smtClean="0">
                <a:latin typeface="+mn-lt"/>
              </a:rPr>
              <a:t>Make sure that the information you acquire is coming from a reputable source.</a:t>
            </a:r>
          </a:p>
          <a:p>
            <a:pPr>
              <a:spcBef>
                <a:spcPts val="0"/>
              </a:spcBef>
              <a:spcAft>
                <a:spcPts val="400"/>
              </a:spcAft>
            </a:pPr>
            <a:r>
              <a:rPr lang="en-US" sz="1200" i="0" baseline="0" dirty="0" smtClean="0">
                <a:latin typeface="+mn-lt"/>
              </a:rPr>
              <a:t>Some reliable sources include:</a:t>
            </a:r>
          </a:p>
          <a:p>
            <a:pPr marL="171450" indent="-171450">
              <a:spcBef>
                <a:spcPts val="0"/>
              </a:spcBef>
              <a:spcAft>
                <a:spcPts val="400"/>
              </a:spcAft>
              <a:buFontTx/>
              <a:buChar char="-"/>
            </a:pPr>
            <a:r>
              <a:rPr lang="en-US" sz="1200" i="0" baseline="0" dirty="0" smtClean="0">
                <a:latin typeface="+mn-lt"/>
              </a:rPr>
              <a:t>National Autism Center at the May Institute </a:t>
            </a:r>
          </a:p>
          <a:p>
            <a:pPr marL="171450" indent="-171450">
              <a:spcBef>
                <a:spcPts val="0"/>
              </a:spcBef>
              <a:spcAft>
                <a:spcPts val="400"/>
              </a:spcAft>
              <a:buFontTx/>
              <a:buChar char="-"/>
            </a:pPr>
            <a:r>
              <a:rPr lang="en-US" sz="1200" i="0" baseline="0" dirty="0" smtClean="0">
                <a:latin typeface="+mn-lt"/>
              </a:rPr>
              <a:t>Autism Society</a:t>
            </a:r>
          </a:p>
          <a:p>
            <a:pPr marL="171450" indent="-171450">
              <a:spcBef>
                <a:spcPts val="0"/>
              </a:spcBef>
              <a:spcAft>
                <a:spcPts val="400"/>
              </a:spcAft>
              <a:buFontTx/>
              <a:buChar char="-"/>
            </a:pPr>
            <a:r>
              <a:rPr lang="en-US" sz="1200" i="0" baseline="0" dirty="0" smtClean="0">
                <a:latin typeface="+mn-lt"/>
              </a:rPr>
              <a:t>The Autistic Self Advocacy Network is involved in public policy advocacy.</a:t>
            </a:r>
          </a:p>
          <a:p>
            <a:pPr marL="171450" indent="-171450">
              <a:spcBef>
                <a:spcPts val="0"/>
              </a:spcBef>
              <a:spcAft>
                <a:spcPts val="400"/>
              </a:spcAft>
              <a:buFontTx/>
              <a:buChar char="-"/>
            </a:pPr>
            <a:r>
              <a:rPr lang="en-US" sz="1200" i="0" baseline="0" dirty="0" smtClean="0">
                <a:latin typeface="+mn-lt"/>
              </a:rPr>
              <a:t>The CDC also provides a list of links to organizations such as Autism NOW, Autism Speaks and more </a:t>
            </a:r>
            <a:r>
              <a:rPr lang="en-US" sz="1200" dirty="0" smtClean="0">
                <a:hlinkClick r:id="rId3"/>
              </a:rPr>
              <a:t>https://www.cdc.gov/ncbddd/autism/links.html</a:t>
            </a:r>
            <a:endParaRPr lang="en-US" sz="1200" i="0" baseline="0" dirty="0" smtClean="0">
              <a:latin typeface="+mn-lt"/>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76</a:t>
            </a:fld>
            <a:endParaRPr lang="en-US" dirty="0"/>
          </a:p>
        </p:txBody>
      </p:sp>
    </p:spTree>
    <p:extLst>
      <p:ext uri="{BB962C8B-B14F-4D97-AF65-F5344CB8AC3E}">
        <p14:creationId xmlns:p14="http://schemas.microsoft.com/office/powerpoint/2010/main" val="15599950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400"/>
              </a:spcAft>
              <a:buClrTx/>
              <a:buSzTx/>
              <a:buFontTx/>
              <a:buNone/>
              <a:tabLst/>
              <a:defRPr/>
            </a:pPr>
            <a:r>
              <a:rPr lang="en-US" i="0" baseline="0" dirty="0" smtClean="0">
                <a:solidFill>
                  <a:schemeClr val="tx1"/>
                </a:solidFill>
              </a:rPr>
              <a:t>As with every diagnosis, </a:t>
            </a:r>
            <a:r>
              <a:rPr lang="en-US" i="0" dirty="0" smtClean="0">
                <a:latin typeface="+mn-lt"/>
              </a:rPr>
              <a:t>symptoms manifest differently depending on the individual.</a:t>
            </a:r>
          </a:p>
          <a:p>
            <a:pPr marL="0" marR="0" lvl="0" indent="0" algn="l" defTabSz="914400" rtl="0" eaLnBrk="1" fontAlgn="auto" latinLnBrk="0" hangingPunct="1">
              <a:lnSpc>
                <a:spcPct val="100000"/>
              </a:lnSpc>
              <a:spcBef>
                <a:spcPts val="400"/>
              </a:spcBef>
              <a:spcAft>
                <a:spcPts val="400"/>
              </a:spcAft>
              <a:buClrTx/>
              <a:buSzTx/>
              <a:buFontTx/>
              <a:buNone/>
              <a:tabLst/>
              <a:defRPr/>
            </a:pPr>
            <a:r>
              <a:rPr lang="en-US" i="0" dirty="0" smtClean="0">
                <a:latin typeface="+mn-lt"/>
              </a:rPr>
              <a:t>Individuals are often faced with being defined by that diagnosis.</a:t>
            </a:r>
          </a:p>
          <a:p>
            <a:pPr marL="0" marR="0" lvl="0" indent="0" algn="l" defTabSz="914400" rtl="0" eaLnBrk="1" fontAlgn="auto" latinLnBrk="0" hangingPunct="1">
              <a:lnSpc>
                <a:spcPct val="100000"/>
              </a:lnSpc>
              <a:spcBef>
                <a:spcPts val="400"/>
              </a:spcBef>
              <a:spcAft>
                <a:spcPts val="400"/>
              </a:spcAft>
              <a:buClrTx/>
              <a:buSzTx/>
              <a:buFontTx/>
              <a:buNone/>
              <a:tabLst/>
              <a:defRPr/>
            </a:pPr>
            <a:r>
              <a:rPr lang="en-US" i="0" dirty="0" smtClean="0">
                <a:latin typeface="+mn-lt"/>
              </a:rPr>
              <a:t>Assumptions about what individuals are like, and what their capabilities are, can obscure their other attributes.</a:t>
            </a:r>
          </a:p>
          <a:p>
            <a:pPr marL="0" marR="0" lvl="0" indent="0" algn="l" defTabSz="914400" rtl="0" eaLnBrk="1" fontAlgn="auto" latinLnBrk="0" hangingPunct="1">
              <a:lnSpc>
                <a:spcPct val="100000"/>
              </a:lnSpc>
              <a:spcBef>
                <a:spcPts val="400"/>
              </a:spcBef>
              <a:spcAft>
                <a:spcPts val="400"/>
              </a:spcAft>
              <a:buClrTx/>
              <a:buSzTx/>
              <a:buFontTx/>
              <a:buNone/>
              <a:tabLst/>
              <a:defRPr/>
            </a:pPr>
            <a:r>
              <a:rPr lang="en-US" b="0" i="0" baseline="0" dirty="0" smtClean="0">
                <a:solidFill>
                  <a:schemeClr val="tx1"/>
                </a:solidFill>
                <a:latin typeface="+mn-lt"/>
              </a:rPr>
              <a:t>Part of our responsibility as advocates for the individuals we serve is to help broaden the ideas that other people have regarding developmental disabilities and behavioral/mental health.</a:t>
            </a:r>
          </a:p>
          <a:p>
            <a:pPr marL="0" lvl="0" indent="0">
              <a:lnSpc>
                <a:spcPct val="100000"/>
              </a:lnSpc>
              <a:spcBef>
                <a:spcPts val="400"/>
              </a:spcBef>
              <a:spcAft>
                <a:spcPts val="400"/>
              </a:spcAft>
              <a:buFont typeface="Arial" panose="020B0604020202020204" pitchFamily="34" charset="0"/>
              <a:buNone/>
            </a:pPr>
            <a:r>
              <a:rPr lang="en-US" b="0" i="0" baseline="0" dirty="0" smtClean="0">
                <a:solidFill>
                  <a:schemeClr val="tx1"/>
                </a:solidFill>
                <a:latin typeface="+mn-lt"/>
              </a:rPr>
              <a:t>Just as we want to make sure that others have an accurate perception of us based on our numerous attributes, it is important that professionals look past the diagnosis (ASD or others) and develop an independent and accurate perception of each individual we serve.</a:t>
            </a:r>
          </a:p>
          <a:p>
            <a:pPr marL="0" lvl="0" indent="0">
              <a:lnSpc>
                <a:spcPct val="100000"/>
              </a:lnSpc>
              <a:spcBef>
                <a:spcPts val="400"/>
              </a:spcBef>
              <a:spcAft>
                <a:spcPts val="400"/>
              </a:spcAft>
              <a:buFont typeface="Arial" panose="020B0604020202020204" pitchFamily="34" charset="0"/>
              <a:buNone/>
            </a:pPr>
            <a:r>
              <a:rPr lang="en-US" b="0" i="0" baseline="0" dirty="0" smtClean="0">
                <a:solidFill>
                  <a:schemeClr val="tx1"/>
                </a:solidFill>
                <a:latin typeface="+mn-lt"/>
              </a:rPr>
              <a:t>As we have just discussed, you have the power to influence how a person is seen, as well as how they see themselves.  </a:t>
            </a:r>
          </a:p>
          <a:p>
            <a:pPr marL="0" lvl="0" indent="0">
              <a:lnSpc>
                <a:spcPct val="100000"/>
              </a:lnSpc>
              <a:spcBef>
                <a:spcPts val="400"/>
              </a:spcBef>
              <a:spcAft>
                <a:spcPts val="400"/>
              </a:spcAft>
              <a:buFont typeface="Arial" panose="020B0604020202020204" pitchFamily="34" charset="0"/>
              <a:buNone/>
            </a:pPr>
            <a:r>
              <a:rPr lang="en-US" b="0" i="0" baseline="0" dirty="0" smtClean="0">
                <a:solidFill>
                  <a:schemeClr val="tx1"/>
                </a:solidFill>
                <a:latin typeface="+mn-lt"/>
              </a:rPr>
              <a:t>When the perception is positive, individuals are empowered.</a:t>
            </a:r>
            <a:endParaRPr lang="en-US" i="0" dirty="0" smtClean="0">
              <a:latin typeface="+mn-lt"/>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77</a:t>
            </a:fld>
            <a:endParaRPr lang="en-US" dirty="0"/>
          </a:p>
        </p:txBody>
      </p:sp>
    </p:spTree>
    <p:extLst>
      <p:ext uri="{BB962C8B-B14F-4D97-AF65-F5344CB8AC3E}">
        <p14:creationId xmlns:p14="http://schemas.microsoft.com/office/powerpoint/2010/main" val="36942749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0"/>
              </a:spcBef>
              <a:spcAft>
                <a:spcPts val="400"/>
              </a:spcAft>
              <a:defRPr/>
            </a:pPr>
            <a:r>
              <a:rPr lang="en-US" altLang="en-US" sz="1200" dirty="0" smtClean="0">
                <a:latin typeface="+mn-lt"/>
              </a:rPr>
              <a:t>Due to the pervasiveness of traumatic experiences among children receiving mental health services, there has been an increased emphasis on behavioral health services providing “Trauma-informed care”.</a:t>
            </a:r>
          </a:p>
          <a:p>
            <a:pPr>
              <a:spcBef>
                <a:spcPts val="400"/>
              </a:spcBef>
              <a:spcAft>
                <a:spcPts val="400"/>
              </a:spcAft>
              <a:defRPr/>
            </a:pPr>
            <a:r>
              <a:rPr lang="en-US" altLang="en-US" sz="1200" dirty="0" smtClean="0">
                <a:latin typeface="+mn-lt"/>
              </a:rPr>
              <a:t>This means that you and other providers understand, recognize, and respond to the effects of trauma in the populations we serve.</a:t>
            </a:r>
          </a:p>
          <a:p>
            <a:pPr>
              <a:spcBef>
                <a:spcPts val="400"/>
              </a:spcBef>
              <a:spcAft>
                <a:spcPts val="400"/>
              </a:spcAft>
            </a:pPr>
            <a:r>
              <a:rPr lang="en-US" altLang="en-US" sz="1200" dirty="0" smtClean="0">
                <a:latin typeface="+mn-lt"/>
              </a:rPr>
              <a:t>Module 10 is devoted to helping</a:t>
            </a:r>
            <a:r>
              <a:rPr lang="en-US" altLang="en-US" sz="1200" baseline="0" dirty="0" smtClean="0">
                <a:latin typeface="+mn-lt"/>
              </a:rPr>
              <a:t> you </a:t>
            </a:r>
            <a:r>
              <a:rPr lang="en-US" altLang="en-US" sz="1200" dirty="0" smtClean="0">
                <a:latin typeface="+mn-lt"/>
              </a:rPr>
              <a:t>understand the basic fundamentals of trauma so that you can respond appropriately. </a:t>
            </a:r>
          </a:p>
          <a:p>
            <a:pPr>
              <a:spcBef>
                <a:spcPts val="400"/>
              </a:spcBef>
              <a:spcAft>
                <a:spcPts val="400"/>
              </a:spcAft>
            </a:pPr>
            <a:r>
              <a:rPr lang="en-US" altLang="en-US" sz="1200" dirty="0" smtClean="0">
                <a:latin typeface="+mn-lt"/>
              </a:rPr>
              <a:t>I encourage you to read this module in your student manuals.</a:t>
            </a:r>
          </a:p>
        </p:txBody>
      </p:sp>
      <p:sp>
        <p:nvSpPr>
          <p:cNvPr id="4" name="Slide Number Placeholder 3"/>
          <p:cNvSpPr>
            <a:spLocks noGrp="1"/>
          </p:cNvSpPr>
          <p:nvPr>
            <p:ph type="sldNum" sz="quarter" idx="10"/>
          </p:nvPr>
        </p:nvSpPr>
        <p:spPr/>
        <p:txBody>
          <a:bodyPr/>
          <a:lstStyle/>
          <a:p>
            <a:fld id="{633CCE97-049A-416D-8265-CD6AA0856F3A}" type="slidenum">
              <a:rPr lang="en-US" smtClean="0"/>
              <a:t>78</a:t>
            </a:fld>
            <a:endParaRPr lang="en-US" dirty="0"/>
          </a:p>
        </p:txBody>
      </p:sp>
    </p:spTree>
    <p:extLst>
      <p:ext uri="{BB962C8B-B14F-4D97-AF65-F5344CB8AC3E}">
        <p14:creationId xmlns:p14="http://schemas.microsoft.com/office/powerpoint/2010/main" val="31461511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smtClean="0">
                <a:solidFill>
                  <a:schemeClr val="tx1"/>
                </a:solidFill>
                <a:effectLst/>
                <a:latin typeface="+mn-lt"/>
                <a:ea typeface="+mn-ea"/>
                <a:cs typeface="+mn-cs"/>
              </a:rPr>
              <a:t>Instructor’s Note: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i="1" kern="1200" dirty="0" smtClean="0">
                <a:solidFill>
                  <a:schemeClr val="tx1"/>
                </a:solidFill>
                <a:effectLst/>
                <a:latin typeface="+mn-lt"/>
                <a:ea typeface="+mn-ea"/>
                <a:cs typeface="+mn-cs"/>
              </a:rPr>
              <a:t>Be</a:t>
            </a:r>
            <a:r>
              <a:rPr lang="en-US" altLang="en-US" sz="1200" i="1" kern="1200" baseline="0" dirty="0" smtClean="0">
                <a:solidFill>
                  <a:schemeClr val="tx1"/>
                </a:solidFill>
                <a:effectLst/>
                <a:latin typeface="+mn-lt"/>
                <a:ea typeface="+mn-ea"/>
                <a:cs typeface="+mn-cs"/>
              </a:rPr>
              <a:t> careful </a:t>
            </a:r>
            <a:r>
              <a:rPr lang="en-US" altLang="en-US" sz="1200" b="1" i="1" u="sng" kern="1200" baseline="0" dirty="0" smtClean="0">
                <a:solidFill>
                  <a:schemeClr val="tx1"/>
                </a:solidFill>
                <a:effectLst/>
                <a:latin typeface="+mn-lt"/>
                <a:ea typeface="+mn-ea"/>
                <a:cs typeface="+mn-cs"/>
              </a:rPr>
              <a:t>not</a:t>
            </a:r>
            <a:r>
              <a:rPr lang="en-US" altLang="en-US" sz="1200" b="1" i="1" u="none" kern="1200" baseline="0" dirty="0" smtClean="0">
                <a:solidFill>
                  <a:schemeClr val="tx1"/>
                </a:solidFill>
                <a:effectLst/>
                <a:latin typeface="+mn-lt"/>
                <a:ea typeface="+mn-ea"/>
                <a:cs typeface="+mn-cs"/>
              </a:rPr>
              <a:t> </a:t>
            </a:r>
            <a:r>
              <a:rPr lang="en-US" altLang="en-US" sz="1200" i="1" kern="1200" baseline="0" dirty="0" smtClean="0">
                <a:solidFill>
                  <a:schemeClr val="tx1"/>
                </a:solidFill>
                <a:effectLst/>
                <a:latin typeface="+mn-lt"/>
                <a:ea typeface="+mn-ea"/>
                <a:cs typeface="+mn-cs"/>
              </a:rPr>
              <a:t>to ask or encourage participants to share person examples of trauma they have experienced.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dirty="0" smtClean="0">
              <a:latin typeface="+mn-lt"/>
            </a:endParaRPr>
          </a:p>
          <a:p>
            <a:pPr marL="171450" indent="-171450">
              <a:lnSpc>
                <a:spcPct val="100000"/>
              </a:lnSpc>
              <a:spcBef>
                <a:spcPts val="0"/>
              </a:spcBef>
              <a:spcAft>
                <a:spcPts val="300"/>
              </a:spcAft>
              <a:buFont typeface="Arial" panose="020B0604020202020204" pitchFamily="34" charset="0"/>
              <a:buChar char="•"/>
            </a:pPr>
            <a:r>
              <a:rPr lang="en-US" altLang="en-US" sz="1200" dirty="0" smtClean="0">
                <a:latin typeface="+mn-lt"/>
              </a:rPr>
              <a:t>All </a:t>
            </a:r>
            <a:r>
              <a:rPr lang="en-US" altLang="en-US" sz="1200" dirty="0">
                <a:latin typeface="+mn-lt"/>
              </a:rPr>
              <a:t>of us have had an event or events in our lives that took us by surprise and left us feeling overwhelmed due to a lack of safety and/or control.</a:t>
            </a:r>
          </a:p>
          <a:p>
            <a:pPr marL="171450" indent="-171450">
              <a:lnSpc>
                <a:spcPct val="100000"/>
              </a:lnSpc>
              <a:spcBef>
                <a:spcPts val="0"/>
              </a:spcBef>
              <a:spcAft>
                <a:spcPts val="300"/>
              </a:spcAft>
              <a:buFont typeface="Arial" panose="020B0604020202020204" pitchFamily="34" charset="0"/>
              <a:buChar char="•"/>
            </a:pPr>
            <a:r>
              <a:rPr lang="en-US" altLang="en-US" sz="1200" dirty="0" smtClean="0">
                <a:latin typeface="+mn-lt"/>
              </a:rPr>
              <a:t>Each </a:t>
            </a:r>
            <a:r>
              <a:rPr lang="en-US" altLang="en-US" sz="1200" dirty="0">
                <a:latin typeface="+mn-lt"/>
              </a:rPr>
              <a:t>of us, during and following a traumatic experience, </a:t>
            </a:r>
            <a:r>
              <a:rPr lang="en-US" altLang="en-US" sz="1200" dirty="0" smtClean="0">
                <a:latin typeface="+mn-lt"/>
              </a:rPr>
              <a:t>gather our </a:t>
            </a:r>
            <a:r>
              <a:rPr lang="en-US" altLang="en-US" sz="1200" dirty="0">
                <a:latin typeface="+mn-lt"/>
              </a:rPr>
              <a:t>unique set of resources and </a:t>
            </a:r>
            <a:r>
              <a:rPr lang="en-US" altLang="en-US" sz="1200" dirty="0" smtClean="0">
                <a:latin typeface="+mn-lt"/>
              </a:rPr>
              <a:t>find ways </a:t>
            </a:r>
            <a:r>
              <a:rPr lang="en-US" altLang="en-US" sz="1200" dirty="0">
                <a:latin typeface="+mn-lt"/>
              </a:rPr>
              <a:t>to cope and make sense of what happened.</a:t>
            </a:r>
          </a:p>
          <a:p>
            <a:pPr marL="171450" indent="-171450">
              <a:lnSpc>
                <a:spcPct val="100000"/>
              </a:lnSpc>
              <a:spcBef>
                <a:spcPts val="0"/>
              </a:spcBef>
              <a:spcAft>
                <a:spcPts val="300"/>
              </a:spcAft>
              <a:buFont typeface="Arial" panose="020B0604020202020204" pitchFamily="34" charset="0"/>
              <a:buChar char="•"/>
            </a:pPr>
            <a:r>
              <a:rPr lang="en-US" altLang="en-US" sz="1200" dirty="0">
                <a:latin typeface="+mn-lt"/>
              </a:rPr>
              <a:t>We then do our best to understand and integrate the </a:t>
            </a:r>
            <a:r>
              <a:rPr lang="en-US" altLang="en-US" sz="1200" dirty="0" smtClean="0">
                <a:latin typeface="+mn-lt"/>
              </a:rPr>
              <a:t>experience into our lives, and it shapes who we are.</a:t>
            </a:r>
          </a:p>
          <a:p>
            <a:pPr marL="0" indent="0">
              <a:lnSpc>
                <a:spcPct val="100000"/>
              </a:lnSpc>
              <a:spcBef>
                <a:spcPts val="0"/>
              </a:spcBef>
              <a:spcAft>
                <a:spcPts val="300"/>
              </a:spcAft>
              <a:buFont typeface="Arial" panose="020B0604020202020204" pitchFamily="34" charset="0"/>
              <a:buNone/>
            </a:pPr>
            <a:r>
              <a:rPr lang="en-US" altLang="en-US" sz="1200" baseline="0" dirty="0" smtClean="0">
                <a:latin typeface="+mn-lt"/>
              </a:rPr>
              <a:t>Who can tell me something they learned about trauma from module 10? Is there anything that stood out to you?</a:t>
            </a:r>
          </a:p>
          <a:p>
            <a:pPr marL="0" indent="0">
              <a:lnSpc>
                <a:spcPct val="100000"/>
              </a:lnSpc>
              <a:spcBef>
                <a:spcPts val="0"/>
              </a:spcBef>
              <a:spcAft>
                <a:spcPts val="300"/>
              </a:spcAft>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lnSpc>
                <a:spcPct val="100000"/>
              </a:lnSpc>
              <a:spcBef>
                <a:spcPts val="0"/>
              </a:spcBef>
              <a:spcAft>
                <a:spcPts val="300"/>
              </a:spcAft>
              <a:buFont typeface="Arial" panose="020B0604020202020204" pitchFamily="34" charset="0"/>
              <a:buNone/>
            </a:pPr>
            <a:r>
              <a:rPr lang="en-US" sz="1200" kern="1200" dirty="0" smtClean="0">
                <a:solidFill>
                  <a:schemeClr val="tx1"/>
                </a:solidFill>
                <a:effectLst/>
                <a:latin typeface="+mn-lt"/>
                <a:ea typeface="+mn-ea"/>
                <a:cs typeface="+mn-cs"/>
              </a:rPr>
              <a:t>Discussion</a:t>
            </a:r>
            <a:r>
              <a:rPr lang="en-US" sz="1200" kern="1200" baseline="0" dirty="0" smtClean="0">
                <a:solidFill>
                  <a:schemeClr val="tx1"/>
                </a:solidFill>
                <a:effectLst/>
                <a:latin typeface="+mn-lt"/>
                <a:ea typeface="+mn-ea"/>
                <a:cs typeface="+mn-cs"/>
              </a:rPr>
              <a:t> points: </a:t>
            </a:r>
          </a:p>
          <a:p>
            <a:pPr marL="0" indent="0">
              <a:lnSpc>
                <a:spcPct val="100000"/>
              </a:lnSpc>
              <a:spcBef>
                <a:spcPts val="0"/>
              </a:spcBef>
              <a:spcAft>
                <a:spcPts val="300"/>
              </a:spcAft>
              <a:buFont typeface="Arial" panose="020B0604020202020204" pitchFamily="34" charset="0"/>
              <a:buNone/>
            </a:pPr>
            <a:r>
              <a:rPr lang="en-US" sz="1200" kern="1200" baseline="0" dirty="0" smtClean="0">
                <a:solidFill>
                  <a:schemeClr val="tx1"/>
                </a:solidFill>
                <a:effectLst/>
                <a:latin typeface="+mn-lt"/>
                <a:ea typeface="+mn-ea"/>
                <a:cs typeface="+mn-cs"/>
              </a:rPr>
              <a:t>What happens to the brain as a result of trauma? Type your answer in chat.</a:t>
            </a:r>
          </a:p>
          <a:p>
            <a:pPr marL="0" indent="0">
              <a:lnSpc>
                <a:spcPct val="100000"/>
              </a:lnSpc>
              <a:spcBef>
                <a:spcPts val="0"/>
              </a:spcBef>
              <a:spcAft>
                <a:spcPts val="300"/>
              </a:spcAft>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indent="0">
              <a:lnSpc>
                <a:spcPct val="100000"/>
              </a:lnSpc>
              <a:spcBef>
                <a:spcPts val="0"/>
              </a:spcBef>
              <a:spcAft>
                <a:spcPts val="300"/>
              </a:spcAft>
              <a:buFont typeface="Arial" panose="020B0604020202020204" pitchFamily="34" charset="0"/>
              <a:buNone/>
            </a:pPr>
            <a:r>
              <a:rPr lang="en-US" sz="1200" i="1" kern="1200" baseline="0" dirty="0" smtClean="0">
                <a:solidFill>
                  <a:schemeClr val="tx1"/>
                </a:solidFill>
                <a:effectLst/>
                <a:latin typeface="+mn-lt"/>
                <a:ea typeface="+mn-ea"/>
                <a:cs typeface="+mn-cs"/>
              </a:rPr>
              <a:t>Producer’s Note: Type in chat, “What happens to the brain as a result of trauma?”</a:t>
            </a:r>
          </a:p>
          <a:p>
            <a:pPr marL="0" indent="0">
              <a:lnSpc>
                <a:spcPct val="100000"/>
              </a:lnSpc>
              <a:spcBef>
                <a:spcPts val="0"/>
              </a:spcBef>
              <a:spcAft>
                <a:spcPts val="300"/>
              </a:spcAft>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171450" lvl="0" indent="-171450">
              <a:lnSpc>
                <a:spcPct val="100000"/>
              </a:lnSpc>
              <a:spcBef>
                <a:spcPts val="0"/>
              </a:spcBef>
              <a:spcAft>
                <a:spcPts val="300"/>
              </a:spcAft>
              <a:buFontTx/>
              <a:buChar char="-"/>
            </a:pPr>
            <a:r>
              <a:rPr lang="en-US" sz="1200" kern="1200" dirty="0" smtClean="0">
                <a:solidFill>
                  <a:schemeClr val="tx1"/>
                </a:solidFill>
                <a:effectLst/>
                <a:latin typeface="+mn-lt"/>
                <a:ea typeface="+mn-ea"/>
                <a:cs typeface="+mn-cs"/>
              </a:rPr>
              <a:t>Maltreatment/trauma takes away the child’s sense of safety and continues to affect the child’s perception of reality.</a:t>
            </a:r>
          </a:p>
          <a:p>
            <a:pPr marL="171450" lvl="0" indent="-171450">
              <a:lnSpc>
                <a:spcPct val="100000"/>
              </a:lnSpc>
              <a:spcBef>
                <a:spcPts val="0"/>
              </a:spcBef>
              <a:spcAft>
                <a:spcPts val="300"/>
              </a:spcAft>
              <a:buFontTx/>
              <a:buChar char="-"/>
            </a:pPr>
            <a:r>
              <a:rPr lang="en-US" sz="1200" kern="1200" dirty="0" smtClean="0">
                <a:solidFill>
                  <a:schemeClr val="tx1"/>
                </a:solidFill>
                <a:effectLst/>
                <a:latin typeface="+mn-lt"/>
                <a:ea typeface="+mn-ea"/>
                <a:cs typeface="+mn-cs"/>
              </a:rPr>
              <a:t>The brain gets wired to expect danger.</a:t>
            </a:r>
          </a:p>
          <a:p>
            <a:pPr marL="171450" lvl="0" indent="-171450">
              <a:lnSpc>
                <a:spcPct val="100000"/>
              </a:lnSpc>
              <a:spcBef>
                <a:spcPts val="0"/>
              </a:spcBef>
              <a:spcAft>
                <a:spcPts val="300"/>
              </a:spcAft>
              <a:buFontTx/>
              <a:buChar char="-"/>
            </a:pPr>
            <a:r>
              <a:rPr lang="en-US" sz="1200" kern="1200" dirty="0" smtClean="0">
                <a:solidFill>
                  <a:schemeClr val="tx1"/>
                </a:solidFill>
                <a:effectLst/>
                <a:latin typeface="+mn-lt"/>
                <a:ea typeface="+mn-ea"/>
                <a:cs typeface="+mn-cs"/>
              </a:rPr>
              <a:t>The child becomes hypervigilant and their brain has difficulty distinguishing between stimuli.</a:t>
            </a:r>
          </a:p>
          <a:p>
            <a:pPr marL="171450" lvl="0" indent="-171450">
              <a:lnSpc>
                <a:spcPct val="100000"/>
              </a:lnSpc>
              <a:spcBef>
                <a:spcPts val="0"/>
              </a:spcBef>
              <a:spcAft>
                <a:spcPts val="300"/>
              </a:spcAft>
              <a:buFontTx/>
              <a:buChar char="-"/>
            </a:pPr>
            <a:r>
              <a:rPr lang="en-US" sz="1200" kern="1200" dirty="0" smtClean="0">
                <a:solidFill>
                  <a:schemeClr val="tx1"/>
                </a:solidFill>
                <a:effectLst/>
                <a:latin typeface="+mn-lt"/>
                <a:ea typeface="+mn-ea"/>
                <a:cs typeface="+mn-cs"/>
              </a:rPr>
              <a:t>For example, imagine children are walking through the halls at school between classes and two students bump into each other. The child who has a reasonable sense of safety will likely brush it off and keep going and may even say “excuse me.” But a child who has a trauma history may interpret that interaction as a threat to their safety and may respond by becoming aggressive, threatening the other student, or may run away crying. </a:t>
            </a:r>
          </a:p>
          <a:p>
            <a:pPr marL="171450" lvl="0" indent="-171450">
              <a:lnSpc>
                <a:spcPct val="100000"/>
              </a:lnSpc>
              <a:spcBef>
                <a:spcPts val="0"/>
              </a:spcBef>
              <a:spcAft>
                <a:spcPts val="300"/>
              </a:spcAft>
              <a:buFontTx/>
              <a:buChar char="-"/>
            </a:pPr>
            <a:r>
              <a:rPr lang="en-US" sz="1200" kern="1200" dirty="0" smtClean="0">
                <a:solidFill>
                  <a:schemeClr val="tx1"/>
                </a:solidFill>
                <a:effectLst/>
                <a:latin typeface="+mn-lt"/>
                <a:ea typeface="+mn-ea"/>
                <a:cs typeface="+mn-cs"/>
              </a:rPr>
              <a:t>These are safety-seeking behaviors in the face of what the child perceives to be a threat.</a:t>
            </a:r>
          </a:p>
          <a:p>
            <a:pPr marL="171450" lvl="0" indent="-171450">
              <a:lnSpc>
                <a:spcPct val="100000"/>
              </a:lnSpc>
              <a:spcBef>
                <a:spcPts val="0"/>
              </a:spcBef>
              <a:spcAft>
                <a:spcPts val="300"/>
              </a:spcAft>
              <a:buFontTx/>
              <a:buChar char="-"/>
            </a:pPr>
            <a:r>
              <a:rPr lang="en-US" sz="1200" kern="1200" dirty="0" smtClean="0">
                <a:solidFill>
                  <a:schemeClr val="tx1"/>
                </a:solidFill>
                <a:effectLst/>
                <a:latin typeface="+mn-lt"/>
                <a:ea typeface="+mn-ea"/>
                <a:cs typeface="+mn-cs"/>
              </a:rPr>
              <a:t>Unfortunately, safety-seeking behaviors are often problematic, and may get the child “in trouble” with their peers and adults.</a:t>
            </a:r>
          </a:p>
          <a:p>
            <a:pPr marL="171450" lvl="0" indent="-171450">
              <a:lnSpc>
                <a:spcPct val="100000"/>
              </a:lnSpc>
              <a:spcBef>
                <a:spcPts val="0"/>
              </a:spcBef>
              <a:spcAft>
                <a:spcPts val="300"/>
              </a:spcAft>
              <a:buFontTx/>
              <a:buChar char="-"/>
            </a:pPr>
            <a:r>
              <a:rPr lang="en-US" sz="1200" kern="1200" dirty="0" smtClean="0">
                <a:solidFill>
                  <a:schemeClr val="tx1"/>
                </a:solidFill>
                <a:effectLst/>
                <a:latin typeface="+mn-lt"/>
                <a:ea typeface="+mn-ea"/>
                <a:cs typeface="+mn-cs"/>
              </a:rPr>
              <a:t>As they grow, children need help to develop healthier, more appropriate ways of coping. And</a:t>
            </a:r>
            <a:r>
              <a:rPr lang="en-US" sz="1200" kern="1200" baseline="0" dirty="0" smtClean="0">
                <a:solidFill>
                  <a:schemeClr val="tx1"/>
                </a:solidFill>
                <a:effectLst/>
                <a:latin typeface="+mn-lt"/>
                <a:ea typeface="+mn-ea"/>
                <a:cs typeface="+mn-cs"/>
              </a:rPr>
              <a:t> that is where you and the treatment team come in.</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altLang="en-US" sz="1200" dirty="0" smtClean="0">
                <a:latin typeface="+mn-lt"/>
              </a:rPr>
              <a:t>Part</a:t>
            </a:r>
            <a:r>
              <a:rPr lang="en-US" altLang="en-US" sz="1200" baseline="0" dirty="0" smtClean="0">
                <a:latin typeface="+mn-lt"/>
              </a:rPr>
              <a:t> of your job as a BHP is to promote a</a:t>
            </a:r>
            <a:r>
              <a:rPr lang="en-US" altLang="en-US" sz="1200" dirty="0" smtClean="0">
                <a:latin typeface="+mn-lt"/>
              </a:rPr>
              <a:t>nd maintain safety for the children and families we serve</a:t>
            </a:r>
            <a:r>
              <a:rPr lang="en-US" altLang="en-US" sz="1200" baseline="0" dirty="0" smtClean="0">
                <a:latin typeface="+mn-lt"/>
              </a:rPr>
              <a:t> and to build resilience.</a:t>
            </a:r>
          </a:p>
          <a:p>
            <a:pPr marL="0" indent="0">
              <a:lnSpc>
                <a:spcPct val="100000"/>
              </a:lnSpc>
              <a:spcBef>
                <a:spcPts val="0"/>
              </a:spcBef>
              <a:spcAft>
                <a:spcPts val="300"/>
              </a:spcAft>
              <a:buFont typeface="Arial" panose="020B0604020202020204" pitchFamily="34" charset="0"/>
              <a:buNone/>
            </a:pPr>
            <a:r>
              <a:rPr lang="en-US" altLang="en-US" sz="1200" baseline="0" dirty="0" smtClean="0">
                <a:latin typeface="+mn-lt"/>
              </a:rPr>
              <a:t>Today we are going to focus on resilience.</a:t>
            </a:r>
            <a:endParaRPr lang="en-US" altLang="en-US" sz="1200" dirty="0">
              <a:latin typeface="+mn-lt"/>
            </a:endParaRPr>
          </a:p>
        </p:txBody>
      </p:sp>
      <p:sp>
        <p:nvSpPr>
          <p:cNvPr id="4" name="Slide Number Placeholder 3"/>
          <p:cNvSpPr>
            <a:spLocks noGrp="1"/>
          </p:cNvSpPr>
          <p:nvPr>
            <p:ph type="sldNum" sz="quarter" idx="10"/>
          </p:nvPr>
        </p:nvSpPr>
        <p:spPr/>
        <p:txBody>
          <a:bodyPr/>
          <a:lstStyle/>
          <a:p>
            <a:fld id="{8D4D4B5B-8FB6-4FDE-AAD2-5483C2698636}" type="slidenum">
              <a:rPr lang="en-US" smtClean="0"/>
              <a:t>79</a:t>
            </a:fld>
            <a:endParaRPr lang="en-US" dirty="0"/>
          </a:p>
        </p:txBody>
      </p:sp>
    </p:spTree>
    <p:extLst>
      <p:ext uri="{BB962C8B-B14F-4D97-AF65-F5344CB8AC3E}">
        <p14:creationId xmlns:p14="http://schemas.microsoft.com/office/powerpoint/2010/main" val="325454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sz="1200" b="1" i="1" kern="1200" dirty="0" smtClean="0">
                <a:solidFill>
                  <a:schemeClr val="tx1"/>
                </a:solidFill>
                <a:effectLst/>
                <a:latin typeface="+mn-lt"/>
                <a:ea typeface="+mn-ea"/>
                <a:cs typeface="+mn-cs"/>
              </a:rPr>
              <a:t>Instructor</a:t>
            </a:r>
            <a:r>
              <a:rPr lang="en-US" sz="1200" b="1" i="1" kern="1200" baseline="0" dirty="0" smtClean="0">
                <a:solidFill>
                  <a:schemeClr val="tx1"/>
                </a:solidFill>
                <a:effectLst/>
                <a:latin typeface="+mn-lt"/>
                <a:ea typeface="+mn-ea"/>
                <a:cs typeface="+mn-cs"/>
              </a:rPr>
              <a:t> Note: If you have more than 12 participants, you will need to modify this slide.</a:t>
            </a: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Introductions </a:t>
            </a:r>
            <a:r>
              <a:rPr lang="en-US" sz="1200" b="1" i="0" kern="1200" dirty="0" smtClean="0">
                <a:solidFill>
                  <a:schemeClr val="tx1"/>
                </a:solidFill>
                <a:effectLst/>
                <a:latin typeface="+mn-lt"/>
                <a:ea typeface="+mn-ea"/>
                <a:cs typeface="+mn-cs"/>
              </a:rPr>
              <a:t>&amp; </a:t>
            </a:r>
            <a:r>
              <a:rPr lang="en-US" sz="1200" b="1" i="0" kern="1200" dirty="0" smtClean="0">
                <a:solidFill>
                  <a:schemeClr val="tx1"/>
                </a:solidFill>
                <a:effectLst/>
                <a:latin typeface="+mn-lt"/>
                <a:ea typeface="+mn-ea"/>
                <a:cs typeface="+mn-cs"/>
              </a:rPr>
              <a:t>Take-</a:t>
            </a:r>
            <a:r>
              <a:rPr lang="en-US" sz="1200" b="1" i="0" kern="1200" dirty="0" err="1" smtClean="0">
                <a:solidFill>
                  <a:schemeClr val="tx1"/>
                </a:solidFill>
                <a:effectLst/>
                <a:latin typeface="+mn-lt"/>
                <a:ea typeface="+mn-ea"/>
                <a:cs typeface="+mn-cs"/>
              </a:rPr>
              <a:t>Aways</a:t>
            </a:r>
            <a:endParaRPr lang="en-US" sz="1200" b="1" i="0" kern="1200" dirty="0" smtClean="0">
              <a:solidFill>
                <a:schemeClr val="tx1"/>
              </a:solidFill>
              <a:effectLst/>
              <a:latin typeface="+mn-lt"/>
              <a:ea typeface="+mn-ea"/>
              <a:cs typeface="+mn-cs"/>
            </a:endParaRPr>
          </a:p>
          <a:p>
            <a:pPr lvl="0">
              <a:lnSpc>
                <a:spcPct val="100000"/>
              </a:lnSpc>
              <a:spcBef>
                <a:spcPts val="0"/>
              </a:spcBef>
              <a:spcAft>
                <a:spcPts val="0"/>
              </a:spcAft>
            </a:pPr>
            <a:r>
              <a:rPr lang="en-US" sz="1200" b="1" i="0" kern="1200" dirty="0" smtClean="0">
                <a:solidFill>
                  <a:schemeClr val="tx1"/>
                </a:solidFill>
                <a:effectLst/>
                <a:latin typeface="+mn-lt"/>
                <a:ea typeface="+mn-ea"/>
                <a:cs typeface="+mn-cs"/>
              </a:rPr>
              <a:t>Estimated </a:t>
            </a:r>
            <a:r>
              <a:rPr lang="en-US" sz="1200" b="1" i="0" kern="1200" dirty="0" smtClean="0">
                <a:solidFill>
                  <a:schemeClr val="tx1"/>
                </a:solidFill>
                <a:effectLst/>
                <a:latin typeface="+mn-lt"/>
                <a:ea typeface="+mn-ea"/>
                <a:cs typeface="+mn-cs"/>
              </a:rPr>
              <a:t>time: </a:t>
            </a:r>
            <a:r>
              <a:rPr lang="en-US" sz="1200" b="0" i="0" u="sng" kern="1200" dirty="0" smtClean="0">
                <a:solidFill>
                  <a:schemeClr val="tx1"/>
                </a:solidFill>
                <a:effectLst/>
                <a:latin typeface="+mn-lt"/>
                <a:ea typeface="+mn-ea"/>
                <a:cs typeface="+mn-cs"/>
              </a:rPr>
              <a:t>10 - 15 minutes</a:t>
            </a:r>
            <a:r>
              <a:rPr lang="en-US" sz="1200" b="0" i="0" u="none" kern="1200" dirty="0" smtClean="0">
                <a:solidFill>
                  <a:schemeClr val="tx1"/>
                </a:solidFill>
                <a:effectLst/>
                <a:latin typeface="+mn-lt"/>
                <a:ea typeface="+mn-ea"/>
                <a:cs typeface="+mn-cs"/>
              </a:rPr>
              <a:t> (depending</a:t>
            </a:r>
            <a:r>
              <a:rPr lang="en-US" sz="1200" b="0" i="0" u="none" kern="1200" baseline="0" dirty="0" smtClean="0">
                <a:solidFill>
                  <a:schemeClr val="tx1"/>
                </a:solidFill>
                <a:effectLst/>
                <a:latin typeface="+mn-lt"/>
                <a:ea typeface="+mn-ea"/>
                <a:cs typeface="+mn-cs"/>
              </a:rPr>
              <a:t> on class size)</a:t>
            </a:r>
            <a:endParaRPr lang="en-US" sz="1200" b="1" i="0" u="non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that we know how to use our tools, let’s take a few minutes to do some introductions.</a:t>
            </a:r>
          </a:p>
          <a:p>
            <a:r>
              <a:rPr lang="en-US" sz="1200" kern="1200" dirty="0" smtClean="0">
                <a:solidFill>
                  <a:schemeClr val="tx1"/>
                </a:solidFill>
                <a:effectLst/>
                <a:latin typeface="+mn-lt"/>
                <a:ea typeface="+mn-ea"/>
                <a:cs typeface="+mn-cs"/>
              </a:rPr>
              <a:t>Choose a box in the grid and type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Your name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agency/school where you are currently employed, and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type of program you work in – home-based, school-based, early-intervention, Day Treatment, HCT, etc.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 sure to click away after you’ve finished typing, then give a green check to let us know you’re done.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Producer’s Note: </a:t>
            </a:r>
            <a:r>
              <a:rPr lang="en-US" sz="1200" i="1" kern="1200" dirty="0" smtClean="0">
                <a:solidFill>
                  <a:schemeClr val="tx1"/>
                </a:solidFill>
                <a:effectLst/>
                <a:latin typeface="+mn-lt"/>
                <a:ea typeface="+mn-ea"/>
                <a:cs typeface="+mn-cs"/>
              </a:rPr>
              <a:t>If people select the same box, direct them to move their text, or move it for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Facilitator’s Note: Ask participants to unmute and briefly introduce</a:t>
            </a:r>
            <a:r>
              <a:rPr lang="en-US" sz="1200" i="1" kern="1200" baseline="0" dirty="0" smtClean="0">
                <a:solidFill>
                  <a:schemeClr val="tx1"/>
                </a:solidFill>
                <a:effectLst/>
                <a:latin typeface="+mn-lt"/>
                <a:ea typeface="+mn-ea"/>
                <a:cs typeface="+mn-cs"/>
              </a:rPr>
              <a:t> themselves over audio. Either ask for volunteers or call on people one by one.</a:t>
            </a:r>
            <a:endParaRPr lang="en-US" dirty="0"/>
          </a:p>
        </p:txBody>
      </p:sp>
      <p:sp>
        <p:nvSpPr>
          <p:cNvPr id="4" name="Slide Number Placeholder 3"/>
          <p:cNvSpPr>
            <a:spLocks noGrp="1"/>
          </p:cNvSpPr>
          <p:nvPr>
            <p:ph type="sldNum" sz="quarter" idx="10"/>
          </p:nvPr>
        </p:nvSpPr>
        <p:spPr/>
        <p:txBody>
          <a:bodyPr/>
          <a:lstStyle/>
          <a:p>
            <a:fld id="{2D4AF0E8-35F7-4C87-BB20-8C25AAD274BE}" type="slidenum">
              <a:rPr lang="en-US" smtClean="0"/>
              <a:t>8</a:t>
            </a:fld>
            <a:endParaRPr lang="en-US"/>
          </a:p>
        </p:txBody>
      </p:sp>
    </p:spTree>
    <p:extLst>
      <p:ext uri="{BB962C8B-B14F-4D97-AF65-F5344CB8AC3E}">
        <p14:creationId xmlns:p14="http://schemas.microsoft.com/office/powerpoint/2010/main" val="28815811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1: </a:t>
            </a:r>
            <a:r>
              <a:rPr lang="en-US" sz="1200" b="1" u="sng" kern="1200" dirty="0" smtClean="0">
                <a:solidFill>
                  <a:schemeClr val="tx1"/>
                </a:solidFill>
                <a:effectLst/>
                <a:latin typeface="+mn-lt"/>
                <a:ea typeface="+mn-ea"/>
                <a:cs typeface="+mn-cs"/>
              </a:rPr>
              <a:t>The Trauma Continuum</a:t>
            </a:r>
            <a:endParaRPr lang="en-US" sz="1200" b="1" u="none" kern="1200" dirty="0" smtClean="0">
              <a:solidFill>
                <a:schemeClr val="tx1"/>
              </a:solidFill>
              <a:effectLst/>
              <a:latin typeface="+mn-lt"/>
              <a:ea typeface="+mn-ea"/>
              <a:cs typeface="+mn-cs"/>
            </a:endParaRPr>
          </a:p>
          <a:p>
            <a:r>
              <a:rPr lang="en-US" sz="1200" b="0" i="1" u="none" strike="noStrike" kern="1200" dirty="0" smtClean="0">
                <a:solidFill>
                  <a:schemeClr val="tx1"/>
                </a:solidFill>
                <a:effectLst/>
                <a:latin typeface="+mn-lt"/>
                <a:ea typeface="+mn-ea"/>
                <a:cs typeface="+mn-cs"/>
              </a:rPr>
              <a:t>Producer’s Note: Enable draw</a:t>
            </a:r>
            <a:r>
              <a:rPr lang="en-US" sz="1200" b="0" i="1" u="none" strike="noStrike" kern="1200" baseline="0" dirty="0" smtClean="0">
                <a:solidFill>
                  <a:schemeClr val="tx1"/>
                </a:solidFill>
                <a:effectLst/>
                <a:latin typeface="+mn-lt"/>
                <a:ea typeface="+mn-ea"/>
                <a:cs typeface="+mn-cs"/>
              </a:rPr>
              <a:t> tools to show different types of car accidents. You will need to pre-load this if you haven’t done so already – see the next slide for examples.</a:t>
            </a:r>
          </a:p>
        </p:txBody>
      </p:sp>
      <p:sp>
        <p:nvSpPr>
          <p:cNvPr id="4" name="Slide Number Placeholder 3"/>
          <p:cNvSpPr>
            <a:spLocks noGrp="1"/>
          </p:cNvSpPr>
          <p:nvPr>
            <p:ph type="sldNum" sz="quarter" idx="10"/>
          </p:nvPr>
        </p:nvSpPr>
        <p:spPr/>
        <p:txBody>
          <a:bodyPr/>
          <a:lstStyle/>
          <a:p>
            <a:fld id="{633CCE97-049A-416D-8265-CD6AA0856F3A}" type="slidenum">
              <a:rPr lang="en-US" smtClean="0"/>
              <a:t>80</a:t>
            </a:fld>
            <a:endParaRPr lang="en-US" dirty="0"/>
          </a:p>
        </p:txBody>
      </p:sp>
    </p:spTree>
    <p:extLst>
      <p:ext uri="{BB962C8B-B14F-4D97-AF65-F5344CB8AC3E}">
        <p14:creationId xmlns:p14="http://schemas.microsoft.com/office/powerpoint/2010/main" val="10513690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kern="1200" dirty="0" smtClean="0">
                <a:solidFill>
                  <a:schemeClr val="tx1"/>
                </a:solidFill>
                <a:effectLst/>
                <a:latin typeface="+mn-lt"/>
                <a:ea typeface="+mn-ea"/>
                <a:cs typeface="+mn-cs"/>
              </a:rPr>
              <a:t>Instructor</a:t>
            </a:r>
            <a:r>
              <a:rPr lang="en-US" sz="1200" b="1" i="1" u="none" kern="1200" baseline="0" dirty="0" smtClean="0">
                <a:solidFill>
                  <a:schemeClr val="tx1"/>
                </a:solidFill>
                <a:effectLst/>
                <a:latin typeface="+mn-lt"/>
                <a:ea typeface="+mn-ea"/>
                <a:cs typeface="+mn-cs"/>
              </a:rPr>
              <a:t> Note: The text on this slide won't be movable in Adobe. You will need to type each of these examples right onto the slide ahead of time using whiteboard tools. (See the facilitator guide for additional instructions.)</a:t>
            </a:r>
            <a:endParaRPr lang="en-US" sz="1200" b="1" i="1"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Reminder</a:t>
            </a:r>
            <a:r>
              <a:rPr lang="en-US" sz="1200" u="sng"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Traumas are not simply negative experiences; trauma involves “threat, danger, and/or distressing event(s) outside the range of usual experience that places overwhelming demands on an individual.”</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Take care when facilitating this activity, keeping in mind that participants’ responses are subjective. What one individual feels is only mildly traumatic may be experienced as extremely traumatic by another. Also, there are a number of factors that will determine the severity.</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1: </a:t>
            </a:r>
            <a:r>
              <a:rPr lang="en-US" sz="1200" b="1" u="sng" kern="1200" dirty="0" smtClean="0">
                <a:solidFill>
                  <a:schemeClr val="tx1"/>
                </a:solidFill>
                <a:effectLst/>
                <a:latin typeface="+mn-lt"/>
                <a:ea typeface="+mn-ea"/>
                <a:cs typeface="+mn-cs"/>
              </a:rPr>
              <a:t>The Trauma Continuum</a:t>
            </a:r>
            <a:endParaRPr lang="en-US" sz="1200" b="1" u="none"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Estimated time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15 minutes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r>
              <a:rPr lang="en-US" sz="1200" kern="1200" dirty="0" smtClean="0">
                <a:solidFill>
                  <a:schemeClr val="tx1"/>
                </a:solidFill>
                <a:effectLst/>
                <a:latin typeface="+mn-lt"/>
                <a:ea typeface="+mn-ea"/>
                <a:cs typeface="+mn-cs"/>
              </a:rPr>
              <a:t> To help participants recognize that how individuals experience and respond to traumatic events is subjective, and to identify ways that BHPs can contribute to the child’s sense of safety and well-being.</a:t>
            </a:r>
          </a:p>
          <a:p>
            <a:endParaRPr lang="en-US" sz="1200" b="0" u="none" strike="noStrike" kern="1200" baseline="0" dirty="0" smtClean="0">
              <a:solidFill>
                <a:schemeClr val="tx1"/>
              </a:solidFill>
              <a:effectLst/>
              <a:latin typeface="+mn-lt"/>
              <a:ea typeface="+mn-ea"/>
              <a:cs typeface="+mn-cs"/>
            </a:endParaRPr>
          </a:p>
          <a:p>
            <a:r>
              <a:rPr lang="en-US" sz="1200" b="0" u="none" strike="noStrike" kern="1200" baseline="0" dirty="0" smtClean="0">
                <a:solidFill>
                  <a:schemeClr val="tx1"/>
                </a:solidFill>
                <a:effectLst/>
                <a:latin typeface="+mn-lt"/>
                <a:ea typeface="+mn-ea"/>
                <a:cs typeface="+mn-cs"/>
              </a:rPr>
              <a:t>Instruct participants to use the selection tool to drag the accident to where it would fall on the continuum. Instructor can choose to have participants do this all at once or one at a time.</a:t>
            </a:r>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Part 1:</a:t>
            </a:r>
            <a:r>
              <a:rPr lang="en-US" sz="1200" u="sng" kern="1200" dirty="0" smtClean="0">
                <a:solidFill>
                  <a:schemeClr val="tx1"/>
                </a:solidFill>
                <a:effectLst/>
                <a:latin typeface="+mn-lt"/>
                <a:ea typeface="+mn-ea"/>
                <a:cs typeface="+mn-cs"/>
              </a:rPr>
              <a:t> The Continuum</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Talk about the subjective nature of traumatic experiences and some of the variables that could make an experience feel more or less traumatic. (For example, backing into a mailbox and incurring little to no damage to your car might be</a:t>
            </a:r>
            <a:r>
              <a:rPr lang="en-US" sz="1200" kern="1200" baseline="0" dirty="0" smtClean="0">
                <a:solidFill>
                  <a:schemeClr val="tx1"/>
                </a:solidFill>
                <a:effectLst/>
                <a:latin typeface="+mn-lt"/>
                <a:ea typeface="+mn-ea"/>
                <a:cs typeface="+mn-cs"/>
              </a:rPr>
              <a:t> considered mild for most people. How might it change if the driver just obtained their license? Or if they are older and possibly at risk of surrendering their license?  Or if there were children riding bicycles near by who could have potentially been struck?</a:t>
            </a:r>
            <a:r>
              <a:rPr lang="en-US" sz="1200" kern="1200" dirty="0" smtClean="0">
                <a:solidFill>
                  <a:schemeClr val="tx1"/>
                </a:solidFill>
                <a:effectLst/>
                <a:latin typeface="+mn-lt"/>
                <a:ea typeface="+mn-ea"/>
                <a:cs typeface="+mn-cs"/>
              </a:rPr>
              <a:t>)</a:t>
            </a: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Part 2: </a:t>
            </a:r>
            <a:r>
              <a:rPr lang="en-US" sz="1200" u="sng" kern="1200" dirty="0" smtClean="0">
                <a:solidFill>
                  <a:schemeClr val="tx1"/>
                </a:solidFill>
                <a:effectLst/>
                <a:latin typeface="+mn-lt"/>
                <a:ea typeface="+mn-ea"/>
                <a:cs typeface="+mn-cs"/>
              </a:rPr>
              <a:t>Possible Responses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participants: “How might someone react/respond to these specific traumatic experiences?”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Reactions might include: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Unwanted or upsetting memories or dreams of the events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Jumpiness, irritability, difficulty concentrating, trouble sleeping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Avoiding similar situations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Feeling</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ad</a:t>
            </a:r>
            <a:r>
              <a:rPr lang="en-US" sz="1200" kern="1200" baseline="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anxious</a:t>
            </a:r>
          </a:p>
          <a:p>
            <a:r>
              <a:rPr lang="en-US" sz="1200" kern="1200" dirty="0" smtClean="0">
                <a:solidFill>
                  <a:schemeClr val="tx1"/>
                </a:solidFill>
                <a:effectLst/>
                <a:latin typeface="+mn-lt"/>
                <a:ea typeface="+mn-ea"/>
                <a:cs typeface="+mn-cs"/>
              </a:rPr>
              <a:t>If we, as adults, react or respond in these ways, imagine how these responses may be intensified for children who feel less control over their circumstance and their lives.</a:t>
            </a: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Part 3: </a:t>
            </a:r>
            <a:r>
              <a:rPr lang="en-US" sz="1200" u="sng" kern="1200" dirty="0" smtClean="0">
                <a:solidFill>
                  <a:schemeClr val="tx1"/>
                </a:solidFill>
                <a:effectLst/>
                <a:latin typeface="+mn-lt"/>
                <a:ea typeface="+mn-ea"/>
                <a:cs typeface="+mn-cs"/>
              </a:rPr>
              <a:t>Restoring a Sense of Safety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participants:</a:t>
            </a:r>
          </a:p>
          <a:p>
            <a:pPr lvl="0"/>
            <a:r>
              <a:rPr lang="en-US" sz="1200" kern="1200" dirty="0" smtClean="0">
                <a:solidFill>
                  <a:schemeClr val="tx1"/>
                </a:solidFill>
                <a:effectLst/>
                <a:latin typeface="+mn-lt"/>
                <a:ea typeface="+mn-ea"/>
                <a:cs typeface="+mn-cs"/>
              </a:rPr>
              <a:t>“What would help to restore your sense of safety if one of these events happened to you?”</a:t>
            </a:r>
          </a:p>
          <a:p>
            <a:pPr lvl="0"/>
            <a:r>
              <a:rPr lang="en-US" sz="1200" kern="1200" dirty="0" smtClean="0">
                <a:solidFill>
                  <a:schemeClr val="tx1"/>
                </a:solidFill>
                <a:effectLst/>
                <a:latin typeface="+mn-lt"/>
                <a:ea typeface="+mn-ea"/>
                <a:cs typeface="+mn-cs"/>
              </a:rPr>
              <a:t>“What might you do to help a child feel safe?”</a:t>
            </a:r>
          </a:p>
        </p:txBody>
      </p:sp>
      <p:sp>
        <p:nvSpPr>
          <p:cNvPr id="4" name="Slide Number Placeholder 3"/>
          <p:cNvSpPr>
            <a:spLocks noGrp="1"/>
          </p:cNvSpPr>
          <p:nvPr>
            <p:ph type="sldNum" sz="quarter" idx="10"/>
          </p:nvPr>
        </p:nvSpPr>
        <p:spPr/>
        <p:txBody>
          <a:bodyPr/>
          <a:lstStyle/>
          <a:p>
            <a:fld id="{633CCE97-049A-416D-8265-CD6AA0856F3A}" type="slidenum">
              <a:rPr lang="en-US" smtClean="0"/>
              <a:t>81</a:t>
            </a:fld>
            <a:endParaRPr lang="en-US" dirty="0"/>
          </a:p>
        </p:txBody>
      </p:sp>
    </p:spTree>
    <p:extLst>
      <p:ext uri="{BB962C8B-B14F-4D97-AF65-F5344CB8AC3E}">
        <p14:creationId xmlns:p14="http://schemas.microsoft.com/office/powerpoint/2010/main" val="11792072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600"/>
              </a:spcAft>
              <a:buFontTx/>
              <a:buNone/>
            </a:pPr>
            <a:r>
              <a:rPr lang="en-US" sz="1200" kern="1200" dirty="0" smtClean="0">
                <a:solidFill>
                  <a:schemeClr val="tx1"/>
                </a:solidFill>
                <a:effectLst/>
                <a:latin typeface="+mn-lt"/>
                <a:ea typeface="+mn-ea"/>
                <a:cs typeface="+mn-cs"/>
              </a:rPr>
              <a:t>In her booklet </a:t>
            </a:r>
            <a:r>
              <a:rPr lang="en-US" sz="1200" i="1" u="sng" kern="1200" dirty="0" smtClean="0">
                <a:solidFill>
                  <a:schemeClr val="tx1"/>
                </a:solidFill>
                <a:effectLst/>
                <a:latin typeface="+mn-lt"/>
                <a:ea typeface="+mn-ea"/>
                <a:cs typeface="+mn-cs"/>
              </a:rPr>
              <a:t>A Guide to Promoting Resilience in Children: Strengthening the Human Spirit,</a:t>
            </a:r>
            <a:r>
              <a:rPr lang="en-US" sz="1200" kern="1200" dirty="0" smtClean="0">
                <a:solidFill>
                  <a:schemeClr val="tx1"/>
                </a:solidFill>
                <a:effectLst/>
                <a:latin typeface="+mn-lt"/>
                <a:ea typeface="+mn-ea"/>
                <a:cs typeface="+mn-cs"/>
              </a:rPr>
              <a:t> Dr. Edith Grotberg identifies three sources of resilience that children can draw from. </a:t>
            </a:r>
          </a:p>
          <a:p>
            <a:pPr marL="171450" lvl="0" indent="-171450">
              <a:spcBef>
                <a:spcPts val="0"/>
              </a:spcBef>
              <a:spcAft>
                <a:spcPts val="600"/>
              </a:spcAft>
              <a:buFontTx/>
              <a:buChar char="-"/>
            </a:pPr>
            <a:r>
              <a:rPr lang="en-US" sz="1200" kern="1200" dirty="0" smtClean="0">
                <a:solidFill>
                  <a:schemeClr val="tx1"/>
                </a:solidFill>
                <a:effectLst/>
                <a:latin typeface="+mn-lt"/>
                <a:ea typeface="+mn-ea"/>
                <a:cs typeface="+mn-cs"/>
              </a:rPr>
              <a:t>I HAVE… identifies external supports that promote feelings of safety, security, and stability, i.e., trusting relationships, positive role models. Kids with a strong relationship with at least one competent, caring adult are more likely to be resilient.</a:t>
            </a:r>
          </a:p>
          <a:p>
            <a:pPr marL="171450" lvl="0" indent="-171450">
              <a:spcBef>
                <a:spcPts val="600"/>
              </a:spcBef>
              <a:spcAft>
                <a:spcPts val="600"/>
              </a:spcAft>
              <a:buFontTx/>
              <a:buChar char="-"/>
            </a:pPr>
            <a:r>
              <a:rPr lang="en-US" sz="1200" kern="1200" dirty="0" smtClean="0">
                <a:solidFill>
                  <a:schemeClr val="tx1"/>
                </a:solidFill>
                <a:effectLst/>
                <a:latin typeface="+mn-lt"/>
                <a:ea typeface="+mn-ea"/>
                <a:cs typeface="+mn-cs"/>
              </a:rPr>
              <a:t>I AM… identifies personal qualities/strengths/talents/abilities, etc. I AM “LOVEABLE”, “CAPABLE”, “CARING”, “INTELLIGENT”. </a:t>
            </a:r>
          </a:p>
          <a:p>
            <a:pPr marL="171450" lvl="0" indent="-171450">
              <a:spcBef>
                <a:spcPts val="600"/>
              </a:spcBef>
              <a:spcAft>
                <a:spcPts val="600"/>
              </a:spcAft>
              <a:buFontTx/>
              <a:buChar char="-"/>
            </a:pPr>
            <a:r>
              <a:rPr lang="en-US" sz="1200" kern="1200" dirty="0" smtClean="0">
                <a:solidFill>
                  <a:schemeClr val="tx1"/>
                </a:solidFill>
                <a:effectLst/>
                <a:latin typeface="+mn-lt"/>
                <a:ea typeface="+mn-ea"/>
                <a:cs typeface="+mn-cs"/>
              </a:rPr>
              <a:t>I CAN… identifies steps they can take.  i.e., talk to someone, solve problems, manage feelings, and understand others.</a:t>
            </a:r>
          </a:p>
        </p:txBody>
      </p:sp>
      <p:sp>
        <p:nvSpPr>
          <p:cNvPr id="4" name="Slide Number Placeholder 3"/>
          <p:cNvSpPr>
            <a:spLocks noGrp="1"/>
          </p:cNvSpPr>
          <p:nvPr>
            <p:ph type="sldNum" sz="quarter" idx="10"/>
          </p:nvPr>
        </p:nvSpPr>
        <p:spPr/>
        <p:txBody>
          <a:bodyPr/>
          <a:lstStyle/>
          <a:p>
            <a:fld id="{633CCE97-049A-416D-8265-CD6AA0856F3A}" type="slidenum">
              <a:rPr lang="en-US" smtClean="0"/>
              <a:t>82</a:t>
            </a:fld>
            <a:endParaRPr lang="en-US" dirty="0"/>
          </a:p>
        </p:txBody>
      </p:sp>
    </p:spTree>
    <p:extLst>
      <p:ext uri="{BB962C8B-B14F-4D97-AF65-F5344CB8AC3E}">
        <p14:creationId xmlns:p14="http://schemas.microsoft.com/office/powerpoint/2010/main" val="5669331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a:t>
            </a:r>
            <a:r>
              <a:rPr lang="en-US" sz="1200" b="1" u="sng" kern="1200" dirty="0" smtClean="0">
                <a:solidFill>
                  <a:schemeClr val="tx1"/>
                </a:solidFill>
                <a:effectLst/>
                <a:latin typeface="+mn-lt"/>
                <a:ea typeface="+mn-ea"/>
                <a:cs typeface="+mn-cs"/>
              </a:rPr>
              <a:t>I HAVE, I AM, I CAN</a:t>
            </a:r>
          </a:p>
          <a:p>
            <a:r>
              <a:rPr lang="en-US" sz="1200" b="1" kern="1200" dirty="0" smtClean="0">
                <a:solidFill>
                  <a:schemeClr val="tx1"/>
                </a:solidFill>
                <a:effectLst/>
                <a:latin typeface="+mn-lt"/>
                <a:ea typeface="+mn-ea"/>
                <a:cs typeface="+mn-cs"/>
              </a:rPr>
              <a:t>Estimated time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5 minutes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r>
              <a:rPr lang="en-US" sz="1200" kern="1200" dirty="0" smtClean="0">
                <a:solidFill>
                  <a:schemeClr val="tx1"/>
                </a:solidFill>
                <a:effectLst/>
                <a:latin typeface="+mn-lt"/>
                <a:ea typeface="+mn-ea"/>
                <a:cs typeface="+mn-cs"/>
              </a:rPr>
              <a:t> To provide participants an opportunity to practice helping the child identify his/her strengths and become more resilient.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Instructions:</a:t>
            </a:r>
          </a:p>
          <a:p>
            <a:r>
              <a:rPr lang="en-US" sz="1200" kern="1200" dirty="0" smtClean="0">
                <a:solidFill>
                  <a:schemeClr val="tx1"/>
                </a:solidFill>
                <a:effectLst/>
                <a:latin typeface="+mn-lt"/>
                <a:ea typeface="+mn-ea"/>
                <a:cs typeface="+mn-cs"/>
              </a:rPr>
              <a:t>Instruct participants to use whiteboard tools to complete this chart for the scenario. Dependin</a:t>
            </a:r>
            <a:r>
              <a:rPr lang="en-US" sz="1200" kern="1200" baseline="0" dirty="0" smtClean="0">
                <a:solidFill>
                  <a:schemeClr val="tx1"/>
                </a:solidFill>
                <a:effectLst/>
                <a:latin typeface="+mn-lt"/>
                <a:ea typeface="+mn-ea"/>
                <a:cs typeface="+mn-cs"/>
              </a:rPr>
              <a:t>g on the size of the class, you may want to divide participants into separate groups to keep the slide from getting too cluttered and to make sure each section is addressed.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Review their responses.</a:t>
            </a:r>
          </a:p>
        </p:txBody>
      </p:sp>
      <p:sp>
        <p:nvSpPr>
          <p:cNvPr id="4" name="Slide Number Placeholder 3"/>
          <p:cNvSpPr>
            <a:spLocks noGrp="1"/>
          </p:cNvSpPr>
          <p:nvPr>
            <p:ph type="sldNum" sz="quarter" idx="10"/>
          </p:nvPr>
        </p:nvSpPr>
        <p:spPr/>
        <p:txBody>
          <a:bodyPr/>
          <a:lstStyle/>
          <a:p>
            <a:fld id="{633CCE97-049A-416D-8265-CD6AA0856F3A}" type="slidenum">
              <a:rPr lang="en-US" smtClean="0"/>
              <a:t>83</a:t>
            </a:fld>
            <a:endParaRPr lang="en-US" dirty="0"/>
          </a:p>
        </p:txBody>
      </p:sp>
    </p:spTree>
    <p:extLst>
      <p:ext uri="{BB962C8B-B14F-4D97-AF65-F5344CB8AC3E}">
        <p14:creationId xmlns:p14="http://schemas.microsoft.com/office/powerpoint/2010/main" val="41066276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kern="1200" dirty="0" smtClean="0">
                <a:solidFill>
                  <a:schemeClr val="tx1"/>
                </a:solidFill>
                <a:effectLst/>
                <a:latin typeface="+mn-lt"/>
                <a:ea typeface="+mn-ea"/>
                <a:cs typeface="+mn-cs"/>
              </a:rPr>
              <a:t>Discussion: </a:t>
            </a:r>
            <a:r>
              <a:rPr lang="en-US" sz="1200" b="1" i="0" u="sng" kern="1200" dirty="0" smtClean="0">
                <a:solidFill>
                  <a:schemeClr val="tx1"/>
                </a:solidFill>
                <a:effectLst/>
                <a:latin typeface="+mn-lt"/>
                <a:ea typeface="+mn-ea"/>
                <a:cs typeface="+mn-cs"/>
              </a:rPr>
              <a:t>The Happiness Advantage</a:t>
            </a:r>
            <a:endParaRPr lang="en-US" sz="1200" b="1" i="0" u="none"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Purpose:</a:t>
            </a:r>
            <a:r>
              <a:rPr lang="en-US" sz="1200" i="0" kern="1200" dirty="0" smtClean="0">
                <a:solidFill>
                  <a:schemeClr val="tx1"/>
                </a:solidFill>
                <a:effectLst/>
                <a:latin typeface="+mn-lt"/>
                <a:ea typeface="+mn-ea"/>
                <a:cs typeface="+mn-cs"/>
              </a:rPr>
              <a:t> To help participants understand that the way we look at our challenges affects our ability to cope; and to encourage participants to incorporate the principles of positive psychology in their work and with the children and families served.</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advance of class, send link for</a:t>
            </a:r>
            <a:r>
              <a:rPr lang="en-US" sz="1200" kern="1200" dirty="0" smtClean="0">
                <a:solidFill>
                  <a:schemeClr val="tx1"/>
                </a:solidFill>
                <a:effectLst/>
                <a:latin typeface="+mn-lt"/>
                <a:ea typeface="+mn-ea"/>
                <a:cs typeface="+mn-cs"/>
              </a:rPr>
              <a:t> Shawn Achor’s TED Talk: </a:t>
            </a:r>
            <a:r>
              <a:rPr lang="en-US" sz="1200" u="sng" kern="1200" dirty="0" smtClean="0">
                <a:solidFill>
                  <a:schemeClr val="tx1"/>
                </a:solidFill>
                <a:effectLst/>
                <a:latin typeface="+mn-lt"/>
                <a:ea typeface="+mn-ea"/>
                <a:cs typeface="+mn-cs"/>
                <a:hlinkClick r:id="rId3"/>
              </a:rPr>
              <a:t>http://www.ted.com/talks/shawn_achor_the_happy_secret_to_better_work?language=en</a:t>
            </a:r>
            <a:r>
              <a:rPr lang="en-US" sz="1200" kern="1200" dirty="0" smtClean="0">
                <a:solidFill>
                  <a:schemeClr val="tx1"/>
                </a:solidFill>
                <a:effectLst/>
                <a:latin typeface="+mn-lt"/>
                <a:ea typeface="+mn-ea"/>
                <a:cs typeface="+mn-cs"/>
              </a:rPr>
              <a:t>  (12:17 mins).</a:t>
            </a:r>
          </a:p>
          <a:p>
            <a:endParaRPr lang="en-US" sz="1200" i="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Producer’s Note: Enable white</a:t>
            </a:r>
            <a:r>
              <a:rPr lang="en-US" sz="1200" i="1" kern="1200" baseline="0" dirty="0" smtClean="0">
                <a:solidFill>
                  <a:schemeClr val="tx1"/>
                </a:solidFill>
                <a:effectLst/>
                <a:latin typeface="+mn-lt"/>
                <a:ea typeface="+mn-ea"/>
                <a:cs typeface="+mn-cs"/>
              </a:rPr>
              <a:t> board tools.</a:t>
            </a:r>
          </a:p>
          <a:p>
            <a:endParaRPr lang="en-US" sz="1200"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Post-video</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Discussion:</a:t>
            </a:r>
            <a:endParaRPr lang="en-US" sz="120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Ask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did</a:t>
            </a:r>
            <a:r>
              <a:rPr lang="en-US" sz="1200" kern="1200" baseline="0" dirty="0" smtClean="0">
                <a:solidFill>
                  <a:schemeClr val="tx1"/>
                </a:solidFill>
                <a:effectLst/>
                <a:latin typeface="+mn-lt"/>
                <a:ea typeface="+mn-ea"/>
                <a:cs typeface="+mn-cs"/>
              </a:rPr>
              <a:t> you take away from the Shawn </a:t>
            </a:r>
            <a:r>
              <a:rPr lang="en-US" sz="1200" kern="1200" baseline="0" dirty="0" err="1" smtClean="0">
                <a:solidFill>
                  <a:schemeClr val="tx1"/>
                </a:solidFill>
                <a:effectLst/>
                <a:latin typeface="+mn-lt"/>
                <a:ea typeface="+mn-ea"/>
                <a:cs typeface="+mn-cs"/>
              </a:rPr>
              <a:t>Achor</a:t>
            </a:r>
            <a:r>
              <a:rPr lang="en-US" sz="1200" kern="1200" baseline="0" dirty="0" smtClean="0">
                <a:solidFill>
                  <a:schemeClr val="tx1"/>
                </a:solidFill>
                <a:effectLst/>
                <a:latin typeface="+mn-lt"/>
                <a:ea typeface="+mn-ea"/>
                <a:cs typeface="+mn-cs"/>
              </a:rPr>
              <a:t> Ted Talk? Type your answers on the slide using whiteboard tools.</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628650" lvl="1" indent="-171450">
              <a:buFontTx/>
              <a:buChar char="-"/>
            </a:pPr>
            <a:r>
              <a:rPr lang="en-US" sz="1200" kern="1200" dirty="0" smtClean="0">
                <a:solidFill>
                  <a:schemeClr val="tx1"/>
                </a:solidFill>
                <a:effectLst/>
                <a:latin typeface="+mn-lt"/>
                <a:ea typeface="+mn-ea"/>
                <a:cs typeface="+mn-cs"/>
              </a:rPr>
              <a:t>Stress/challenges are unavoidable.</a:t>
            </a:r>
          </a:p>
          <a:p>
            <a:pPr marL="628650" lvl="1" indent="-171450">
              <a:buFontTx/>
              <a:buChar char="-"/>
            </a:pPr>
            <a:r>
              <a:rPr lang="en-US" sz="1200" kern="1200" dirty="0" smtClean="0">
                <a:solidFill>
                  <a:schemeClr val="tx1"/>
                </a:solidFill>
                <a:effectLst/>
                <a:latin typeface="+mn-lt"/>
                <a:ea typeface="+mn-ea"/>
                <a:cs typeface="+mn-cs"/>
              </a:rPr>
              <a:t>It is our perspective that makes the difference.</a:t>
            </a:r>
          </a:p>
          <a:p>
            <a:pPr marL="628650" lvl="1" indent="-171450">
              <a:buFontTx/>
              <a:buChar char="-"/>
            </a:pPr>
            <a:r>
              <a:rPr lang="en-US" sz="1200" kern="1200" dirty="0" smtClean="0">
                <a:solidFill>
                  <a:schemeClr val="tx1"/>
                </a:solidFill>
                <a:effectLst/>
                <a:latin typeface="+mn-lt"/>
                <a:ea typeface="+mn-ea"/>
                <a:cs typeface="+mn-cs"/>
              </a:rPr>
              <a:t>His research shows that only 25% of job success is predicted by IQ; 75% of success is predicted by:</a:t>
            </a:r>
          </a:p>
          <a:p>
            <a:pPr marL="1085850" lvl="2" indent="-171450">
              <a:buFont typeface="Wingdings" panose="05000000000000000000" pitchFamily="2" charset="2"/>
              <a:buChar char="§"/>
            </a:pPr>
            <a:r>
              <a:rPr lang="en-US" sz="1200" kern="1200" dirty="0" smtClean="0">
                <a:solidFill>
                  <a:schemeClr val="tx1"/>
                </a:solidFill>
                <a:effectLst/>
                <a:latin typeface="+mn-lt"/>
                <a:ea typeface="+mn-ea"/>
                <a:cs typeface="+mn-cs"/>
              </a:rPr>
              <a:t>Optimism level</a:t>
            </a:r>
          </a:p>
          <a:p>
            <a:pPr marL="1085850" lvl="2" indent="-171450">
              <a:buFont typeface="Wingdings" panose="05000000000000000000" pitchFamily="2" charset="2"/>
              <a:buChar char="§"/>
            </a:pPr>
            <a:r>
              <a:rPr lang="en-US" sz="1200" kern="1200" dirty="0" smtClean="0">
                <a:solidFill>
                  <a:schemeClr val="tx1"/>
                </a:solidFill>
                <a:effectLst/>
                <a:latin typeface="+mn-lt"/>
                <a:ea typeface="+mn-ea"/>
                <a:cs typeface="+mn-cs"/>
              </a:rPr>
              <a:t>Social support</a:t>
            </a:r>
          </a:p>
          <a:p>
            <a:pPr marL="1085850" lvl="2" indent="-171450">
              <a:buFont typeface="Wingdings" panose="05000000000000000000" pitchFamily="2" charset="2"/>
              <a:buChar char="§"/>
            </a:pPr>
            <a:r>
              <a:rPr lang="en-US" sz="1200" kern="1200" dirty="0" smtClean="0">
                <a:solidFill>
                  <a:schemeClr val="tx1"/>
                </a:solidFill>
                <a:effectLst/>
                <a:latin typeface="+mn-lt"/>
                <a:ea typeface="+mn-ea"/>
                <a:cs typeface="+mn-cs"/>
              </a:rPr>
              <a:t>Ability to view stress/obstacles as a challenge versus threat.</a:t>
            </a:r>
          </a:p>
          <a:p>
            <a:pPr marL="628650" lvl="1" indent="-171450">
              <a:buFontTx/>
              <a:buChar char="-"/>
            </a:pPr>
            <a:r>
              <a:rPr lang="en-US" sz="1200" kern="1200" dirty="0" smtClean="0">
                <a:solidFill>
                  <a:schemeClr val="tx1"/>
                </a:solidFill>
                <a:effectLst/>
                <a:latin typeface="+mn-lt"/>
                <a:ea typeface="+mn-ea"/>
                <a:cs typeface="+mn-cs"/>
              </a:rPr>
              <a:t>The reason for this is because our brains perform better when they are positive versus when they</a:t>
            </a:r>
            <a:r>
              <a:rPr lang="en-US" sz="1200" kern="1200" baseline="0" dirty="0" smtClean="0">
                <a:solidFill>
                  <a:schemeClr val="tx1"/>
                </a:solidFill>
                <a:effectLst/>
                <a:latin typeface="+mn-lt"/>
                <a:ea typeface="+mn-ea"/>
                <a:cs typeface="+mn-cs"/>
              </a:rPr>
              <a:t> are</a:t>
            </a:r>
            <a:r>
              <a:rPr lang="en-US" sz="1200" kern="1200" dirty="0" smtClean="0">
                <a:solidFill>
                  <a:schemeClr val="tx1"/>
                </a:solidFill>
                <a:effectLst/>
                <a:latin typeface="+mn-lt"/>
                <a:ea typeface="+mn-ea"/>
                <a:cs typeface="+mn-cs"/>
              </a:rPr>
              <a:t> negative, neutral, or stressed.</a:t>
            </a:r>
          </a:p>
          <a:p>
            <a:pPr marL="628650" lvl="1" indent="-171450">
              <a:buFontTx/>
              <a:buChar char="-"/>
            </a:pPr>
            <a:r>
              <a:rPr lang="en-US" sz="1200" kern="1200" dirty="0" smtClean="0">
                <a:solidFill>
                  <a:schemeClr val="tx1"/>
                </a:solidFill>
                <a:effectLst/>
                <a:latin typeface="+mn-lt"/>
                <a:ea typeface="+mn-ea"/>
                <a:cs typeface="+mn-cs"/>
              </a:rPr>
              <a:t>Being positive increases creativity, energy levels, and intelligence, making individuals more productive.</a:t>
            </a:r>
          </a:p>
          <a:p>
            <a:pPr marL="628650" lvl="1" indent="-171450">
              <a:buFontTx/>
              <a:buChar char="-"/>
            </a:pPr>
            <a:r>
              <a:rPr lang="en-US" sz="1200" kern="1200" dirty="0" smtClean="0">
                <a:solidFill>
                  <a:schemeClr val="tx1"/>
                </a:solidFill>
                <a:effectLst/>
                <a:latin typeface="+mn-lt"/>
                <a:ea typeface="+mn-ea"/>
                <a:cs typeface="+mn-cs"/>
              </a:rPr>
              <a:t>Why? Because, when we see challenges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temporary and local - as an opportunity, dopamine is activated. Dopamine makes us happier and turns on all the learning centers in the brain, allowing us to work harder, faster, and more intelligently.</a:t>
            </a:r>
            <a:r>
              <a:rPr lang="en-US" sz="1200" kern="1200" baseline="0" dirty="0" smtClean="0">
                <a:solidFill>
                  <a:schemeClr val="tx1"/>
                </a:solidFill>
                <a:effectLst/>
                <a:latin typeface="+mn-lt"/>
                <a:ea typeface="+mn-ea"/>
                <a:cs typeface="+mn-cs"/>
              </a:rPr>
              <a:t> As opposed to when we </a:t>
            </a:r>
            <a:r>
              <a:rPr lang="en-US" sz="1200" kern="1200" dirty="0" smtClean="0">
                <a:solidFill>
                  <a:schemeClr val="tx1"/>
                </a:solidFill>
                <a:effectLst/>
                <a:latin typeface="+mn-lt"/>
                <a:ea typeface="+mn-ea"/>
                <a:cs typeface="+mn-cs"/>
              </a:rPr>
              <a:t>see challenges as permanent and pervasive, which activates cortisol and the fight or flight response.</a:t>
            </a:r>
          </a:p>
          <a:p>
            <a:pPr marL="457200" lvl="1" indent="0">
              <a:buFontTx/>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are the implications of this for the children and families you work with?</a:t>
            </a:r>
          </a:p>
          <a:p>
            <a:pPr marL="628650" lvl="1" indent="-171450">
              <a:buFontTx/>
              <a:buChar char="-"/>
            </a:pPr>
            <a:r>
              <a:rPr lang="en-US" sz="1200" kern="1200" dirty="0" smtClean="0">
                <a:solidFill>
                  <a:schemeClr val="tx1"/>
                </a:solidFill>
                <a:effectLst/>
                <a:latin typeface="+mn-lt"/>
                <a:ea typeface="+mn-ea"/>
                <a:cs typeface="+mn-cs"/>
              </a:rPr>
              <a:t>You can help the child to be more resilient</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identify their strengths and the positive things in their life.</a:t>
            </a:r>
          </a:p>
          <a:p>
            <a:pPr marL="628650" lvl="1" indent="-171450">
              <a:buFontTx/>
              <a:buChar char="-"/>
            </a:pPr>
            <a:r>
              <a:rPr lang="en-US" sz="1200" kern="1200" dirty="0" smtClean="0">
                <a:solidFill>
                  <a:schemeClr val="tx1"/>
                </a:solidFill>
                <a:effectLst/>
                <a:latin typeface="+mn-lt"/>
                <a:ea typeface="+mn-ea"/>
                <a:cs typeface="+mn-cs"/>
              </a:rPr>
              <a:t>You can help the children and families to see their obstacles as opportunities.</a:t>
            </a:r>
          </a:p>
          <a:p>
            <a:pPr marL="628650" lvl="1" indent="-171450">
              <a:buFontTx/>
              <a:buChar char="-"/>
            </a:pPr>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can m</a:t>
            </a:r>
            <a:r>
              <a:rPr lang="en-US" sz="1200" kern="1200" dirty="0" smtClean="0">
                <a:solidFill>
                  <a:schemeClr val="tx1"/>
                </a:solidFill>
                <a:effectLst/>
                <a:latin typeface="+mn-lt"/>
                <a:ea typeface="+mn-ea"/>
                <a:cs typeface="+mn-cs"/>
              </a:rPr>
              <a:t>ake learning fun and rewarding.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are more likely to adopt a s</a:t>
            </a:r>
            <a:r>
              <a:rPr lang="en-US" sz="1200" kern="1200" dirty="0" smtClean="0">
                <a:solidFill>
                  <a:schemeClr val="tx1"/>
                </a:solidFill>
                <a:effectLst/>
                <a:latin typeface="+mn-lt"/>
                <a:ea typeface="+mn-ea"/>
                <a:cs typeface="+mn-cs"/>
              </a:rPr>
              <a:t>trength-based approach to life!</a:t>
            </a:r>
          </a:p>
        </p:txBody>
      </p:sp>
      <p:sp>
        <p:nvSpPr>
          <p:cNvPr id="4" name="Slide Number Placeholder 3"/>
          <p:cNvSpPr>
            <a:spLocks noGrp="1"/>
          </p:cNvSpPr>
          <p:nvPr>
            <p:ph type="sldNum" sz="quarter" idx="10"/>
          </p:nvPr>
        </p:nvSpPr>
        <p:spPr/>
        <p:txBody>
          <a:bodyPr/>
          <a:lstStyle/>
          <a:p>
            <a:fld id="{633CCE97-049A-416D-8265-CD6AA0856F3A}" type="slidenum">
              <a:rPr lang="en-US" smtClean="0"/>
              <a:t>84</a:t>
            </a:fld>
            <a:endParaRPr lang="en-US" dirty="0"/>
          </a:p>
        </p:txBody>
      </p:sp>
    </p:spTree>
    <p:extLst>
      <p:ext uri="{BB962C8B-B14F-4D97-AF65-F5344CB8AC3E}">
        <p14:creationId xmlns:p14="http://schemas.microsoft.com/office/powerpoint/2010/main" val="37878485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600"/>
              </a:spcAft>
              <a:buClrTx/>
              <a:buSzTx/>
              <a:buFontTx/>
              <a:buNone/>
              <a:tabLst/>
              <a:defRPr/>
            </a:pPr>
            <a:r>
              <a:rPr lang="en-US" sz="1200" b="1" kern="1200" dirty="0" smtClean="0">
                <a:solidFill>
                  <a:schemeClr val="tx1"/>
                </a:solidFill>
                <a:effectLst/>
                <a:latin typeface="+mn-lt"/>
                <a:ea typeface="+mn-ea"/>
                <a:cs typeface="+mn-cs"/>
              </a:rPr>
              <a:t>Instructor’s Note:</a:t>
            </a:r>
          </a:p>
          <a:p>
            <a:pPr lvl="0">
              <a:spcBef>
                <a:spcPts val="400"/>
              </a:spcBef>
              <a:spcAft>
                <a:spcPts val="600"/>
              </a:spcAft>
            </a:pPr>
            <a:r>
              <a:rPr lang="en-US" sz="1200" i="1" kern="1200" dirty="0" smtClean="0">
                <a:solidFill>
                  <a:schemeClr val="tx1"/>
                </a:solidFill>
                <a:effectLst/>
                <a:latin typeface="+mn-lt"/>
                <a:ea typeface="+mn-ea"/>
                <a:cs typeface="+mn-cs"/>
              </a:rPr>
              <a:t>Encourage participants to incorporate Shawn’s happiness advantage habits and “I have, I am, I can” into their daily self-care routine.</a:t>
            </a:r>
          </a:p>
          <a:p>
            <a:pPr lvl="0">
              <a:spcBef>
                <a:spcPts val="400"/>
              </a:spcBef>
              <a:spcAft>
                <a:spcPts val="600"/>
              </a:spcAft>
            </a:pPr>
            <a:r>
              <a:rPr lang="en-US" sz="1200" i="1" dirty="0" smtClean="0">
                <a:latin typeface="+mn-lt"/>
              </a:rPr>
              <a:t>This</a:t>
            </a:r>
            <a:r>
              <a:rPr lang="en-US" sz="1200" i="1" baseline="0" dirty="0" smtClean="0">
                <a:latin typeface="+mn-lt"/>
              </a:rPr>
              <a:t> outline is provided on page 330 in the Appendix of their BHP Student Manual: Happiness Advantage Daily Habits</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(#6 &amp; #7 are not mentioned in the TED Talk</a:t>
            </a:r>
            <a:r>
              <a:rPr lang="en-US" sz="1200" i="1" kern="1200" baseline="0" dirty="0" smtClean="0">
                <a:solidFill>
                  <a:schemeClr val="tx1"/>
                </a:solidFill>
                <a:effectLst/>
                <a:latin typeface="+mn-lt"/>
                <a:ea typeface="+mn-ea"/>
                <a:cs typeface="+mn-cs"/>
              </a:rPr>
              <a:t> but </a:t>
            </a:r>
            <a:r>
              <a:rPr lang="en-US" sz="1200" i="1" kern="1200" dirty="0" smtClean="0">
                <a:solidFill>
                  <a:schemeClr val="tx1"/>
                </a:solidFill>
                <a:effectLst/>
                <a:latin typeface="+mn-lt"/>
                <a:ea typeface="+mn-ea"/>
                <a:cs typeface="+mn-cs"/>
              </a:rPr>
              <a:t>are from Shawn’s book, </a:t>
            </a:r>
            <a:r>
              <a:rPr lang="en-US" sz="1200" i="1" u="sng" kern="1200" dirty="0" smtClean="0">
                <a:solidFill>
                  <a:schemeClr val="tx1"/>
                </a:solidFill>
                <a:effectLst/>
                <a:latin typeface="+mn-lt"/>
                <a:ea typeface="+mn-ea"/>
                <a:cs typeface="+mn-cs"/>
              </a:rPr>
              <a:t>The Happiness Advantage</a:t>
            </a:r>
            <a:r>
              <a:rPr lang="en-US" sz="1200" i="1" kern="1200" dirty="0" smtClean="0">
                <a:solidFill>
                  <a:schemeClr val="tx1"/>
                </a:solidFill>
                <a:effectLst/>
                <a:latin typeface="+mn-lt"/>
                <a:ea typeface="+mn-ea"/>
                <a:cs typeface="+mn-cs"/>
              </a:rPr>
              <a:t>).</a:t>
            </a:r>
          </a:p>
          <a:p>
            <a:pPr>
              <a:spcAft>
                <a:spcPts val="600"/>
              </a:spcAft>
            </a:pPr>
            <a:endParaRPr lang="en-US" sz="1200" kern="1200" dirty="0" smtClean="0">
              <a:solidFill>
                <a:schemeClr val="tx1"/>
              </a:solidFill>
              <a:effectLst/>
              <a:latin typeface="+mn-lt"/>
              <a:ea typeface="+mn-ea"/>
              <a:cs typeface="+mn-cs"/>
            </a:endParaRPr>
          </a:p>
          <a:p>
            <a:pPr>
              <a:spcAft>
                <a:spcPts val="600"/>
              </a:spcAft>
            </a:pPr>
            <a:r>
              <a:rPr lang="en-US" sz="1200" kern="1200" dirty="0" smtClean="0">
                <a:solidFill>
                  <a:schemeClr val="tx1"/>
                </a:solidFill>
                <a:effectLst/>
                <a:latin typeface="+mn-lt"/>
                <a:ea typeface="+mn-ea"/>
                <a:cs typeface="+mn-cs"/>
              </a:rPr>
              <a:t>Because of neuroplasticity, making these types of choices and changes in our day-to-day behavior creates an advantageous change in the brain and builds resilience.</a:t>
            </a:r>
          </a:p>
        </p:txBody>
      </p:sp>
      <p:sp>
        <p:nvSpPr>
          <p:cNvPr id="4" name="Slide Number Placeholder 3"/>
          <p:cNvSpPr>
            <a:spLocks noGrp="1"/>
          </p:cNvSpPr>
          <p:nvPr>
            <p:ph type="sldNum" sz="quarter" idx="10"/>
          </p:nvPr>
        </p:nvSpPr>
        <p:spPr/>
        <p:txBody>
          <a:bodyPr/>
          <a:lstStyle/>
          <a:p>
            <a:fld id="{633CCE97-049A-416D-8265-CD6AA0856F3A}" type="slidenum">
              <a:rPr lang="en-US" smtClean="0"/>
              <a:t>85</a:t>
            </a:fld>
            <a:endParaRPr lang="en-US" dirty="0"/>
          </a:p>
        </p:txBody>
      </p:sp>
    </p:spTree>
    <p:extLst>
      <p:ext uri="{BB962C8B-B14F-4D97-AF65-F5344CB8AC3E}">
        <p14:creationId xmlns:p14="http://schemas.microsoft.com/office/powerpoint/2010/main" val="22154852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pPr>
            <a:r>
              <a:rPr lang="en-US" baseline="0" dirty="0" smtClean="0">
                <a:solidFill>
                  <a:schemeClr val="tx1"/>
                </a:solidFill>
              </a:rPr>
              <a:t>In module 11, we discuss the principles of behavior.</a:t>
            </a:r>
          </a:p>
          <a:p>
            <a:pPr>
              <a:lnSpc>
                <a:spcPct val="100000"/>
              </a:lnSpc>
              <a:spcBef>
                <a:spcPts val="0"/>
              </a:spcBef>
              <a:spcAft>
                <a:spcPts val="600"/>
              </a:spcAft>
            </a:pPr>
            <a:r>
              <a:rPr lang="en-US" baseline="0" dirty="0" smtClean="0">
                <a:solidFill>
                  <a:schemeClr val="tx1"/>
                </a:solidFill>
              </a:rPr>
              <a:t>This includes an overview of Applied Behavior Analysis (ABA) which examines the influence of the environment on behavior and applies interventions to improve socially significant behaviors.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baseline="0" dirty="0" smtClean="0">
                <a:solidFill>
                  <a:schemeClr val="tx1"/>
                </a:solidFill>
              </a:rPr>
              <a:t>Today, we will review some of the essentials for managing challenging behavior, as well as managing our own behavior in response to challenging behavior. </a:t>
            </a:r>
          </a:p>
        </p:txBody>
      </p:sp>
      <p:sp>
        <p:nvSpPr>
          <p:cNvPr id="4" name="Slide Number Placeholder 3"/>
          <p:cNvSpPr>
            <a:spLocks noGrp="1"/>
          </p:cNvSpPr>
          <p:nvPr>
            <p:ph type="sldNum" sz="quarter" idx="10"/>
          </p:nvPr>
        </p:nvSpPr>
        <p:spPr/>
        <p:txBody>
          <a:bodyPr/>
          <a:lstStyle/>
          <a:p>
            <a:fld id="{633CCE97-049A-416D-8265-CD6AA0856F3A}" type="slidenum">
              <a:rPr lang="en-US" smtClean="0"/>
              <a:t>86</a:t>
            </a:fld>
            <a:endParaRPr lang="en-US" dirty="0"/>
          </a:p>
        </p:txBody>
      </p:sp>
    </p:spTree>
    <p:extLst>
      <p:ext uri="{BB962C8B-B14F-4D97-AF65-F5344CB8AC3E}">
        <p14:creationId xmlns:p14="http://schemas.microsoft.com/office/powerpoint/2010/main" val="1296892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smtClean="0">
                <a:solidFill>
                  <a:schemeClr val="tx1"/>
                </a:solidFill>
              </a:rPr>
              <a:t>Instructor’s Note:</a:t>
            </a:r>
          </a:p>
          <a:p>
            <a:pPr>
              <a:spcBef>
                <a:spcPts val="600"/>
              </a:spcBef>
            </a:pPr>
            <a:endParaRPr lang="en-US" b="1" dirty="0" smtClean="0">
              <a:solidFill>
                <a:schemeClr val="tx1"/>
              </a:solidFill>
            </a:endParaRPr>
          </a:p>
          <a:p>
            <a:pPr>
              <a:spcBef>
                <a:spcPts val="600"/>
              </a:spcBef>
            </a:pPr>
            <a:r>
              <a:rPr lang="en-US" b="0" dirty="0" smtClean="0">
                <a:solidFill>
                  <a:schemeClr val="tx1"/>
                </a:solidFill>
              </a:rPr>
              <a:t>Producer’s Note: Enable</a:t>
            </a:r>
            <a:r>
              <a:rPr lang="en-US" b="0" baseline="0" dirty="0" smtClean="0">
                <a:solidFill>
                  <a:schemeClr val="tx1"/>
                </a:solidFill>
              </a:rPr>
              <a:t> whiteboard tools. </a:t>
            </a:r>
          </a:p>
          <a:p>
            <a:pPr>
              <a:spcBef>
                <a:spcPts val="600"/>
              </a:spcBef>
            </a:pPr>
            <a:endParaRPr lang="en-US" b="1" dirty="0" smtClean="0">
              <a:solidFill>
                <a:schemeClr val="tx1"/>
              </a:solidFill>
            </a:endParaRPr>
          </a:p>
          <a:p>
            <a:pPr>
              <a:spcBef>
                <a:spcPts val="600"/>
              </a:spcBef>
            </a:pPr>
            <a:r>
              <a:rPr lang="en-US" i="0" dirty="0" smtClean="0">
                <a:solidFill>
                  <a:schemeClr val="tx1"/>
                </a:solidFill>
              </a:rPr>
              <a:t>Ask</a:t>
            </a:r>
            <a:r>
              <a:rPr lang="en-US" i="0" baseline="0" dirty="0" smtClean="0">
                <a:solidFill>
                  <a:schemeClr val="tx1"/>
                </a:solidFill>
              </a:rPr>
              <a:t> the class:  </a:t>
            </a:r>
          </a:p>
          <a:p>
            <a:pPr marL="171450" indent="-171450">
              <a:spcBef>
                <a:spcPts val="600"/>
              </a:spcBef>
              <a:buFont typeface="Arial" panose="020B0604020202020204" pitchFamily="34" charset="0"/>
              <a:buChar char="•"/>
            </a:pPr>
            <a:r>
              <a:rPr lang="en-US" i="0" baseline="0" dirty="0" smtClean="0">
                <a:solidFill>
                  <a:schemeClr val="tx1"/>
                </a:solidFill>
              </a:rPr>
              <a:t>How many of you work with children who exhibit problematic or challenging behaviors? Give a green check if you do.</a:t>
            </a:r>
          </a:p>
          <a:p>
            <a:pPr marL="0" indent="0">
              <a:spcBef>
                <a:spcPts val="600"/>
              </a:spcBef>
              <a:buFont typeface="Arial" panose="020B0604020202020204" pitchFamily="34" charset="0"/>
              <a:buNone/>
            </a:pPr>
            <a:endParaRPr lang="en-US" i="0" baseline="0" dirty="0" smtClean="0">
              <a:solidFill>
                <a:schemeClr val="tx1"/>
              </a:solidFill>
            </a:endParaRPr>
          </a:p>
          <a:p>
            <a:pPr marL="171450" indent="-171450">
              <a:spcBef>
                <a:spcPts val="600"/>
              </a:spcBef>
              <a:buFont typeface="Arial" panose="020B0604020202020204" pitchFamily="34" charset="0"/>
              <a:buChar char="•"/>
            </a:pPr>
            <a:r>
              <a:rPr lang="en-US" i="0" baseline="0" dirty="0" smtClean="0">
                <a:solidFill>
                  <a:schemeClr val="tx1"/>
                </a:solidFill>
              </a:rPr>
              <a:t>What kinds of challenging behaviors do you see?  (Yelling, hitting, tantrums, etc.) Type your answers on the slide using whiteboard tools.</a:t>
            </a:r>
          </a:p>
          <a:p>
            <a:pPr marL="171450" indent="-171450">
              <a:spcBef>
                <a:spcPts val="600"/>
              </a:spcBef>
              <a:buFont typeface="Arial" panose="020B0604020202020204" pitchFamily="34" charset="0"/>
              <a:buChar char="•"/>
            </a:pPr>
            <a:endParaRPr lang="en-US" i="0" baseline="0" dirty="0" smtClean="0">
              <a:solidFill>
                <a:schemeClr val="tx1"/>
              </a:solidFill>
            </a:endParaRPr>
          </a:p>
          <a:p>
            <a:pPr marL="171450" indent="-171450">
              <a:spcBef>
                <a:spcPts val="600"/>
              </a:spcBef>
              <a:buFont typeface="Arial" panose="020B0604020202020204" pitchFamily="34" charset="0"/>
              <a:buChar char="•"/>
            </a:pPr>
            <a:r>
              <a:rPr lang="en-US" i="0" baseline="0" dirty="0" smtClean="0">
                <a:solidFill>
                  <a:schemeClr val="tx1"/>
                </a:solidFill>
              </a:rPr>
              <a:t>What makes those behaviors problematic or challenging? Type your answers in chat.</a:t>
            </a:r>
          </a:p>
          <a:p>
            <a:pPr marL="0" indent="0">
              <a:spcBef>
                <a:spcPts val="600"/>
              </a:spcBef>
              <a:buFont typeface="Arial" panose="020B0604020202020204" pitchFamily="34" charset="0"/>
              <a:buNone/>
            </a:pPr>
            <a:r>
              <a:rPr lang="en-US" i="1" baseline="0" dirty="0" smtClean="0">
                <a:solidFill>
                  <a:schemeClr val="tx1"/>
                </a:solidFill>
              </a:rPr>
              <a:t>Producer’s Note: Type in chat, “What makes these behaviors challenging?”</a:t>
            </a:r>
          </a:p>
          <a:p>
            <a:pPr>
              <a:spcBef>
                <a:spcPts val="600"/>
              </a:spcBef>
              <a:spcAft>
                <a:spcPts val="0"/>
              </a:spcAft>
            </a:pPr>
            <a:endParaRPr lang="en-US" baseline="0" dirty="0" smtClean="0">
              <a:latin typeface="+mn-lt"/>
            </a:endParaRPr>
          </a:p>
          <a:p>
            <a:pPr>
              <a:spcBef>
                <a:spcPts val="600"/>
              </a:spcBef>
              <a:spcAft>
                <a:spcPts val="0"/>
              </a:spcAft>
            </a:pPr>
            <a:r>
              <a:rPr lang="en-US" baseline="0" dirty="0" smtClean="0">
                <a:latin typeface="+mn-lt"/>
              </a:rPr>
              <a:t>Challenging behaviors are challenging because of the following:</a:t>
            </a:r>
          </a:p>
          <a:p>
            <a:pPr marL="171450" indent="-171450">
              <a:spcBef>
                <a:spcPts val="600"/>
              </a:spcBef>
              <a:spcAft>
                <a:spcPts val="0"/>
              </a:spcAft>
              <a:buFont typeface="Arial" panose="020B0604020202020204" pitchFamily="34" charset="0"/>
              <a:buChar char="•"/>
            </a:pPr>
            <a:r>
              <a:rPr lang="en-US" dirty="0" smtClean="0">
                <a:latin typeface="+mn-lt"/>
              </a:rPr>
              <a:t>Harmful to self or others</a:t>
            </a:r>
          </a:p>
          <a:p>
            <a:pPr marL="171450" indent="-171450">
              <a:spcBef>
                <a:spcPts val="600"/>
              </a:spcBef>
              <a:spcAft>
                <a:spcPts val="0"/>
              </a:spcAft>
              <a:buFont typeface="Arial" panose="020B0604020202020204" pitchFamily="34" charset="0"/>
              <a:buChar char="•"/>
            </a:pPr>
            <a:r>
              <a:rPr lang="en-US" dirty="0" smtClean="0">
                <a:latin typeface="+mn-lt"/>
              </a:rPr>
              <a:t>Disruptive to the routines of self or others</a:t>
            </a:r>
          </a:p>
          <a:p>
            <a:pPr marL="171450" indent="-171450">
              <a:spcBef>
                <a:spcPts val="600"/>
              </a:spcBef>
              <a:spcAft>
                <a:spcPts val="0"/>
              </a:spcAft>
              <a:buFont typeface="Arial" panose="020B0604020202020204" pitchFamily="34" charset="0"/>
              <a:buChar char="•"/>
            </a:pPr>
            <a:r>
              <a:rPr lang="en-US" dirty="0" smtClean="0">
                <a:latin typeface="+mn-lt"/>
              </a:rPr>
              <a:t>Causes serious or repeated property destruction</a:t>
            </a:r>
          </a:p>
          <a:p>
            <a:pPr marL="171450" indent="-171450">
              <a:spcBef>
                <a:spcPts val="600"/>
              </a:spcBef>
              <a:spcAft>
                <a:spcPts val="0"/>
              </a:spcAft>
              <a:buFont typeface="Arial" panose="020B0604020202020204" pitchFamily="34" charset="0"/>
              <a:buChar char="•"/>
            </a:pPr>
            <a:r>
              <a:rPr lang="en-US" dirty="0" smtClean="0">
                <a:latin typeface="+mn-lt"/>
              </a:rPr>
              <a:t>Keeps the person from achieving personal goals</a:t>
            </a:r>
          </a:p>
          <a:p>
            <a:pPr marL="171450" indent="-171450">
              <a:spcBef>
                <a:spcPts val="600"/>
              </a:spcBef>
              <a:spcAft>
                <a:spcPts val="0"/>
              </a:spcAft>
              <a:buFont typeface="Arial" panose="020B0604020202020204" pitchFamily="34" charset="0"/>
              <a:buChar char="•"/>
            </a:pPr>
            <a:r>
              <a:rPr lang="en-US" dirty="0" smtClean="0">
                <a:latin typeface="+mn-lt"/>
              </a:rPr>
              <a:t>Causes the person to be restricted from accessing their peers or community</a:t>
            </a:r>
          </a:p>
        </p:txBody>
      </p:sp>
      <p:sp>
        <p:nvSpPr>
          <p:cNvPr id="4" name="Slide Number Placeholder 3"/>
          <p:cNvSpPr>
            <a:spLocks noGrp="1"/>
          </p:cNvSpPr>
          <p:nvPr>
            <p:ph type="sldNum" sz="quarter" idx="10"/>
          </p:nvPr>
        </p:nvSpPr>
        <p:spPr/>
        <p:txBody>
          <a:bodyPr/>
          <a:lstStyle/>
          <a:p>
            <a:fld id="{633CCE97-049A-416D-8265-CD6AA0856F3A}" type="slidenum">
              <a:rPr lang="en-US" smtClean="0"/>
              <a:t>87</a:t>
            </a:fld>
            <a:endParaRPr lang="en-US" dirty="0"/>
          </a:p>
        </p:txBody>
      </p:sp>
    </p:spTree>
    <p:extLst>
      <p:ext uri="{BB962C8B-B14F-4D97-AF65-F5344CB8AC3E}">
        <p14:creationId xmlns:p14="http://schemas.microsoft.com/office/powerpoint/2010/main" val="35491525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behaviorists say that “behavior is anything that a dead man can’t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“Target Behaviors” are</a:t>
            </a:r>
            <a:r>
              <a:rPr lang="en-US" sz="1200" baseline="0" dirty="0" smtClean="0"/>
              <a:t> the behaviors identified in the treatment plan that we w</a:t>
            </a:r>
            <a:r>
              <a:rPr lang="en-US" sz="1200" dirty="0" smtClean="0"/>
              <a:t>ant to shape; either to increase desirable behaviors</a:t>
            </a:r>
            <a:r>
              <a:rPr lang="en-US" sz="1200" baseline="0" dirty="0" smtClean="0"/>
              <a:t> </a:t>
            </a:r>
            <a:r>
              <a:rPr lang="en-US" sz="1200" dirty="0" smtClean="0"/>
              <a:t>or decrease challenging behaviors</a:t>
            </a:r>
          </a:p>
          <a:p>
            <a:endParaRPr lang="en-US" dirty="0"/>
          </a:p>
        </p:txBody>
      </p:sp>
      <p:sp>
        <p:nvSpPr>
          <p:cNvPr id="4" name="Slide Number Placeholder 3"/>
          <p:cNvSpPr>
            <a:spLocks noGrp="1"/>
          </p:cNvSpPr>
          <p:nvPr>
            <p:ph type="sldNum" sz="quarter" idx="10"/>
          </p:nvPr>
        </p:nvSpPr>
        <p:spPr/>
        <p:txBody>
          <a:bodyPr/>
          <a:lstStyle/>
          <a:p>
            <a:fld id="{633CCE97-049A-416D-8265-CD6AA0856F3A}" type="slidenum">
              <a:rPr lang="en-US" smtClean="0"/>
              <a:t>88</a:t>
            </a:fld>
            <a:endParaRPr lang="en-US" dirty="0"/>
          </a:p>
        </p:txBody>
      </p:sp>
    </p:spTree>
    <p:extLst>
      <p:ext uri="{BB962C8B-B14F-4D97-AF65-F5344CB8AC3E}">
        <p14:creationId xmlns:p14="http://schemas.microsoft.com/office/powerpoint/2010/main" val="37485790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theoretical basis of Maslow’s Hierarchy is that as </a:t>
            </a:r>
            <a:r>
              <a:rPr lang="en-US" dirty="0" smtClean="0"/>
              <a:t>humans</a:t>
            </a:r>
            <a:r>
              <a:rPr lang="en-US" baseline="0" dirty="0" smtClean="0"/>
              <a:t>, </a:t>
            </a:r>
            <a:r>
              <a:rPr lang="en-US" sz="1200" kern="1200" dirty="0" smtClean="0">
                <a:solidFill>
                  <a:schemeClr val="tx1"/>
                </a:solidFill>
                <a:effectLst/>
                <a:latin typeface="+mn-lt"/>
                <a:ea typeface="+mn-ea"/>
                <a:cs typeface="+mn-cs"/>
              </a:rPr>
              <a:t>our behavior is motivated by our needs, which he organized in this hierarchy beginning with our most basic needs for food, shelter, etc. and then our need for safety, need for love and belonging and so on. Our most basic needs must first be met before we can attend to our higher needs.</a:t>
            </a:r>
          </a:p>
          <a:p>
            <a:pPr>
              <a:spcBef>
                <a:spcPts val="0"/>
              </a:spcBef>
            </a:pPr>
            <a:endParaRPr lang="en-US" dirty="0" smtClean="0"/>
          </a:p>
          <a:p>
            <a:pPr>
              <a:spcBef>
                <a:spcPts val="0"/>
              </a:spcBef>
            </a:pPr>
            <a:r>
              <a:rPr lang="en-US" dirty="0" smtClean="0"/>
              <a:t>When you </a:t>
            </a:r>
            <a:r>
              <a:rPr lang="en-US" dirty="0"/>
              <a:t>see challenging </a:t>
            </a:r>
            <a:r>
              <a:rPr lang="en-US" dirty="0" smtClean="0"/>
              <a:t>behavior, </a:t>
            </a:r>
            <a:r>
              <a:rPr lang="en-US" dirty="0"/>
              <a:t>the first question </a:t>
            </a:r>
            <a:r>
              <a:rPr lang="en-US" dirty="0" smtClean="0"/>
              <a:t>you </a:t>
            </a:r>
            <a:r>
              <a:rPr lang="en-US" dirty="0"/>
              <a:t>should ask is, “What need might the child be trying to meet with this behavior?”  </a:t>
            </a:r>
            <a:endParaRPr lang="en-US" dirty="0" smtClean="0"/>
          </a:p>
          <a:p>
            <a:pPr>
              <a:spcBef>
                <a:spcPts val="0"/>
              </a:spcBef>
            </a:pPr>
            <a:endParaRPr lang="en-US" dirty="0" smtClean="0"/>
          </a:p>
          <a:p>
            <a:pPr>
              <a:spcBef>
                <a:spcPts val="0"/>
              </a:spcBef>
            </a:pPr>
            <a:r>
              <a:rPr lang="en-US" dirty="0" smtClean="0"/>
              <a:t>For </a:t>
            </a:r>
            <a:r>
              <a:rPr lang="en-US" dirty="0"/>
              <a:t>example, is the child hungry, tired, cold, sick, or in pain?  </a:t>
            </a:r>
            <a:endParaRPr lang="en-US" dirty="0" smtClean="0"/>
          </a:p>
          <a:p>
            <a:pPr>
              <a:spcBef>
                <a:spcPts val="0"/>
              </a:spcBef>
            </a:pPr>
            <a:endParaRPr lang="en-US" dirty="0" smtClean="0"/>
          </a:p>
          <a:p>
            <a:pPr>
              <a:spcBef>
                <a:spcPts val="0"/>
              </a:spcBef>
            </a:pPr>
            <a:r>
              <a:rPr lang="en-US" dirty="0" smtClean="0"/>
              <a:t>Making </a:t>
            </a:r>
            <a:r>
              <a:rPr lang="en-US" dirty="0"/>
              <a:t>sure basic needs are met is an important part of managing challenging behavior, because there is no amount of discipline, training, or reinforcement that will correct a challenging behavior caused by hunger, fatigue, discomfort, or pain.  </a:t>
            </a:r>
            <a:endParaRPr lang="en-US" dirty="0" smtClean="0"/>
          </a:p>
          <a:p>
            <a:pPr>
              <a:spcBef>
                <a:spcPts val="0"/>
              </a:spcBef>
            </a:pPr>
            <a:endParaRPr lang="en-US" dirty="0" smtClean="0"/>
          </a:p>
          <a:p>
            <a:pPr>
              <a:spcBef>
                <a:spcPts val="0"/>
              </a:spcBef>
            </a:pPr>
            <a:r>
              <a:rPr lang="en-US" dirty="0" smtClean="0"/>
              <a:t>The </a:t>
            </a:r>
            <a:r>
              <a:rPr lang="en-US" dirty="0"/>
              <a:t>only way to remediate those behaviors is through eliminating the need</a:t>
            </a:r>
            <a:r>
              <a:rPr lang="en-US" dirty="0" smtClean="0"/>
              <a:t>.</a:t>
            </a:r>
            <a:endParaRPr lang="en-US" dirty="0"/>
          </a:p>
        </p:txBody>
      </p:sp>
      <p:sp>
        <p:nvSpPr>
          <p:cNvPr id="4" name="Slide Number Placeholder 3"/>
          <p:cNvSpPr>
            <a:spLocks noGrp="1"/>
          </p:cNvSpPr>
          <p:nvPr>
            <p:ph type="sldNum" sz="quarter" idx="10"/>
          </p:nvPr>
        </p:nvSpPr>
        <p:spPr/>
        <p:txBody>
          <a:bodyPr/>
          <a:lstStyle/>
          <a:p>
            <a:fld id="{633CCE97-049A-416D-8265-CD6AA0856F3A}" type="slidenum">
              <a:rPr lang="en-US" smtClean="0"/>
              <a:t>89</a:t>
            </a:fld>
            <a:endParaRPr lang="en-US" dirty="0"/>
          </a:p>
        </p:txBody>
      </p:sp>
    </p:spTree>
    <p:extLst>
      <p:ext uri="{BB962C8B-B14F-4D97-AF65-F5344CB8AC3E}">
        <p14:creationId xmlns:p14="http://schemas.microsoft.com/office/powerpoint/2010/main" val="244943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b="1" kern="1200" dirty="0" smtClean="0">
                <a:solidFill>
                  <a:schemeClr val="tx1"/>
                </a:solidFill>
                <a:effectLst/>
                <a:latin typeface="+mn-lt"/>
                <a:ea typeface="+mn-ea"/>
                <a:cs typeface="+mn-cs"/>
              </a:rPr>
              <a:t>Instructor’s Note:</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i="1" kern="1200" dirty="0" smtClean="0">
                <a:solidFill>
                  <a:schemeClr val="tx1"/>
                </a:solidFill>
                <a:effectLst/>
                <a:latin typeface="+mn-lt"/>
                <a:ea typeface="+mn-ea"/>
                <a:cs typeface="+mn-cs"/>
              </a:rPr>
              <a:t>Use this slide or add your own to introduce</a:t>
            </a:r>
            <a:r>
              <a:rPr lang="en-US" sz="1200" i="1" kern="1200" baseline="0" dirty="0" smtClean="0">
                <a:solidFill>
                  <a:schemeClr val="tx1"/>
                </a:solidFill>
                <a:effectLst/>
                <a:latin typeface="+mn-lt"/>
                <a:ea typeface="+mn-ea"/>
                <a:cs typeface="+mn-cs"/>
              </a:rPr>
              <a:t> yourself. If are not using the Webcam for the entire class, you may want to turn it on while you make your introduction and then turn it off.</a:t>
            </a:r>
            <a:endParaRPr lang="en-US" dirty="0"/>
          </a:p>
        </p:txBody>
      </p:sp>
      <p:sp>
        <p:nvSpPr>
          <p:cNvPr id="4" name="Slide Number Placeholder 3"/>
          <p:cNvSpPr>
            <a:spLocks noGrp="1"/>
          </p:cNvSpPr>
          <p:nvPr>
            <p:ph type="sldNum" sz="quarter" idx="10"/>
          </p:nvPr>
        </p:nvSpPr>
        <p:spPr/>
        <p:txBody>
          <a:bodyPr/>
          <a:lstStyle/>
          <a:p>
            <a:fld id="{8BD86CB2-17AC-4395-9927-0E6EE2175A23}" type="slidenum">
              <a:rPr lang="en-US" smtClean="0"/>
              <a:t>9</a:t>
            </a:fld>
            <a:endParaRPr lang="en-US"/>
          </a:p>
        </p:txBody>
      </p:sp>
    </p:spTree>
    <p:extLst>
      <p:ext uri="{BB962C8B-B14F-4D97-AF65-F5344CB8AC3E}">
        <p14:creationId xmlns:p14="http://schemas.microsoft.com/office/powerpoint/2010/main" val="10298007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Slide is animated.</a:t>
            </a:r>
          </a:p>
          <a:p>
            <a:pPr lvl="0">
              <a:spcBef>
                <a:spcPts val="400"/>
              </a:spcBef>
              <a:spcAft>
                <a:spcPts val="400"/>
              </a:spcAft>
            </a:pPr>
            <a:r>
              <a:rPr lang="en-US" sz="1200" i="0" kern="1200" dirty="0" smtClean="0">
                <a:solidFill>
                  <a:schemeClr val="tx1"/>
                </a:solidFill>
                <a:effectLst/>
                <a:latin typeface="+mn-lt"/>
                <a:ea typeface="+mn-ea"/>
                <a:cs typeface="+mn-cs"/>
              </a:rPr>
              <a:t>Behavior</a:t>
            </a:r>
            <a:r>
              <a:rPr lang="en-US" sz="1200" i="0" kern="1200" baseline="0" dirty="0" smtClean="0">
                <a:solidFill>
                  <a:schemeClr val="tx1"/>
                </a:solidFill>
                <a:effectLst/>
                <a:latin typeface="+mn-lt"/>
                <a:ea typeface="+mn-ea"/>
                <a:cs typeface="+mn-cs"/>
              </a:rPr>
              <a:t>ism seeks to understand behavior in terms of t</a:t>
            </a:r>
            <a:r>
              <a:rPr lang="en-US" sz="1200" i="0" kern="1200" dirty="0" smtClean="0">
                <a:solidFill>
                  <a:schemeClr val="tx1"/>
                </a:solidFill>
                <a:effectLst/>
                <a:latin typeface="+mn-lt"/>
                <a:ea typeface="+mn-ea"/>
                <a:cs typeface="+mn-cs"/>
              </a:rPr>
              <a:t>he ABCs of behavior:</a:t>
            </a:r>
          </a:p>
          <a:p>
            <a:pPr marL="171450" lvl="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Antecedent:</a:t>
            </a:r>
            <a:r>
              <a:rPr lang="en-US" sz="1200" i="0" kern="1200" baseline="0" dirty="0" smtClean="0">
                <a:solidFill>
                  <a:schemeClr val="tx1"/>
                </a:solidFill>
                <a:effectLst/>
                <a:latin typeface="+mn-lt"/>
                <a:ea typeface="+mn-ea"/>
                <a:cs typeface="+mn-cs"/>
              </a:rPr>
              <a:t> Stimuli or e</a:t>
            </a:r>
            <a:r>
              <a:rPr lang="en-US" sz="1200" i="0" kern="1200" dirty="0" smtClean="0">
                <a:solidFill>
                  <a:schemeClr val="tx1"/>
                </a:solidFill>
                <a:effectLst/>
                <a:latin typeface="+mn-lt"/>
                <a:ea typeface="+mn-ea"/>
                <a:cs typeface="+mn-cs"/>
              </a:rPr>
              <a:t>vents that occur before the behavior. Antecedents may or may not influence a behavior.</a:t>
            </a:r>
            <a:endParaRPr lang="en-US" sz="1150" i="0" kern="1200" dirty="0" smtClean="0">
              <a:solidFill>
                <a:schemeClr val="tx1"/>
              </a:solidFill>
              <a:effectLst/>
              <a:latin typeface="+mn-lt"/>
              <a:ea typeface="+mn-ea"/>
              <a:cs typeface="+mn-cs"/>
            </a:endParaRPr>
          </a:p>
          <a:p>
            <a:pPr marL="171450" lvl="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Behavior:</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Something someone does that is both measurable and observable. Behavior</a:t>
            </a:r>
            <a:r>
              <a:rPr lang="en-US" sz="1200" i="0" kern="1200" baseline="0" dirty="0" smtClean="0">
                <a:solidFill>
                  <a:schemeClr val="tx1"/>
                </a:solidFill>
                <a:effectLst/>
                <a:latin typeface="+mn-lt"/>
                <a:ea typeface="+mn-ea"/>
                <a:cs typeface="+mn-cs"/>
              </a:rPr>
              <a:t> can be influenced by consequences and relevant antecedents. </a:t>
            </a:r>
            <a:endParaRPr lang="en-US" sz="1150" i="0" kern="1200" dirty="0" smtClean="0">
              <a:solidFill>
                <a:schemeClr val="tx1"/>
              </a:solidFill>
              <a:effectLst/>
              <a:latin typeface="+mn-lt"/>
              <a:ea typeface="+mn-ea"/>
              <a:cs typeface="+mn-cs"/>
            </a:endParaRPr>
          </a:p>
          <a:p>
            <a:pPr marL="171450" lvl="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Consequence:</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Something that happens after the behavior. Consequences may be experienced as either reinforcement or punishment.</a:t>
            </a:r>
          </a:p>
          <a:p>
            <a:pPr marL="0" lvl="0" indent="0">
              <a:spcBef>
                <a:spcPts val="400"/>
              </a:spcBef>
              <a:spcAft>
                <a:spcPts val="400"/>
              </a:spcAft>
              <a:buFont typeface="Arial" panose="020B0604020202020204" pitchFamily="34" charset="0"/>
              <a:buNone/>
            </a:pPr>
            <a:r>
              <a:rPr lang="en-US" sz="1200" i="0" kern="1200" dirty="0" smtClean="0">
                <a:solidFill>
                  <a:schemeClr val="tx1"/>
                </a:solidFill>
                <a:effectLst/>
                <a:latin typeface="+mn-lt"/>
                <a:ea typeface="+mn-ea"/>
                <a:cs typeface="+mn-cs"/>
              </a:rPr>
              <a:t>Reinforcement increases</a:t>
            </a:r>
            <a:r>
              <a:rPr lang="en-US" sz="1200" i="0" kern="1200" baseline="0" dirty="0" smtClean="0">
                <a:solidFill>
                  <a:schemeClr val="tx1"/>
                </a:solidFill>
                <a:effectLst/>
                <a:latin typeface="+mn-lt"/>
                <a:ea typeface="+mn-ea"/>
                <a:cs typeface="+mn-cs"/>
              </a:rPr>
              <a:t> the </a:t>
            </a:r>
            <a:r>
              <a:rPr lang="en-US" sz="1200" i="0" kern="1200" dirty="0" smtClean="0">
                <a:solidFill>
                  <a:schemeClr val="tx1"/>
                </a:solidFill>
                <a:effectLst/>
                <a:latin typeface="+mn-lt"/>
                <a:ea typeface="+mn-ea"/>
                <a:cs typeface="+mn-cs"/>
              </a:rPr>
              <a:t>likelihood of the behavior occurring again</a:t>
            </a:r>
            <a:r>
              <a:rPr lang="en-US" sz="1200" i="0" kern="1200" baseline="0" dirty="0" smtClean="0">
                <a:solidFill>
                  <a:schemeClr val="tx1"/>
                </a:solidFill>
                <a:effectLst/>
                <a:latin typeface="+mn-lt"/>
                <a:ea typeface="+mn-ea"/>
                <a:cs typeface="+mn-cs"/>
              </a:rPr>
              <a:t> and punishment decreases the likelihood.</a:t>
            </a:r>
            <a:endParaRPr lang="en-US" sz="1150" i="0" kern="1200" dirty="0" smtClean="0">
              <a:solidFill>
                <a:schemeClr val="tx1"/>
              </a:solidFill>
              <a:effectLst/>
              <a:latin typeface="+mn-lt"/>
              <a:ea typeface="+mn-ea"/>
              <a:cs typeface="+mn-cs"/>
            </a:endParaRPr>
          </a:p>
          <a:p>
            <a:pPr>
              <a:spcBef>
                <a:spcPts val="0"/>
              </a:spcBef>
            </a:pPr>
            <a:endParaRPr lang="en-US" b="0" i="1" dirty="0" smtClean="0">
              <a:solidFill>
                <a:srgbClr val="0070C0"/>
              </a:solidFill>
            </a:endParaRPr>
          </a:p>
          <a:p>
            <a:pPr>
              <a:spcBef>
                <a:spcPts val="0"/>
              </a:spcBef>
            </a:pPr>
            <a:r>
              <a:rPr lang="en-US" b="1" dirty="0" smtClean="0">
                <a:solidFill>
                  <a:schemeClr val="tx1"/>
                </a:solidFill>
              </a:rPr>
              <a:t>Instructor’s Note:</a:t>
            </a:r>
            <a:r>
              <a:rPr lang="en-US" b="1" baseline="0" dirty="0">
                <a:solidFill>
                  <a:schemeClr val="tx1"/>
                </a:solidFill>
              </a:rPr>
              <a:t> </a:t>
            </a:r>
            <a:r>
              <a:rPr lang="en-US" i="0" dirty="0" smtClean="0">
                <a:solidFill>
                  <a:schemeClr val="tx1"/>
                </a:solidFill>
              </a:rPr>
              <a:t>Go </a:t>
            </a:r>
            <a:r>
              <a:rPr lang="en-US" i="0" dirty="0">
                <a:solidFill>
                  <a:schemeClr val="tx1"/>
                </a:solidFill>
              </a:rPr>
              <a:t>through </a:t>
            </a:r>
            <a:r>
              <a:rPr lang="en-US" i="0" dirty="0" smtClean="0">
                <a:solidFill>
                  <a:schemeClr val="tx1"/>
                </a:solidFill>
              </a:rPr>
              <a:t>the examples </a:t>
            </a:r>
            <a:r>
              <a:rPr lang="en-US" i="0" dirty="0">
                <a:solidFill>
                  <a:schemeClr val="tx1"/>
                </a:solidFill>
              </a:rPr>
              <a:t>on </a:t>
            </a:r>
            <a:r>
              <a:rPr lang="en-US" i="0" dirty="0" smtClean="0">
                <a:solidFill>
                  <a:schemeClr val="tx1"/>
                </a:solidFill>
              </a:rPr>
              <a:t>the slide.  </a:t>
            </a:r>
          </a:p>
        </p:txBody>
      </p:sp>
      <p:sp>
        <p:nvSpPr>
          <p:cNvPr id="4" name="Slide Number Placeholder 3"/>
          <p:cNvSpPr>
            <a:spLocks noGrp="1"/>
          </p:cNvSpPr>
          <p:nvPr>
            <p:ph type="sldNum" sz="quarter" idx="10"/>
          </p:nvPr>
        </p:nvSpPr>
        <p:spPr/>
        <p:txBody>
          <a:bodyPr/>
          <a:lstStyle/>
          <a:p>
            <a:fld id="{633CCE97-049A-416D-8265-CD6AA0856F3A}" type="slidenum">
              <a:rPr lang="en-US" smtClean="0"/>
              <a:t>90</a:t>
            </a:fld>
            <a:endParaRPr lang="en-US" dirty="0"/>
          </a:p>
        </p:txBody>
      </p:sp>
    </p:spTree>
    <p:extLst>
      <p:ext uri="{BB962C8B-B14F-4D97-AF65-F5344CB8AC3E}">
        <p14:creationId xmlns:p14="http://schemas.microsoft.com/office/powerpoint/2010/main" val="27579272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When a behavior occurs and a desirable consequence follows,</a:t>
            </a:r>
            <a:r>
              <a:rPr lang="en-US" baseline="0" dirty="0" smtClean="0"/>
              <a:t> </a:t>
            </a:r>
            <a:r>
              <a:rPr lang="en-US" dirty="0" smtClean="0"/>
              <a:t>the</a:t>
            </a:r>
            <a:r>
              <a:rPr lang="en-US" baseline="0" dirty="0" smtClean="0"/>
              <a:t> behavior is being reinforced – meaning that same behavior is </a:t>
            </a:r>
            <a:r>
              <a:rPr lang="en-US" dirty="0" smtClean="0"/>
              <a:t>more likely again.  </a:t>
            </a:r>
          </a:p>
          <a:p>
            <a:pPr>
              <a:spcBef>
                <a:spcPts val="0"/>
              </a:spcBef>
            </a:pPr>
            <a:endParaRPr lang="en-US" dirty="0" smtClean="0"/>
          </a:p>
          <a:p>
            <a:pPr>
              <a:spcBef>
                <a:spcPts val="0"/>
              </a:spcBef>
            </a:pPr>
            <a:r>
              <a:rPr lang="en-US" dirty="0" smtClean="0"/>
              <a:t>Through reinforcement you can increase the likelihood of a desirable </a:t>
            </a:r>
            <a:r>
              <a:rPr lang="en-US" u="sng" dirty="0" smtClean="0"/>
              <a:t>or</a:t>
            </a:r>
            <a:r>
              <a:rPr lang="en-US" dirty="0" smtClean="0"/>
              <a:t> challenging behavior occurring in the future. In</a:t>
            </a:r>
            <a:r>
              <a:rPr lang="en-US" baseline="0" dirty="0" smtClean="0"/>
              <a:t> the examples we just reviewed, the desirable consequences that followed John yelling, are reinforcing his challenging behavior.</a:t>
            </a:r>
            <a:endParaRPr lang="en-US" dirty="0" smtClean="0"/>
          </a:p>
          <a:p>
            <a:pPr>
              <a:spcBef>
                <a:spcPts val="0"/>
              </a:spcBef>
            </a:pPr>
            <a:endParaRPr lang="en-US" dirty="0" smtClean="0"/>
          </a:p>
          <a:p>
            <a:pPr>
              <a:spcBef>
                <a:spcPts val="0"/>
              </a:spcBef>
            </a:pPr>
            <a:r>
              <a:rPr lang="en-US" dirty="0" smtClean="0"/>
              <a:t>Not every consequence that follows a behavior</a:t>
            </a:r>
            <a:r>
              <a:rPr lang="en-US" baseline="0" dirty="0" smtClean="0"/>
              <a:t> is reinforcing. Reinforcement only occurs if the behavior occurs again under similar circumstance.</a:t>
            </a:r>
            <a:endParaRPr lang="en-US" dirty="0"/>
          </a:p>
        </p:txBody>
      </p:sp>
      <p:sp>
        <p:nvSpPr>
          <p:cNvPr id="4" name="Slide Number Placeholder 3"/>
          <p:cNvSpPr>
            <a:spLocks noGrp="1"/>
          </p:cNvSpPr>
          <p:nvPr>
            <p:ph type="sldNum" sz="quarter" idx="10"/>
          </p:nvPr>
        </p:nvSpPr>
        <p:spPr/>
        <p:txBody>
          <a:bodyPr/>
          <a:lstStyle/>
          <a:p>
            <a:fld id="{633CCE97-049A-416D-8265-CD6AA0856F3A}" type="slidenum">
              <a:rPr lang="en-US" smtClean="0"/>
              <a:t>91</a:t>
            </a:fld>
            <a:endParaRPr lang="en-US" dirty="0"/>
          </a:p>
        </p:txBody>
      </p:sp>
    </p:spTree>
    <p:extLst>
      <p:ext uri="{BB962C8B-B14F-4D97-AF65-F5344CB8AC3E}">
        <p14:creationId xmlns:p14="http://schemas.microsoft.com/office/powerpoint/2010/main" val="2776206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solidFill>
                  <a:schemeClr val="tx1"/>
                </a:solidFill>
              </a:rPr>
              <a:t>What </a:t>
            </a:r>
            <a:r>
              <a:rPr lang="en-US" i="0" dirty="0">
                <a:solidFill>
                  <a:schemeClr val="tx1"/>
                </a:solidFill>
              </a:rPr>
              <a:t>is the function of behavior</a:t>
            </a:r>
            <a:r>
              <a:rPr lang="en-US" i="0" dirty="0" smtClean="0">
                <a:solidFill>
                  <a:schemeClr val="tx1"/>
                </a:solidFill>
              </a:rPr>
              <a:t>? Why do people do things?</a:t>
            </a:r>
          </a:p>
          <a:p>
            <a:r>
              <a:rPr lang="en-US" i="0" dirty="0" smtClean="0">
                <a:solidFill>
                  <a:schemeClr val="tx1"/>
                </a:solidFill>
              </a:rPr>
              <a:t>A</a:t>
            </a:r>
            <a:r>
              <a:rPr lang="en-US" i="0" baseline="0" dirty="0" smtClean="0">
                <a:solidFill>
                  <a:schemeClr val="tx1"/>
                </a:solidFill>
              </a:rPr>
              <a:t>ccording to behaviorism, there are two functions of behavior: t</a:t>
            </a:r>
            <a:r>
              <a:rPr lang="en-US" dirty="0" smtClean="0">
                <a:solidFill>
                  <a:schemeClr val="tx1"/>
                </a:solidFill>
              </a:rPr>
              <a:t>o obtain </a:t>
            </a:r>
            <a:r>
              <a:rPr lang="en-US" dirty="0">
                <a:solidFill>
                  <a:schemeClr val="tx1"/>
                </a:solidFill>
              </a:rPr>
              <a:t>or avoid something</a:t>
            </a:r>
            <a:r>
              <a:rPr lang="en-US" dirty="0" smtClean="0">
                <a:solidFill>
                  <a:schemeClr val="tx1"/>
                </a:solidFill>
              </a:rPr>
              <a:t>.</a:t>
            </a:r>
          </a:p>
          <a:p>
            <a:endParaRPr lang="en-US" dirty="0" smtClean="0">
              <a:solidFill>
                <a:schemeClr val="tx1"/>
              </a:solidFill>
            </a:endParaRPr>
          </a:p>
          <a:p>
            <a:r>
              <a:rPr lang="en-US" i="1" dirty="0" smtClean="0">
                <a:solidFill>
                  <a:schemeClr val="tx1"/>
                </a:solidFill>
              </a:rPr>
              <a:t>Producer’s Note: Enable whiteboard</a:t>
            </a:r>
            <a:r>
              <a:rPr lang="en-US" i="1" baseline="0" dirty="0" smtClean="0">
                <a:solidFill>
                  <a:schemeClr val="tx1"/>
                </a:solidFill>
              </a:rPr>
              <a:t> tools.</a:t>
            </a:r>
            <a:endParaRPr lang="en-US" i="1" dirty="0" smtClean="0">
              <a:solidFill>
                <a:schemeClr val="tx1"/>
              </a:solidFill>
            </a:endParaRPr>
          </a:p>
          <a:p>
            <a:endParaRPr lang="en-US" dirty="0" smtClean="0">
              <a:solidFill>
                <a:schemeClr val="tx1"/>
              </a:solidFill>
            </a:endParaRPr>
          </a:p>
          <a:p>
            <a:r>
              <a:rPr lang="en-US" dirty="0" smtClean="0">
                <a:solidFill>
                  <a:schemeClr val="tx1"/>
                </a:solidFill>
              </a:rPr>
              <a:t>What might the child be trying to obtain?</a:t>
            </a:r>
            <a:r>
              <a:rPr lang="en-US" baseline="0" dirty="0" smtClean="0">
                <a:solidFill>
                  <a:schemeClr val="tx1"/>
                </a:solidFill>
              </a:rPr>
              <a:t> What might they be trying to avoid? Type your answers in the table using whiteboard tools.</a:t>
            </a:r>
          </a:p>
          <a:p>
            <a:endParaRPr lang="en-US" baseline="0" dirty="0" smtClean="0">
              <a:solidFill>
                <a:schemeClr val="tx1"/>
              </a:solidFill>
            </a:endParaRPr>
          </a:p>
          <a:p>
            <a:r>
              <a:rPr lang="en-US" baseline="0" dirty="0" smtClean="0">
                <a:solidFill>
                  <a:schemeClr val="tx1"/>
                </a:solidFill>
              </a:rPr>
              <a:t>After participants respond, go over answers below.</a:t>
            </a:r>
            <a:endParaRPr lang="en-US" dirty="0" smtClean="0">
              <a:solidFill>
                <a:schemeClr val="tx1"/>
              </a:solidFill>
            </a:endParaRPr>
          </a:p>
          <a:p>
            <a:endParaRPr lang="en-US" sz="900" dirty="0" smtClean="0"/>
          </a:p>
          <a:p>
            <a:pPr marL="171450" indent="-171450">
              <a:buFont typeface="Arial" panose="020B0604020202020204" pitchFamily="34" charset="0"/>
              <a:buChar char="•"/>
            </a:pPr>
            <a:r>
              <a:rPr lang="en-US" dirty="0" smtClean="0"/>
              <a:t>The</a:t>
            </a:r>
            <a:r>
              <a:rPr lang="en-US" baseline="0" dirty="0" smtClean="0"/>
              <a:t> child might try to </a:t>
            </a:r>
            <a:r>
              <a:rPr lang="en-US" u="sng" baseline="0" dirty="0" smtClean="0"/>
              <a:t>obtain</a:t>
            </a:r>
            <a:r>
              <a:rPr lang="en-US" baseline="0" dirty="0" smtClean="0"/>
              <a:t>:</a:t>
            </a:r>
          </a:p>
          <a:p>
            <a:pPr marL="628650" lvl="1" indent="-171450">
              <a:buFontTx/>
              <a:buChar char="-"/>
            </a:pPr>
            <a:r>
              <a:rPr lang="en-US" baseline="0" dirty="0" smtClean="0"/>
              <a:t>Attention/Interaction</a:t>
            </a:r>
          </a:p>
          <a:p>
            <a:pPr marL="628650" lvl="1" indent="-171450">
              <a:buFontTx/>
              <a:buChar char="-"/>
            </a:pPr>
            <a:r>
              <a:rPr lang="en-US" baseline="0" dirty="0" smtClean="0"/>
              <a:t>Task/Directive/Activity</a:t>
            </a:r>
          </a:p>
          <a:p>
            <a:pPr marL="628650" lvl="1" indent="-171450">
              <a:buFontTx/>
              <a:buChar char="-"/>
            </a:pPr>
            <a:r>
              <a:rPr lang="en-US" baseline="0" dirty="0" smtClean="0"/>
              <a:t>Tangible item</a:t>
            </a:r>
          </a:p>
          <a:p>
            <a:pPr marL="628650" lvl="1" indent="-171450">
              <a:buFontTx/>
              <a:buChar char="-"/>
            </a:pPr>
            <a:r>
              <a:rPr lang="en-US" baseline="0" dirty="0" smtClean="0"/>
              <a:t>Internal stimulation</a:t>
            </a:r>
          </a:p>
          <a:p>
            <a:pPr marL="171450" indent="-171450">
              <a:buFont typeface="Arial" panose="020B0604020202020204" pitchFamily="34" charset="0"/>
              <a:buChar char="•"/>
            </a:pPr>
            <a:endParaRPr lang="en-US" sz="900" baseline="0" dirty="0"/>
          </a:p>
          <a:p>
            <a:pPr marL="171450" indent="-171450">
              <a:buFont typeface="Arial" panose="020B0604020202020204" pitchFamily="34" charset="0"/>
              <a:buChar char="•"/>
            </a:pPr>
            <a:r>
              <a:rPr lang="en-US" baseline="0" dirty="0" smtClean="0"/>
              <a:t>The child might try to </a:t>
            </a:r>
            <a:r>
              <a:rPr lang="en-US" u="sng" baseline="0" dirty="0" smtClean="0"/>
              <a:t>avoid</a:t>
            </a:r>
            <a:r>
              <a:rPr lang="en-US" baseline="0" dirty="0" smtClean="0"/>
              <a:t>:</a:t>
            </a:r>
          </a:p>
          <a:p>
            <a:pPr marL="628650" lvl="1" indent="-171450">
              <a:buFontTx/>
              <a:buChar char="-"/>
            </a:pPr>
            <a:r>
              <a:rPr lang="en-US" baseline="0" dirty="0" smtClean="0"/>
              <a:t>Attention/Interaction</a:t>
            </a:r>
          </a:p>
          <a:p>
            <a:pPr marL="628650" lvl="1" indent="-171450">
              <a:buFontTx/>
              <a:buChar char="-"/>
            </a:pPr>
            <a:r>
              <a:rPr lang="en-US" baseline="0" dirty="0" smtClean="0"/>
              <a:t>Task/Directive/Activity</a:t>
            </a:r>
          </a:p>
          <a:p>
            <a:pPr marL="628650" lvl="1" indent="-171450">
              <a:buFontTx/>
              <a:buChar char="-"/>
            </a:pPr>
            <a:r>
              <a:rPr lang="en-US" baseline="0" dirty="0" smtClean="0"/>
              <a:t>Internal Stimulation</a:t>
            </a:r>
            <a:endParaRPr lang="en-US" sz="120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92</a:t>
            </a:fld>
            <a:endParaRPr lang="en-US" dirty="0"/>
          </a:p>
        </p:txBody>
      </p:sp>
    </p:spTree>
    <p:extLst>
      <p:ext uri="{BB962C8B-B14F-4D97-AF65-F5344CB8AC3E}">
        <p14:creationId xmlns:p14="http://schemas.microsoft.com/office/powerpoint/2010/main" val="956128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i="0" kern="1200" dirty="0" smtClean="0">
                <a:solidFill>
                  <a:schemeClr val="tx1"/>
                </a:solidFill>
                <a:effectLst/>
                <a:latin typeface="+mn-lt"/>
                <a:ea typeface="+mn-ea"/>
                <a:cs typeface="+mn-cs"/>
              </a:rPr>
              <a:t>Slide is animated</a:t>
            </a:r>
          </a:p>
          <a:p>
            <a:pPr marL="0" lvl="0" indent="0">
              <a:buFont typeface="Arial" panose="020B0604020202020204" pitchFamily="34" charset="0"/>
              <a:buNone/>
            </a:pPr>
            <a:endParaRPr lang="en-US" sz="1200" i="1"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i="1" kern="1200" dirty="0" smtClean="0">
                <a:solidFill>
                  <a:schemeClr val="tx1"/>
                </a:solidFill>
                <a:effectLst/>
                <a:latin typeface="+mn-lt"/>
                <a:ea typeface="+mn-ea"/>
                <a:cs typeface="+mn-cs"/>
              </a:rPr>
              <a:t>Producer’s Note: Enable</a:t>
            </a:r>
            <a:r>
              <a:rPr lang="en-US" sz="1200" i="1" kern="1200" baseline="0" dirty="0" smtClean="0">
                <a:solidFill>
                  <a:schemeClr val="tx1"/>
                </a:solidFill>
                <a:effectLst/>
                <a:latin typeface="+mn-lt"/>
                <a:ea typeface="+mn-ea"/>
                <a:cs typeface="+mn-cs"/>
              </a:rPr>
              <a:t> whiteboard tools.</a:t>
            </a:r>
          </a:p>
          <a:p>
            <a:pPr marL="0" lvl="0" indent="0">
              <a:buFont typeface="Arial" panose="020B0604020202020204" pitchFamily="34" charset="0"/>
              <a:buNone/>
            </a:pPr>
            <a:endParaRPr lang="en-US" sz="1200" i="0" kern="1200" dirty="0" smtClean="0">
              <a:solidFill>
                <a:schemeClr val="tx1"/>
              </a:solidFill>
              <a:effectLst/>
              <a:latin typeface="+mn-lt"/>
              <a:ea typeface="+mn-ea"/>
              <a:cs typeface="+mn-cs"/>
            </a:endParaRPr>
          </a:p>
          <a:p>
            <a:pPr marL="171450" lvl="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Ask participants what the function of behavior is for each of the previous examples under the ABC model. For each example, put a checkmark in the column to note whether the function</a:t>
            </a:r>
            <a:r>
              <a:rPr lang="en-US" sz="1200" i="0" kern="1200" baseline="0" dirty="0" smtClean="0">
                <a:solidFill>
                  <a:schemeClr val="tx1"/>
                </a:solidFill>
                <a:effectLst/>
                <a:latin typeface="+mn-lt"/>
                <a:ea typeface="+mn-ea"/>
                <a:cs typeface="+mn-cs"/>
              </a:rPr>
              <a:t> is obtain or avoid.</a:t>
            </a:r>
          </a:p>
          <a:p>
            <a:pPr marL="171450" lvl="0" indent="-171450">
              <a:spcBef>
                <a:spcPts val="400"/>
              </a:spcBef>
              <a:spcAft>
                <a:spcPts val="400"/>
              </a:spcAft>
              <a:buFont typeface="Arial" panose="020B0604020202020204" pitchFamily="34" charset="0"/>
              <a:buChar char="•"/>
            </a:pPr>
            <a:endParaRPr lang="en-US" sz="1150" i="0" kern="1200" dirty="0" smtClean="0">
              <a:solidFill>
                <a:schemeClr val="tx1"/>
              </a:solidFill>
              <a:effectLst/>
              <a:latin typeface="+mn-lt"/>
              <a:ea typeface="+mn-ea"/>
              <a:cs typeface="+mn-cs"/>
            </a:endParaRPr>
          </a:p>
          <a:p>
            <a:pPr marL="628650" lvl="1" indent="-171450">
              <a:spcBef>
                <a:spcPts val="400"/>
              </a:spcBef>
              <a:spcAft>
                <a:spcPts val="400"/>
              </a:spcAft>
              <a:buFontTx/>
              <a:buChar char="-"/>
            </a:pPr>
            <a:r>
              <a:rPr lang="en-US" sz="1200" i="0" kern="1200" dirty="0" smtClean="0">
                <a:solidFill>
                  <a:schemeClr val="tx1"/>
                </a:solidFill>
                <a:effectLst/>
                <a:latin typeface="+mn-lt"/>
                <a:ea typeface="+mn-ea"/>
                <a:cs typeface="+mn-cs"/>
              </a:rPr>
              <a:t>A:</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You tell John he cannot play his video game, B:</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John yells, C:</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You bring him his video game (obtain an item)</a:t>
            </a:r>
            <a:endParaRPr lang="en-US" sz="1150" i="0" kern="1200" dirty="0" smtClean="0">
              <a:solidFill>
                <a:schemeClr val="tx1"/>
              </a:solidFill>
              <a:effectLst/>
              <a:latin typeface="+mn-lt"/>
              <a:ea typeface="+mn-ea"/>
              <a:cs typeface="+mn-cs"/>
            </a:endParaRPr>
          </a:p>
          <a:p>
            <a:pPr marL="628650" lvl="1" indent="-171450">
              <a:spcBef>
                <a:spcPts val="400"/>
              </a:spcBef>
              <a:spcAft>
                <a:spcPts val="400"/>
              </a:spcAft>
              <a:buFontTx/>
              <a:buChar char="-"/>
            </a:pPr>
            <a:r>
              <a:rPr lang="en-US" sz="1200" i="0" kern="1200" dirty="0" smtClean="0">
                <a:solidFill>
                  <a:schemeClr val="tx1"/>
                </a:solidFill>
                <a:effectLst/>
                <a:latin typeface="+mn-lt"/>
                <a:ea typeface="+mn-ea"/>
                <a:cs typeface="+mn-cs"/>
              </a:rPr>
              <a:t>A:</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Mom is on the phone, B: John yells, C:</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Mom gets off the phone and talks to John (obtain attention)</a:t>
            </a:r>
            <a:endParaRPr lang="en-US" sz="1150" i="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400"/>
              </a:spcBef>
              <a:spcAft>
                <a:spcPts val="400"/>
              </a:spcAft>
              <a:buClrTx/>
              <a:buSzTx/>
              <a:buFontTx/>
              <a:buChar char="-"/>
              <a:tabLst/>
              <a:defRPr/>
            </a:pPr>
            <a:r>
              <a:rPr lang="en-US" sz="1200" i="0" kern="1200" dirty="0" smtClean="0">
                <a:solidFill>
                  <a:schemeClr val="tx1"/>
                </a:solidFill>
                <a:effectLst/>
                <a:latin typeface="+mn-lt"/>
                <a:ea typeface="+mn-ea"/>
                <a:cs typeface="+mn-cs"/>
              </a:rPr>
              <a:t>A:</a:t>
            </a:r>
            <a:r>
              <a:rPr lang="en-US" sz="1200" i="0" kern="1200" baseline="0" dirty="0" smtClean="0">
                <a:solidFill>
                  <a:schemeClr val="tx1"/>
                </a:solidFill>
                <a:effectLst/>
                <a:latin typeface="+mn-lt"/>
                <a:ea typeface="+mn-ea"/>
                <a:cs typeface="+mn-cs"/>
              </a:rPr>
              <a:t> </a:t>
            </a:r>
            <a:r>
              <a:rPr lang="en-US" sz="1200" dirty="0" smtClean="0">
                <a:solidFill>
                  <a:schemeClr val="tx1"/>
                </a:solidFill>
                <a:latin typeface="Avenir Roman"/>
              </a:rPr>
              <a:t>The teacher prompts John to clean off his desk</a:t>
            </a:r>
            <a:r>
              <a:rPr lang="en-US" sz="1200" i="0" kern="1200" dirty="0" smtClean="0">
                <a:solidFill>
                  <a:schemeClr val="tx1"/>
                </a:solidFill>
                <a:effectLst/>
                <a:latin typeface="+mn-lt"/>
                <a:ea typeface="+mn-ea"/>
                <a:cs typeface="+mn-cs"/>
              </a:rPr>
              <a:t>, B:</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John yells, C:</a:t>
            </a:r>
            <a:r>
              <a:rPr lang="en-US" sz="1200" i="0" kern="1200" baseline="0" dirty="0" smtClean="0">
                <a:solidFill>
                  <a:schemeClr val="tx1"/>
                </a:solidFill>
                <a:effectLst/>
                <a:latin typeface="+mn-lt"/>
                <a:ea typeface="+mn-ea"/>
                <a:cs typeface="+mn-cs"/>
              </a:rPr>
              <a:t> </a:t>
            </a:r>
            <a:r>
              <a:rPr lang="en-US" sz="1200" dirty="0" smtClean="0">
                <a:latin typeface="Avenir Roman"/>
              </a:rPr>
              <a:t>The teacher cleans John’s desk</a:t>
            </a:r>
            <a:r>
              <a:rPr lang="en-US" sz="1200" baseline="0" dirty="0" smtClean="0">
                <a:latin typeface="Avenir Roman"/>
              </a:rPr>
              <a:t> </a:t>
            </a:r>
            <a:r>
              <a:rPr lang="en-US" sz="1200" i="0" kern="1200" dirty="0" smtClean="0">
                <a:solidFill>
                  <a:schemeClr val="tx1"/>
                </a:solidFill>
                <a:effectLst/>
                <a:latin typeface="+mn-lt"/>
                <a:ea typeface="+mn-ea"/>
                <a:cs typeface="+mn-cs"/>
              </a:rPr>
              <a:t>(avoid a task)</a:t>
            </a:r>
            <a:endParaRPr lang="en-US" sz="1150" i="0" kern="1200" dirty="0" smtClean="0">
              <a:solidFill>
                <a:schemeClr val="tx1"/>
              </a:solidFill>
              <a:effectLst/>
              <a:latin typeface="+mn-lt"/>
              <a:ea typeface="+mn-ea"/>
              <a:cs typeface="+mn-cs"/>
            </a:endParaRP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same behavior serves different functions.</a:t>
            </a:r>
          </a:p>
        </p:txBody>
      </p:sp>
      <p:sp>
        <p:nvSpPr>
          <p:cNvPr id="4" name="Slide Number Placeholder 3"/>
          <p:cNvSpPr>
            <a:spLocks noGrp="1"/>
          </p:cNvSpPr>
          <p:nvPr>
            <p:ph type="sldNum" sz="quarter" idx="10"/>
          </p:nvPr>
        </p:nvSpPr>
        <p:spPr/>
        <p:txBody>
          <a:bodyPr/>
          <a:lstStyle/>
          <a:p>
            <a:fld id="{633CCE97-049A-416D-8265-CD6AA0856F3A}" type="slidenum">
              <a:rPr lang="en-US" smtClean="0"/>
              <a:t>93</a:t>
            </a:fld>
            <a:endParaRPr lang="en-US" dirty="0"/>
          </a:p>
        </p:txBody>
      </p:sp>
    </p:spTree>
    <p:extLst>
      <p:ext uri="{BB962C8B-B14F-4D97-AF65-F5344CB8AC3E}">
        <p14:creationId xmlns:p14="http://schemas.microsoft.com/office/powerpoint/2010/main" val="14606223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Discussion: </a:t>
            </a:r>
            <a:r>
              <a:rPr lang="en-US" sz="1200" b="1" u="sng" kern="1200" dirty="0" smtClean="0">
                <a:solidFill>
                  <a:schemeClr val="tx1"/>
                </a:solidFill>
                <a:effectLst/>
                <a:latin typeface="+mn-lt"/>
                <a:ea typeface="+mn-ea"/>
                <a:cs typeface="+mn-cs"/>
              </a:rPr>
              <a:t>Reinforcement</a:t>
            </a:r>
            <a:r>
              <a:rPr lang="en-US" sz="1200" b="1"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Estimated time: </a:t>
            </a:r>
            <a:r>
              <a:rPr lang="en-US" sz="1200" b="0" u="sng" kern="1200" dirty="0" smtClean="0">
                <a:solidFill>
                  <a:schemeClr val="tx1"/>
                </a:solidFill>
                <a:effectLst/>
                <a:latin typeface="+mn-lt"/>
                <a:ea typeface="+mn-ea"/>
                <a:cs typeface="+mn-cs"/>
              </a:rPr>
              <a:t>10 minutes</a:t>
            </a:r>
            <a:r>
              <a:rPr lang="en-US" sz="1200" b="1"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Purpose</a:t>
            </a:r>
            <a:r>
              <a:rPr lang="en-US" sz="1200" b="0" i="0" kern="1200" dirty="0" smtClean="0">
                <a:solidFill>
                  <a:schemeClr val="tx1"/>
                </a:solidFill>
                <a:effectLst/>
                <a:latin typeface="+mn-lt"/>
                <a:ea typeface="+mn-ea"/>
                <a:cs typeface="+mn-cs"/>
              </a:rPr>
              <a:t>: To help students understand the concept of reinforcement and how to effectively reinforce behavior.</a:t>
            </a:r>
            <a:endParaRPr lang="en-US" sz="1150" b="1" i="0" kern="1200" dirty="0" smtClean="0">
              <a:solidFill>
                <a:schemeClr val="tx1"/>
              </a:solidFill>
              <a:effectLst/>
              <a:latin typeface="+mn-lt"/>
              <a:ea typeface="+mn-ea"/>
              <a:cs typeface="+mn-cs"/>
            </a:endParaRPr>
          </a:p>
          <a:p>
            <a:pPr lvl="0"/>
            <a:endParaRPr lang="en-US" sz="1200" i="0" kern="1200" dirty="0" smtClean="0">
              <a:solidFill>
                <a:schemeClr val="tx1"/>
              </a:solidFill>
              <a:effectLst/>
              <a:latin typeface="+mn-lt"/>
              <a:ea typeface="+mn-ea"/>
              <a:cs typeface="+mn-cs"/>
            </a:endParaRPr>
          </a:p>
          <a:p>
            <a:pPr marL="171450" lvl="0" indent="-171450">
              <a:spcBef>
                <a:spcPts val="0"/>
              </a:spcBef>
              <a:spcAft>
                <a:spcPts val="600"/>
              </a:spcAft>
              <a:buFont typeface="Arial" panose="020B0604020202020204" pitchFamily="34" charset="0"/>
              <a:buChar char="•"/>
            </a:pPr>
            <a:r>
              <a:rPr lang="en-US" sz="1200" i="0" kern="1200" dirty="0" smtClean="0">
                <a:solidFill>
                  <a:schemeClr val="tx1"/>
                </a:solidFill>
                <a:effectLst/>
                <a:latin typeface="+mn-lt"/>
                <a:ea typeface="+mn-ea"/>
                <a:cs typeface="+mn-cs"/>
              </a:rPr>
              <a:t>We can follow these steps to change John’s yelling behavior.</a:t>
            </a:r>
          </a:p>
          <a:p>
            <a:pPr marL="171450" lvl="0" indent="-171450">
              <a:spcBef>
                <a:spcPts val="0"/>
              </a:spcBef>
              <a:spcAft>
                <a:spcPts val="600"/>
              </a:spcAft>
              <a:buFont typeface="Arial" panose="020B0604020202020204" pitchFamily="34" charset="0"/>
              <a:buChar char="•"/>
            </a:pPr>
            <a:r>
              <a:rPr lang="en-US" sz="1200" i="0" kern="1200" dirty="0" smtClean="0">
                <a:solidFill>
                  <a:schemeClr val="tx1"/>
                </a:solidFill>
                <a:effectLst/>
                <a:latin typeface="+mn-lt"/>
                <a:ea typeface="+mn-ea"/>
                <a:cs typeface="+mn-cs"/>
              </a:rPr>
              <a:t>In each of the examples, John is getting a desired consequence or result from his behavior.  </a:t>
            </a:r>
            <a:endParaRPr lang="en-US" sz="1150" i="0" kern="1200" dirty="0" smtClean="0">
              <a:solidFill>
                <a:schemeClr val="tx1"/>
              </a:solidFill>
              <a:effectLst/>
              <a:latin typeface="+mn-lt"/>
              <a:ea typeface="+mn-ea"/>
              <a:cs typeface="+mn-cs"/>
            </a:endParaRPr>
          </a:p>
          <a:p>
            <a:pPr marL="628650" lvl="1" indent="-171450">
              <a:spcBef>
                <a:spcPts val="0"/>
              </a:spcBef>
              <a:spcAft>
                <a:spcPts val="600"/>
              </a:spcAft>
              <a:buFontTx/>
              <a:buChar char="-"/>
            </a:pPr>
            <a:r>
              <a:rPr lang="en-US" sz="1200" i="0" kern="1200" dirty="0" smtClean="0">
                <a:solidFill>
                  <a:schemeClr val="tx1"/>
                </a:solidFill>
                <a:effectLst/>
                <a:latin typeface="+mn-lt"/>
                <a:ea typeface="+mn-ea"/>
                <a:cs typeface="+mn-cs"/>
              </a:rPr>
              <a:t>We need to make the b</a:t>
            </a:r>
            <a:r>
              <a:rPr lang="en-US" sz="1200" i="0" kern="1200" baseline="0" dirty="0" smtClean="0">
                <a:solidFill>
                  <a:schemeClr val="tx1"/>
                </a:solidFill>
                <a:effectLst/>
                <a:latin typeface="+mn-lt"/>
                <a:ea typeface="+mn-ea"/>
                <a:cs typeface="+mn-cs"/>
              </a:rPr>
              <a:t>ehavior of yelling</a:t>
            </a:r>
            <a:r>
              <a:rPr lang="en-US" sz="1200" i="0" kern="1200" dirty="0" smtClean="0">
                <a:solidFill>
                  <a:schemeClr val="tx1"/>
                </a:solidFill>
                <a:effectLst/>
                <a:latin typeface="+mn-lt"/>
                <a:ea typeface="+mn-ea"/>
                <a:cs typeface="+mn-cs"/>
              </a:rPr>
              <a:t> ineffective.</a:t>
            </a:r>
            <a:r>
              <a:rPr lang="en-US" sz="1200" i="0" kern="1200" baseline="0" dirty="0" smtClean="0">
                <a:solidFill>
                  <a:schemeClr val="tx1"/>
                </a:solidFill>
                <a:effectLst/>
                <a:latin typeface="+mn-lt"/>
                <a:ea typeface="+mn-ea"/>
                <a:cs typeface="+mn-cs"/>
              </a:rPr>
              <a:t> We do this by </a:t>
            </a:r>
            <a:r>
              <a:rPr lang="en-US" sz="1200" i="0" kern="1200" dirty="0" smtClean="0">
                <a:solidFill>
                  <a:schemeClr val="tx1"/>
                </a:solidFill>
                <a:effectLst/>
                <a:latin typeface="+mn-lt"/>
                <a:ea typeface="+mn-ea"/>
                <a:cs typeface="+mn-cs"/>
              </a:rPr>
              <a:t>no longer providing the reinforcing consequence. </a:t>
            </a:r>
            <a:endParaRPr lang="en-US" sz="1150" i="0" kern="1200" dirty="0" smtClean="0">
              <a:solidFill>
                <a:schemeClr val="tx1"/>
              </a:solidFill>
              <a:effectLst/>
              <a:latin typeface="+mn-lt"/>
              <a:ea typeface="+mn-ea"/>
              <a:cs typeface="+mn-cs"/>
            </a:endParaRPr>
          </a:p>
          <a:p>
            <a:pPr marL="628650" lvl="1" indent="-171450">
              <a:spcBef>
                <a:spcPts val="0"/>
              </a:spcBef>
              <a:spcAft>
                <a:spcPts val="600"/>
              </a:spcAft>
              <a:buFontTx/>
              <a:buChar char="-"/>
            </a:pPr>
            <a:r>
              <a:rPr lang="en-US" sz="1200" i="0" kern="1200" dirty="0" smtClean="0">
                <a:solidFill>
                  <a:schemeClr val="tx1"/>
                </a:solidFill>
                <a:effectLst/>
                <a:latin typeface="+mn-lt"/>
                <a:ea typeface="+mn-ea"/>
                <a:cs typeface="+mn-cs"/>
              </a:rPr>
              <a:t>And we teach an alternative behavior that will serve the same function.</a:t>
            </a:r>
            <a:endParaRPr lang="en-US" sz="115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94</a:t>
            </a:fld>
            <a:endParaRPr lang="en-US" dirty="0"/>
          </a:p>
        </p:txBody>
      </p:sp>
    </p:spTree>
    <p:extLst>
      <p:ext uri="{BB962C8B-B14F-4D97-AF65-F5344CB8AC3E}">
        <p14:creationId xmlns:p14="http://schemas.microsoft.com/office/powerpoint/2010/main" val="19718612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i="0" kern="1200" dirty="0" smtClean="0">
                <a:solidFill>
                  <a:schemeClr val="tx1"/>
                </a:solidFill>
                <a:effectLst/>
                <a:latin typeface="+mn-lt"/>
                <a:ea typeface="+mn-ea"/>
                <a:cs typeface="+mn-cs"/>
              </a:rPr>
              <a:t>Slide is animated</a:t>
            </a:r>
          </a:p>
          <a:p>
            <a:pPr marL="0" lvl="0" indent="0">
              <a:buFont typeface="Arial" panose="020B0604020202020204" pitchFamily="34" charset="0"/>
              <a:buNone/>
            </a:pPr>
            <a:r>
              <a:rPr lang="en-US" sz="1200" b="0" i="0" kern="1200" dirty="0" smtClean="0">
                <a:solidFill>
                  <a:schemeClr val="tx1"/>
                </a:solidFill>
                <a:effectLst/>
                <a:latin typeface="+mn-lt"/>
                <a:ea typeface="+mn-ea"/>
                <a:cs typeface="+mn-cs"/>
              </a:rPr>
              <a:t>Let’s imagine</a:t>
            </a:r>
            <a:r>
              <a:rPr lang="en-US" sz="1200" b="0" i="0" kern="1200" baseline="0" dirty="0" smtClean="0">
                <a:solidFill>
                  <a:schemeClr val="tx1"/>
                </a:solidFill>
                <a:effectLst/>
                <a:latin typeface="+mn-lt"/>
                <a:ea typeface="+mn-ea"/>
                <a:cs typeface="+mn-cs"/>
              </a:rPr>
              <a:t> that we are Behavior Analysts and we’ve collected some data and to help us determine the function of John’s behavior. Together let’s brainstorm some possible intervention for making John’s behavior of yelling ineffective and teaching an alternative behavior that serves the same function.</a:t>
            </a:r>
            <a:endParaRPr lang="en-US"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0" i="1" kern="1200" dirty="0" smtClean="0">
                <a:solidFill>
                  <a:schemeClr val="tx1"/>
                </a:solidFill>
                <a:effectLst/>
                <a:latin typeface="+mn-lt"/>
                <a:ea typeface="+mn-ea"/>
                <a:cs typeface="+mn-cs"/>
              </a:rPr>
              <a:t>Producer’s Note: Enable whiteboard tools. </a:t>
            </a:r>
          </a:p>
          <a:p>
            <a:pPr marL="0" lvl="0" indent="0">
              <a:buFont typeface="Arial" panose="020B0604020202020204" pitchFamily="34" charset="0"/>
              <a:buNone/>
            </a:pPr>
            <a:r>
              <a:rPr lang="en-US" sz="1200" b="0" i="0" kern="1200" dirty="0" smtClean="0">
                <a:solidFill>
                  <a:schemeClr val="tx1"/>
                </a:solidFill>
                <a:effectLst/>
                <a:latin typeface="+mn-lt"/>
                <a:ea typeface="+mn-ea"/>
                <a:cs typeface="+mn-cs"/>
              </a:rPr>
              <a:t>Review each of the 3 examples.</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pPr marL="171450" lvl="0" indent="-171450">
              <a:spcBef>
                <a:spcPts val="400"/>
              </a:spcBef>
              <a:spcAft>
                <a:spcPts val="400"/>
              </a:spcAft>
              <a:buFont typeface="Arial" panose="020B0604020202020204" pitchFamily="34" charset="0"/>
              <a:buChar char="•"/>
            </a:pPr>
            <a:r>
              <a:rPr lang="en-US" sz="1200" b="0" i="0" kern="1200" baseline="0" dirty="0" smtClean="0">
                <a:solidFill>
                  <a:schemeClr val="tx1"/>
                </a:solidFill>
                <a:effectLst/>
                <a:latin typeface="+mn-lt"/>
                <a:ea typeface="+mn-ea"/>
                <a:cs typeface="+mn-cs"/>
              </a:rPr>
              <a:t>We make the behavior ineffective by: </a:t>
            </a:r>
            <a:r>
              <a:rPr lang="en-US" sz="1200" i="0" kern="1200" dirty="0" smtClean="0">
                <a:solidFill>
                  <a:schemeClr val="tx1"/>
                </a:solidFill>
                <a:effectLst/>
                <a:latin typeface="+mn-lt"/>
                <a:ea typeface="+mn-ea"/>
                <a:cs typeface="+mn-cs"/>
              </a:rPr>
              <a:t>not giving him his game when he yells.</a:t>
            </a:r>
          </a:p>
          <a:p>
            <a:pPr marL="457200" lvl="1" indent="0">
              <a:buFontTx/>
              <a:buNone/>
            </a:pPr>
            <a:endParaRPr lang="en-US" sz="1150" i="0" kern="1200" dirty="0" smtClean="0">
              <a:solidFill>
                <a:schemeClr val="tx1"/>
              </a:solidFill>
              <a:effectLst/>
              <a:latin typeface="+mn-lt"/>
              <a:ea typeface="+mn-ea"/>
              <a:cs typeface="+mn-cs"/>
            </a:endParaRPr>
          </a:p>
          <a:p>
            <a:pPr marL="171450" lvl="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“What alternative behaviors can be taught that will serve the same function as the yelling behavior?” Use</a:t>
            </a:r>
            <a:r>
              <a:rPr lang="en-US" sz="1200" i="0" kern="1200" baseline="0" dirty="0" smtClean="0">
                <a:solidFill>
                  <a:schemeClr val="tx1"/>
                </a:solidFill>
                <a:effectLst/>
                <a:latin typeface="+mn-lt"/>
                <a:ea typeface="+mn-ea"/>
                <a:cs typeface="+mn-cs"/>
              </a:rPr>
              <a:t> whiteboard tools to type alternative behaviors on the table.</a:t>
            </a:r>
            <a:endParaRPr lang="en-US" sz="1150" i="0" kern="1200" dirty="0" smtClean="0">
              <a:solidFill>
                <a:schemeClr val="tx1"/>
              </a:solidFill>
              <a:effectLst/>
              <a:latin typeface="+mn-lt"/>
              <a:ea typeface="+mn-ea"/>
              <a:cs typeface="+mn-cs"/>
            </a:endParaRPr>
          </a:p>
          <a:p>
            <a:pPr marL="628650" lvl="1" indent="-171450">
              <a:spcBef>
                <a:spcPts val="400"/>
              </a:spcBef>
              <a:spcAft>
                <a:spcPts val="400"/>
              </a:spcAft>
              <a:buFontTx/>
              <a:buChar char="-"/>
            </a:pPr>
            <a:r>
              <a:rPr lang="en-US" sz="1200" i="0" kern="1200" dirty="0" smtClean="0">
                <a:solidFill>
                  <a:schemeClr val="tx1"/>
                </a:solidFill>
                <a:effectLst/>
                <a:latin typeface="+mn-lt"/>
                <a:ea typeface="+mn-ea"/>
                <a:cs typeface="+mn-cs"/>
              </a:rPr>
              <a:t>Teach John an appropriate way to request his game after it has been denied such as “Can we play after____?” or “Can we put it on my schedule?” Reinforce</a:t>
            </a:r>
            <a:r>
              <a:rPr lang="en-US" sz="1200" i="0" kern="1200" baseline="0" dirty="0" smtClean="0">
                <a:solidFill>
                  <a:schemeClr val="tx1"/>
                </a:solidFill>
                <a:effectLst/>
                <a:latin typeface="+mn-lt"/>
                <a:ea typeface="+mn-ea"/>
                <a:cs typeface="+mn-cs"/>
              </a:rPr>
              <a:t> John’s behavior by </a:t>
            </a:r>
            <a:r>
              <a:rPr lang="en-US" sz="1200" i="0" kern="1200" dirty="0" smtClean="0">
                <a:solidFill>
                  <a:schemeClr val="tx1"/>
                </a:solidFill>
                <a:effectLst/>
                <a:latin typeface="+mn-lt"/>
                <a:ea typeface="+mn-ea"/>
                <a:cs typeface="+mn-cs"/>
              </a:rPr>
              <a:t>responding</a:t>
            </a:r>
            <a:r>
              <a:rPr lang="en-US" sz="1200" i="0" kern="1200" baseline="0" dirty="0" smtClean="0">
                <a:solidFill>
                  <a:schemeClr val="tx1"/>
                </a:solidFill>
                <a:effectLst/>
                <a:latin typeface="+mn-lt"/>
                <a:ea typeface="+mn-ea"/>
                <a:cs typeface="+mn-cs"/>
              </a:rPr>
              <a:t> to an appropriate request.</a:t>
            </a:r>
            <a:r>
              <a:rPr lang="en-US" sz="1200" i="0" kern="1200" dirty="0" smtClean="0">
                <a:solidFill>
                  <a:schemeClr val="tx1"/>
                </a:solidFill>
                <a:effectLst/>
                <a:latin typeface="+mn-lt"/>
                <a:ea typeface="+mn-ea"/>
                <a:cs typeface="+mn-cs"/>
              </a:rPr>
              <a:t> </a:t>
            </a:r>
            <a:endParaRPr lang="en-US" sz="115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95</a:t>
            </a:fld>
            <a:endParaRPr lang="en-US" dirty="0"/>
          </a:p>
        </p:txBody>
      </p:sp>
    </p:spTree>
    <p:extLst>
      <p:ext uri="{BB962C8B-B14F-4D97-AF65-F5344CB8AC3E}">
        <p14:creationId xmlns:p14="http://schemas.microsoft.com/office/powerpoint/2010/main" val="509894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i="0" kern="1200" dirty="0" smtClean="0">
                <a:solidFill>
                  <a:schemeClr val="tx1"/>
                </a:solidFill>
                <a:effectLst/>
                <a:latin typeface="+mn-lt"/>
                <a:ea typeface="+mn-ea"/>
                <a:cs typeface="+mn-cs"/>
              </a:rPr>
              <a:t>Slide is animated</a:t>
            </a:r>
          </a:p>
          <a:p>
            <a:pPr marL="0" lv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US" sz="1100" b="0" i="0" kern="1200" baseline="0" dirty="0" smtClean="0">
                <a:solidFill>
                  <a:schemeClr val="tx1"/>
                </a:solidFill>
                <a:effectLst/>
                <a:latin typeface="+mn-lt"/>
                <a:ea typeface="+mn-ea"/>
                <a:cs typeface="+mn-cs"/>
              </a:rPr>
              <a:t>Mom makes the behavior ineffective by: </a:t>
            </a:r>
            <a:r>
              <a:rPr lang="en-US" sz="1100" i="0" kern="1200" dirty="0" smtClean="0">
                <a:solidFill>
                  <a:schemeClr val="tx1"/>
                </a:solidFill>
                <a:effectLst/>
                <a:latin typeface="+mn-lt"/>
                <a:ea typeface="+mn-ea"/>
                <a:cs typeface="+mn-cs"/>
              </a:rPr>
              <a:t>not providing attention when he yells.</a:t>
            </a:r>
            <a:endParaRPr lang="en-US" sz="1150" i="0" kern="1200" dirty="0" smtClean="0">
              <a:solidFill>
                <a:schemeClr val="tx1"/>
              </a:solidFill>
              <a:effectLst/>
              <a:latin typeface="+mn-lt"/>
              <a:ea typeface="+mn-ea"/>
              <a:cs typeface="+mn-cs"/>
            </a:endParaRPr>
          </a:p>
          <a:p>
            <a:pPr marL="171450" lvl="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“What alternative behaviors can be taught that will serve the same function as the yelling behavior?” </a:t>
            </a:r>
            <a:r>
              <a:rPr lang="en-US" sz="1100" i="0" kern="1200" dirty="0" smtClean="0">
                <a:solidFill>
                  <a:schemeClr val="tx1"/>
                </a:solidFill>
                <a:effectLst/>
                <a:latin typeface="+mn-lt"/>
                <a:ea typeface="+mn-ea"/>
                <a:cs typeface="+mn-cs"/>
              </a:rPr>
              <a:t>Use</a:t>
            </a:r>
            <a:r>
              <a:rPr lang="en-US" sz="1100" i="0" kern="1200" baseline="0" dirty="0" smtClean="0">
                <a:solidFill>
                  <a:schemeClr val="tx1"/>
                </a:solidFill>
                <a:effectLst/>
                <a:latin typeface="+mn-lt"/>
                <a:ea typeface="+mn-ea"/>
                <a:cs typeface="+mn-cs"/>
              </a:rPr>
              <a:t> whiteboard tools to type alternative behaviors on the table.</a:t>
            </a:r>
            <a:endParaRPr lang="en-US" sz="1150" i="0" kern="1200" dirty="0" smtClean="0">
              <a:solidFill>
                <a:schemeClr val="tx1"/>
              </a:solidFill>
              <a:effectLst/>
              <a:latin typeface="+mn-lt"/>
              <a:ea typeface="+mn-ea"/>
              <a:cs typeface="+mn-cs"/>
            </a:endParaRPr>
          </a:p>
          <a:p>
            <a:pPr marL="628650" lvl="1" indent="-171450">
              <a:spcBef>
                <a:spcPts val="400"/>
              </a:spcBef>
              <a:spcAft>
                <a:spcPts val="400"/>
              </a:spcAft>
              <a:buFontTx/>
              <a:buChar char="-"/>
            </a:pPr>
            <a:r>
              <a:rPr lang="en-US" sz="1200" i="0" kern="1200" dirty="0" smtClean="0">
                <a:solidFill>
                  <a:schemeClr val="tx1"/>
                </a:solidFill>
                <a:effectLst/>
                <a:latin typeface="+mn-lt"/>
                <a:ea typeface="+mn-ea"/>
                <a:cs typeface="+mn-cs"/>
              </a:rPr>
              <a:t>Teach John an appropriate way to get attention such as saying “excuse me”</a:t>
            </a:r>
            <a:r>
              <a:rPr lang="en-US" sz="1200" i="0" kern="1200" baseline="0" dirty="0" smtClean="0">
                <a:solidFill>
                  <a:schemeClr val="tx1"/>
                </a:solidFill>
                <a:effectLst/>
                <a:latin typeface="+mn-lt"/>
                <a:ea typeface="+mn-ea"/>
                <a:cs typeface="+mn-cs"/>
              </a:rPr>
              <a:t> or tapping mom on the arm. Reinforce John’s behavior by providing </a:t>
            </a:r>
            <a:r>
              <a:rPr lang="en-US" sz="1200" i="0" kern="1200" dirty="0" smtClean="0">
                <a:solidFill>
                  <a:schemeClr val="tx1"/>
                </a:solidFill>
                <a:effectLst/>
                <a:latin typeface="+mn-lt"/>
                <a:ea typeface="+mn-ea"/>
                <a:cs typeface="+mn-cs"/>
              </a:rPr>
              <a:t>attention immediately after he uses one of these</a:t>
            </a:r>
            <a:r>
              <a:rPr lang="en-US" sz="1200" i="0" kern="1200" baseline="0" dirty="0" smtClean="0">
                <a:solidFill>
                  <a:schemeClr val="tx1"/>
                </a:solidFill>
                <a:effectLst/>
                <a:latin typeface="+mn-lt"/>
                <a:ea typeface="+mn-ea"/>
                <a:cs typeface="+mn-cs"/>
              </a:rPr>
              <a:t>.</a:t>
            </a:r>
            <a:endParaRPr lang="en-US" sz="115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tx1"/>
              </a:solidFill>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96</a:t>
            </a:fld>
            <a:endParaRPr lang="en-US" dirty="0"/>
          </a:p>
        </p:txBody>
      </p:sp>
    </p:spTree>
    <p:extLst>
      <p:ext uri="{BB962C8B-B14F-4D97-AF65-F5344CB8AC3E}">
        <p14:creationId xmlns:p14="http://schemas.microsoft.com/office/powerpoint/2010/main" val="33155983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i="0" kern="1200" dirty="0" smtClean="0">
                <a:solidFill>
                  <a:schemeClr val="tx1"/>
                </a:solidFill>
                <a:effectLst/>
                <a:latin typeface="+mn-lt"/>
                <a:ea typeface="+mn-ea"/>
                <a:cs typeface="+mn-cs"/>
              </a:rPr>
              <a:t>Slide is animated</a:t>
            </a:r>
          </a:p>
          <a:p>
            <a:pPr marL="171450" marR="0" lvl="0" indent="-1714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US" sz="1100" b="0" i="0" kern="1200" baseline="0" dirty="0" smtClean="0">
                <a:solidFill>
                  <a:schemeClr val="tx1"/>
                </a:solidFill>
                <a:effectLst/>
                <a:latin typeface="+mn-lt"/>
                <a:ea typeface="+mn-ea"/>
                <a:cs typeface="+mn-cs"/>
              </a:rPr>
              <a:t>John’s teacher makes the behavior ineffective by:</a:t>
            </a:r>
            <a:r>
              <a:rPr lang="en-US" sz="1100" i="0" kern="1200" dirty="0" smtClean="0">
                <a:solidFill>
                  <a:schemeClr val="tx1"/>
                </a:solidFill>
                <a:effectLst/>
                <a:latin typeface="+mn-lt"/>
                <a:ea typeface="+mn-ea"/>
                <a:cs typeface="+mn-cs"/>
              </a:rPr>
              <a:t> not cleaning his desk when he yells.</a:t>
            </a:r>
          </a:p>
          <a:p>
            <a:pPr marL="171450" lvl="0" indent="-171450">
              <a:spcBef>
                <a:spcPts val="400"/>
              </a:spcBef>
              <a:spcAft>
                <a:spcPts val="400"/>
              </a:spcAft>
              <a:buFont typeface="Arial" panose="020B0604020202020204" pitchFamily="34" charset="0"/>
              <a:buChar char="•"/>
            </a:pPr>
            <a:endParaRPr lang="en-US" sz="1150" i="0" kern="1200" dirty="0" smtClean="0">
              <a:solidFill>
                <a:schemeClr val="tx1"/>
              </a:solidFill>
              <a:effectLst/>
              <a:latin typeface="+mn-lt"/>
              <a:ea typeface="+mn-ea"/>
              <a:cs typeface="+mn-cs"/>
            </a:endParaRPr>
          </a:p>
          <a:p>
            <a:pPr marL="171450" lvl="0" indent="-171450">
              <a:spcBef>
                <a:spcPts val="400"/>
              </a:spcBef>
              <a:spcAft>
                <a:spcPts val="400"/>
              </a:spcAft>
              <a:buFont typeface="Arial" panose="020B0604020202020204" pitchFamily="34" charset="0"/>
              <a:buChar char="•"/>
            </a:pPr>
            <a:r>
              <a:rPr lang="en-US" sz="1200" i="0" kern="1200" dirty="0" smtClean="0">
                <a:solidFill>
                  <a:schemeClr val="tx1"/>
                </a:solidFill>
                <a:effectLst/>
                <a:latin typeface="+mn-lt"/>
                <a:ea typeface="+mn-ea"/>
                <a:cs typeface="+mn-cs"/>
              </a:rPr>
              <a:t>“What alternative behaviors can be taught that will serve the same function as the yelling behavior?” </a:t>
            </a:r>
            <a:r>
              <a:rPr lang="en-US" sz="1100" i="0" kern="1200" dirty="0" smtClean="0">
                <a:solidFill>
                  <a:schemeClr val="tx1"/>
                </a:solidFill>
                <a:effectLst/>
                <a:latin typeface="+mn-lt"/>
                <a:ea typeface="+mn-ea"/>
                <a:cs typeface="+mn-cs"/>
              </a:rPr>
              <a:t>Use</a:t>
            </a:r>
            <a:r>
              <a:rPr lang="en-US" sz="1100" i="0" kern="1200" baseline="0" dirty="0" smtClean="0">
                <a:solidFill>
                  <a:schemeClr val="tx1"/>
                </a:solidFill>
                <a:effectLst/>
                <a:latin typeface="+mn-lt"/>
                <a:ea typeface="+mn-ea"/>
                <a:cs typeface="+mn-cs"/>
              </a:rPr>
              <a:t> whiteboard tools to type alternative behaviors on the table.</a:t>
            </a:r>
            <a:endParaRPr lang="en-US" sz="1150" i="0" kern="1200" dirty="0" smtClean="0">
              <a:solidFill>
                <a:schemeClr val="tx1"/>
              </a:solidFill>
              <a:effectLst/>
              <a:latin typeface="+mn-lt"/>
              <a:ea typeface="+mn-ea"/>
              <a:cs typeface="+mn-cs"/>
            </a:endParaRPr>
          </a:p>
          <a:p>
            <a:pPr marL="628650" lvl="1" indent="-171450">
              <a:spcBef>
                <a:spcPts val="400"/>
              </a:spcBef>
              <a:spcAft>
                <a:spcPts val="400"/>
              </a:spcAft>
              <a:buFontTx/>
              <a:buChar char="-"/>
            </a:pPr>
            <a:r>
              <a:rPr lang="en-US" sz="1200" i="0" kern="1200" dirty="0" smtClean="0">
                <a:solidFill>
                  <a:schemeClr val="tx1"/>
                </a:solidFill>
                <a:effectLst/>
                <a:latin typeface="+mn-lt"/>
                <a:ea typeface="+mn-ea"/>
                <a:cs typeface="+mn-cs"/>
              </a:rPr>
              <a:t>Teach John an appropriate way to momentarily escape the task. Teach him to say “no thank you” or “in a minute.” Reinforce John’s behavior by allowing</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him to escape or delay the task. However, this option would be eliminated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tx1"/>
              </a:solidFill>
            </a:endParaRPr>
          </a:p>
        </p:txBody>
      </p:sp>
      <p:sp>
        <p:nvSpPr>
          <p:cNvPr id="4" name="Slide Number Placeholder 3"/>
          <p:cNvSpPr>
            <a:spLocks noGrp="1"/>
          </p:cNvSpPr>
          <p:nvPr>
            <p:ph type="sldNum" sz="quarter" idx="10"/>
          </p:nvPr>
        </p:nvSpPr>
        <p:spPr/>
        <p:txBody>
          <a:bodyPr/>
          <a:lstStyle/>
          <a:p>
            <a:fld id="{633CCE97-049A-416D-8265-CD6AA0856F3A}" type="slidenum">
              <a:rPr lang="en-US" smtClean="0"/>
              <a:t>97</a:t>
            </a:fld>
            <a:endParaRPr lang="en-US" dirty="0"/>
          </a:p>
        </p:txBody>
      </p:sp>
    </p:spTree>
    <p:extLst>
      <p:ext uri="{BB962C8B-B14F-4D97-AF65-F5344CB8AC3E}">
        <p14:creationId xmlns:p14="http://schemas.microsoft.com/office/powerpoint/2010/main" val="34716109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Activity (Optional if time permits): </a:t>
            </a:r>
            <a:r>
              <a:rPr lang="en-US" sz="1200" b="1" u="sng" kern="1200" dirty="0" smtClean="0">
                <a:solidFill>
                  <a:schemeClr val="tx1"/>
                </a:solidFill>
                <a:effectLst/>
                <a:latin typeface="+mn-lt"/>
                <a:ea typeface="+mn-ea"/>
                <a:cs typeface="+mn-cs"/>
              </a:rPr>
              <a:t>ABC Examples of Challenging Behavior</a:t>
            </a:r>
            <a:r>
              <a:rPr lang="en-US" sz="1200" b="1" i="1" u="none" kern="1200" baseline="0" dirty="0" smtClean="0">
                <a:solidFill>
                  <a:schemeClr val="tx1"/>
                </a:solidFill>
                <a:effectLst/>
                <a:latin typeface="+mn-lt"/>
                <a:ea typeface="+mn-ea"/>
                <a:cs typeface="+mn-cs"/>
              </a:rPr>
              <a:t> (page 27 in the Learning Journal)</a:t>
            </a:r>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Estimated time: </a:t>
            </a:r>
            <a:r>
              <a:rPr lang="en-US" sz="1200" u="sng" kern="1200" dirty="0" smtClean="0">
                <a:solidFill>
                  <a:schemeClr val="tx1"/>
                </a:solidFill>
                <a:effectLst/>
                <a:latin typeface="+mn-lt"/>
                <a:ea typeface="+mn-ea"/>
                <a:cs typeface="+mn-cs"/>
              </a:rPr>
              <a:t>10 minutes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r>
              <a:rPr lang="en-US" sz="1200" b="1"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a:t>
            </a:r>
            <a:r>
              <a:rPr lang="en-US" sz="1200" b="0" i="0" kern="1200" baseline="0" dirty="0" smtClean="0">
                <a:solidFill>
                  <a:schemeClr val="tx1"/>
                </a:solidFill>
                <a:effectLst/>
                <a:latin typeface="+mn-lt"/>
                <a:ea typeface="+mn-ea"/>
                <a:cs typeface="+mn-cs"/>
              </a:rPr>
              <a:t> f</a:t>
            </a:r>
            <a:r>
              <a:rPr lang="en-US" sz="1200" i="0" kern="1200" dirty="0" smtClean="0">
                <a:solidFill>
                  <a:schemeClr val="tx1"/>
                </a:solidFill>
                <a:effectLst/>
                <a:latin typeface="+mn-lt"/>
                <a:ea typeface="+mn-ea"/>
                <a:cs typeface="+mn-cs"/>
              </a:rPr>
              <a:t>urther participants’ understanding of the components of the ABC model of assessment, function of behavior, and reinforcement through examination of behaviors they have observed.</a:t>
            </a:r>
          </a:p>
          <a:p>
            <a:endParaRPr lang="en-US" sz="120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b="1" kern="1200" dirty="0" smtClean="0">
                <a:solidFill>
                  <a:schemeClr val="tx1"/>
                </a:solidFill>
                <a:effectLst/>
                <a:latin typeface="+mn-lt"/>
                <a:ea typeface="+mn-ea"/>
                <a:cs typeface="+mn-cs"/>
              </a:rPr>
              <a:t>Instructor’s Note:</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200" i="1" kern="1200" dirty="0" smtClean="0">
                <a:solidFill>
                  <a:schemeClr val="tx1"/>
                </a:solidFill>
                <a:effectLst/>
                <a:latin typeface="+mn-lt"/>
                <a:ea typeface="+mn-ea"/>
                <a:cs typeface="+mn-cs"/>
              </a:rPr>
              <a:t>This activity</a:t>
            </a:r>
            <a:r>
              <a:rPr lang="en-US" sz="1200" i="1" kern="1200" baseline="0" dirty="0" smtClean="0">
                <a:solidFill>
                  <a:schemeClr val="tx1"/>
                </a:solidFill>
                <a:effectLst/>
                <a:latin typeface="+mn-lt"/>
                <a:ea typeface="+mn-ea"/>
                <a:cs typeface="+mn-cs"/>
              </a:rPr>
              <a:t> is not intended to be used for the purpose of treatment planning. It is intended to help BHPs begin to look for and identify patterns of behavior as it relates to the ABCs of behavior. It is important to note that simply identifying antecedents and consequences does not necessarily lead us to the actual function of the behavior. If the interventions we attempt are not effective over time, then the behavior may not be serving the function we think it is. We may be incorrect in our assessment of antecedents and consequences and will need to reevaluate, collecting and reviewing the data; or request a Functional Analysis by a Board Certified Behavior Analyst (BCBA).</a:t>
            </a:r>
            <a:endParaRPr lang="en-US" sz="1200"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 Instructions: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i="0" dirty="0" smtClean="0">
                <a:latin typeface="+mn-lt"/>
              </a:rPr>
              <a:t>Have</a:t>
            </a:r>
            <a:r>
              <a:rPr lang="en-US" sz="1200" i="0" baseline="0" dirty="0" smtClean="0">
                <a:latin typeface="+mn-lt"/>
              </a:rPr>
              <a:t> participants turn to </a:t>
            </a:r>
            <a:r>
              <a:rPr lang="en-US" sz="1200" i="0" dirty="0" smtClean="0">
                <a:latin typeface="+mn-lt"/>
              </a:rPr>
              <a:t>page</a:t>
            </a:r>
            <a:r>
              <a:rPr lang="en-US" sz="1200" i="0" baseline="0" dirty="0" smtClean="0">
                <a:latin typeface="+mn-lt"/>
              </a:rPr>
              <a:t> 27 in the Learning Journal (331 in the Appendix of their BHP Student Manual)</a:t>
            </a:r>
          </a:p>
          <a:p>
            <a:pPr marL="171450" lvl="0" indent="-171450">
              <a:buFont typeface="Arial" panose="020B0604020202020204" pitchFamily="34" charset="0"/>
              <a:buChar char="•"/>
            </a:pPr>
            <a:r>
              <a:rPr lang="en-US" sz="1200" i="0" dirty="0" smtClean="0">
                <a:effectLst/>
              </a:rPr>
              <a:t>Allow participants 5 minutes to write down challenging behaviors they have observed in the ABC format (including</a:t>
            </a:r>
            <a:r>
              <a:rPr lang="en-US" sz="1200" i="0" baseline="0" dirty="0" smtClean="0">
                <a:effectLst/>
              </a:rPr>
              <a:t> the Antecedent, Behavior, and Consequence) as well as answer the additional questions listed:</a:t>
            </a:r>
          </a:p>
          <a:p>
            <a:pPr marL="628650" lvl="1" indent="-171450">
              <a:buFont typeface="Arial" panose="020B0604020202020204" pitchFamily="34" charset="0"/>
              <a:buChar char="•"/>
            </a:pPr>
            <a:r>
              <a:rPr lang="en-US" sz="1200" i="0" baseline="0" dirty="0" smtClean="0">
                <a:effectLst/>
              </a:rPr>
              <a:t>Are there some common antecedents?</a:t>
            </a:r>
          </a:p>
          <a:p>
            <a:pPr marL="628650" lvl="1" indent="-171450">
              <a:buFont typeface="Arial" panose="020B0604020202020204" pitchFamily="34" charset="0"/>
              <a:buChar char="•"/>
            </a:pPr>
            <a:r>
              <a:rPr lang="en-US" sz="1200" i="0" baseline="0" dirty="0" smtClean="0">
                <a:effectLst/>
              </a:rPr>
              <a:t>What are the consequences that may be reinforcing and therefore maintaining this behavior?</a:t>
            </a:r>
          </a:p>
          <a:p>
            <a:pPr marL="628650" lvl="1" indent="-171450">
              <a:buFont typeface="Arial" panose="020B0604020202020204" pitchFamily="34" charset="0"/>
              <a:buChar char="•"/>
            </a:pPr>
            <a:r>
              <a:rPr lang="en-US" sz="1200" i="0" baseline="0" dirty="0" smtClean="0">
                <a:effectLst/>
              </a:rPr>
              <a:t>What might be the function of the challenging behavior?</a:t>
            </a:r>
          </a:p>
          <a:p>
            <a:pPr marL="628650" lvl="1" indent="-171450">
              <a:buFont typeface="Arial" panose="020B0604020202020204" pitchFamily="34" charset="0"/>
              <a:buChar char="•"/>
            </a:pPr>
            <a:r>
              <a:rPr lang="en-US" sz="1200" i="0" baseline="0" dirty="0" smtClean="0">
                <a:effectLst/>
              </a:rPr>
              <a:t>How might you make the behavior ineffective and teach alternative behaviors that serve the same function?</a:t>
            </a:r>
            <a:endParaRPr lang="en-US" sz="1200" i="0" dirty="0" smtClean="0">
              <a:effectLst/>
            </a:endParaRPr>
          </a:p>
          <a:p>
            <a:pPr marL="171450" lvl="0" indent="-171450">
              <a:buFont typeface="Arial" panose="020B0604020202020204" pitchFamily="34" charset="0"/>
              <a:buChar char="•"/>
            </a:pPr>
            <a:r>
              <a:rPr lang="en-US" sz="1200" i="0" dirty="0" smtClean="0">
                <a:effectLst/>
              </a:rPr>
              <a:t>Ask for one or two volunteers</a:t>
            </a:r>
            <a:r>
              <a:rPr lang="en-US" sz="1200" i="0" baseline="0" dirty="0" smtClean="0">
                <a:effectLst/>
              </a:rPr>
              <a:t> to share what they wrote down</a:t>
            </a:r>
          </a:p>
          <a:p>
            <a:pPr marL="171450" lvl="0" indent="-171450">
              <a:buFont typeface="Arial" panose="020B0604020202020204" pitchFamily="34" charset="0"/>
              <a:buChar char="•"/>
            </a:pPr>
            <a:r>
              <a:rPr lang="en-US" sz="1200" i="0" baseline="0" dirty="0" smtClean="0">
                <a:effectLst/>
              </a:rPr>
              <a:t>B</a:t>
            </a:r>
            <a:r>
              <a:rPr lang="en-US" sz="1200" i="0" dirty="0" smtClean="0">
                <a:effectLst/>
              </a:rPr>
              <a:t>rainstorm and discuss possible functions of the behavior, different ways to make it ineffective, and alternative behaviors that can be taught that will serve the same function in each example reviewed.</a:t>
            </a:r>
            <a:endParaRPr lang="en-US" sz="1200" dirty="0"/>
          </a:p>
        </p:txBody>
      </p:sp>
      <p:sp>
        <p:nvSpPr>
          <p:cNvPr id="4" name="Slide Number Placeholder 3"/>
          <p:cNvSpPr>
            <a:spLocks noGrp="1"/>
          </p:cNvSpPr>
          <p:nvPr>
            <p:ph type="sldNum" sz="quarter" idx="10"/>
          </p:nvPr>
        </p:nvSpPr>
        <p:spPr/>
        <p:txBody>
          <a:bodyPr/>
          <a:lstStyle/>
          <a:p>
            <a:fld id="{633CCE97-049A-416D-8265-CD6AA0856F3A}" type="slidenum">
              <a:rPr lang="en-US" smtClean="0"/>
              <a:t>98</a:t>
            </a:fld>
            <a:endParaRPr lang="en-US" dirty="0"/>
          </a:p>
        </p:txBody>
      </p:sp>
    </p:spTree>
    <p:extLst>
      <p:ext uri="{BB962C8B-B14F-4D97-AF65-F5344CB8AC3E}">
        <p14:creationId xmlns:p14="http://schemas.microsoft.com/office/powerpoint/2010/main" val="13003369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smtClean="0"/>
              <a:t>It </a:t>
            </a:r>
            <a:r>
              <a:rPr lang="en-US" dirty="0"/>
              <a:t>is important to be aware of how you are feeling and reacting to </a:t>
            </a:r>
            <a:r>
              <a:rPr lang="en-US" dirty="0" smtClean="0"/>
              <a:t>challenging behavior.</a:t>
            </a:r>
          </a:p>
          <a:p>
            <a:pPr>
              <a:spcBef>
                <a:spcPts val="1000"/>
              </a:spcBef>
            </a:pPr>
            <a:r>
              <a:rPr lang="en-US" dirty="0" smtClean="0"/>
              <a:t>When </a:t>
            </a:r>
            <a:r>
              <a:rPr lang="en-US" dirty="0"/>
              <a:t>a child </a:t>
            </a:r>
            <a:r>
              <a:rPr lang="en-US" dirty="0" smtClean="0"/>
              <a:t>is exhibiting challenging behavior</a:t>
            </a:r>
            <a:r>
              <a:rPr lang="en-US" baseline="0" dirty="0" smtClean="0"/>
              <a:t> or experiencing a behavioral</a:t>
            </a:r>
            <a:r>
              <a:rPr lang="en-US" dirty="0" smtClean="0"/>
              <a:t> </a:t>
            </a:r>
            <a:r>
              <a:rPr lang="en-US" dirty="0"/>
              <a:t>crisis, it is natural for the people around them to become </a:t>
            </a:r>
            <a:r>
              <a:rPr lang="en-US" dirty="0" smtClean="0"/>
              <a:t>stressed.</a:t>
            </a:r>
          </a:p>
          <a:p>
            <a:pPr>
              <a:spcBef>
                <a:spcPts val="1000"/>
              </a:spcBef>
            </a:pPr>
            <a:r>
              <a:rPr lang="en-US" dirty="0" smtClean="0"/>
              <a:t>You </a:t>
            </a:r>
            <a:r>
              <a:rPr lang="en-US" dirty="0"/>
              <a:t>might feel scared, angry, or </a:t>
            </a:r>
            <a:r>
              <a:rPr lang="en-US" dirty="0" smtClean="0"/>
              <a:t>frustrated.</a:t>
            </a:r>
          </a:p>
          <a:p>
            <a:pPr>
              <a:spcBef>
                <a:spcPts val="1000"/>
              </a:spcBef>
            </a:pPr>
            <a:r>
              <a:rPr lang="en-US" dirty="0" smtClean="0"/>
              <a:t>While </a:t>
            </a:r>
            <a:r>
              <a:rPr lang="en-US" dirty="0"/>
              <a:t>it is natural to experience these feelings, it is not helpful to act on them</a:t>
            </a:r>
            <a:r>
              <a:rPr lang="en-US" dirty="0" smtClean="0"/>
              <a:t>.</a:t>
            </a:r>
          </a:p>
          <a:p>
            <a:pPr>
              <a:spcBef>
                <a:spcPts val="1000"/>
              </a:spcBef>
            </a:pPr>
            <a:r>
              <a:rPr lang="en-US" dirty="0" smtClean="0"/>
              <a:t>If </a:t>
            </a:r>
            <a:r>
              <a:rPr lang="en-US" dirty="0"/>
              <a:t>you react to the child’s </a:t>
            </a:r>
            <a:r>
              <a:rPr lang="en-US" dirty="0" smtClean="0"/>
              <a:t>behavior </a:t>
            </a:r>
            <a:r>
              <a:rPr lang="en-US" dirty="0"/>
              <a:t>with fear, anger, or frustration, you will likely only make the situation </a:t>
            </a:r>
            <a:r>
              <a:rPr lang="en-US" dirty="0" smtClean="0"/>
              <a:t>worse.</a:t>
            </a:r>
          </a:p>
          <a:p>
            <a:pPr>
              <a:spcBef>
                <a:spcPts val="1000"/>
              </a:spcBef>
            </a:pPr>
            <a:r>
              <a:rPr lang="en-US" dirty="0" smtClean="0"/>
              <a:t>It is important to remember not to take the child’s behavior personally.</a:t>
            </a:r>
          </a:p>
          <a:p>
            <a:pPr>
              <a:spcBef>
                <a:spcPts val="1000"/>
              </a:spcBef>
            </a:pPr>
            <a:r>
              <a:rPr lang="en-US" dirty="0" smtClean="0"/>
              <a:t>Develop strategies </a:t>
            </a:r>
            <a:r>
              <a:rPr lang="en-US" dirty="0"/>
              <a:t>to help you manage your reactions </a:t>
            </a:r>
            <a:r>
              <a:rPr lang="en-US" dirty="0" smtClean="0"/>
              <a:t>so that you can move away from instinctual</a:t>
            </a:r>
            <a:r>
              <a:rPr lang="en-US" baseline="0" dirty="0" smtClean="0"/>
              <a:t> ways of reacting to intentional ways of responding.</a:t>
            </a:r>
            <a:endParaRPr lang="en-US" dirty="0" smtClean="0"/>
          </a:p>
        </p:txBody>
      </p:sp>
      <p:sp>
        <p:nvSpPr>
          <p:cNvPr id="4" name="Slide Number Placeholder 3"/>
          <p:cNvSpPr>
            <a:spLocks noGrp="1"/>
          </p:cNvSpPr>
          <p:nvPr>
            <p:ph type="sldNum" sz="quarter" idx="10"/>
          </p:nvPr>
        </p:nvSpPr>
        <p:spPr/>
        <p:txBody>
          <a:bodyPr/>
          <a:lstStyle/>
          <a:p>
            <a:fld id="{633CCE97-049A-416D-8265-CD6AA0856F3A}" type="slidenum">
              <a:rPr lang="en-US" smtClean="0"/>
              <a:t>99</a:t>
            </a:fld>
            <a:endParaRPr lang="en-US" dirty="0"/>
          </a:p>
        </p:txBody>
      </p:sp>
    </p:spTree>
    <p:extLst>
      <p:ext uri="{BB962C8B-B14F-4D97-AF65-F5344CB8AC3E}">
        <p14:creationId xmlns:p14="http://schemas.microsoft.com/office/powerpoint/2010/main" val="2295144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769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corner circles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4175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top bar purp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134" y="613305"/>
            <a:ext cx="9296401" cy="1143000"/>
          </a:xfrm>
        </p:spPr>
        <p:txBody>
          <a:bodyPr/>
          <a:lstStyle>
            <a:lvl1pPr>
              <a:defRPr sz="4000" cap="all">
                <a:solidFill>
                  <a:schemeClr val="bg1"/>
                </a:solidFill>
              </a:defRPr>
            </a:lvl1pPr>
          </a:lstStyle>
          <a:p>
            <a:r>
              <a:rPr lang="en-US" smtClean="0"/>
              <a:t>Click to edit Master title style</a:t>
            </a:r>
            <a:endParaRPr lang="en-US" dirty="0"/>
          </a:p>
        </p:txBody>
      </p:sp>
      <p:sp>
        <p:nvSpPr>
          <p:cNvPr id="3" name="Text Placeholder 2"/>
          <p:cNvSpPr>
            <a:spLocks noGrp="1"/>
          </p:cNvSpPr>
          <p:nvPr>
            <p:ph idx="1"/>
          </p:nvPr>
        </p:nvSpPr>
        <p:spPr>
          <a:xfrm>
            <a:off x="355602" y="192193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5535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op bar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7071" y="579438"/>
            <a:ext cx="9398000" cy="1143000"/>
          </a:xfrm>
        </p:spPr>
        <p:txBody>
          <a:bodyPr/>
          <a:lstStyle>
            <a:lvl1pPr>
              <a:defRPr sz="4000" cap="all"/>
            </a:lvl1pPr>
          </a:lstStyle>
          <a:p>
            <a:r>
              <a:rPr lang="en-US" smtClean="0"/>
              <a:t>Click to edit Master title style</a:t>
            </a:r>
            <a:endParaRPr lang="en-US" dirty="0"/>
          </a:p>
        </p:txBody>
      </p:sp>
      <p:sp>
        <p:nvSpPr>
          <p:cNvPr id="4" name="Text Placeholder 2"/>
          <p:cNvSpPr>
            <a:spLocks noGrp="1"/>
          </p:cNvSpPr>
          <p:nvPr>
            <p:ph idx="1"/>
          </p:nvPr>
        </p:nvSpPr>
        <p:spPr>
          <a:xfrm>
            <a:off x="287870" y="1888068"/>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5943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op open close circl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0649" y="864281"/>
            <a:ext cx="8229600" cy="1143000"/>
          </a:xfrm>
        </p:spPr>
        <p:txBody>
          <a:bodyPr/>
          <a:lstStyle/>
          <a:p>
            <a:r>
              <a:rPr lang="en-US" smtClean="0"/>
              <a:t>Click to edit Master title style</a:t>
            </a:r>
            <a:endParaRPr lang="en-US"/>
          </a:p>
        </p:txBody>
      </p:sp>
      <p:sp>
        <p:nvSpPr>
          <p:cNvPr id="3" name="Text Placeholder 2"/>
          <p:cNvSpPr>
            <a:spLocks noGrp="1"/>
          </p:cNvSpPr>
          <p:nvPr>
            <p:ph idx="1"/>
          </p:nvPr>
        </p:nvSpPr>
        <p:spPr>
          <a:xfrm>
            <a:off x="1250649" y="2091268"/>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7113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open close top cirlce purp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110343" y="882424"/>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4" name="Text Placeholder 2"/>
          <p:cNvSpPr>
            <a:spLocks noGrp="1"/>
          </p:cNvSpPr>
          <p:nvPr>
            <p:ph idx="1"/>
          </p:nvPr>
        </p:nvSpPr>
        <p:spPr>
          <a:xfrm>
            <a:off x="1110343" y="2080985"/>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139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op bar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919" y="274638"/>
            <a:ext cx="8229600" cy="1143000"/>
          </a:xfrm>
        </p:spPr>
        <p:txBody>
          <a:bodyPr/>
          <a:lstStyle/>
          <a:p>
            <a:r>
              <a:rPr lang="en-US" smtClean="0"/>
              <a:t>Click to edit Master title style</a:t>
            </a:r>
            <a:endParaRPr lang="en-US"/>
          </a:p>
        </p:txBody>
      </p:sp>
      <p:sp>
        <p:nvSpPr>
          <p:cNvPr id="3" name="Text Placeholder 2"/>
          <p:cNvSpPr>
            <a:spLocks noGrp="1"/>
          </p:cNvSpPr>
          <p:nvPr>
            <p:ph idx="1"/>
          </p:nvPr>
        </p:nvSpPr>
        <p:spPr>
          <a:xfrm>
            <a:off x="1026890" y="173083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3433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op bar white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9628" y="274638"/>
            <a:ext cx="8229600" cy="1143000"/>
          </a:xfrm>
        </p:spPr>
        <p:txBody>
          <a:bodyPr/>
          <a:lstStyle/>
          <a:p>
            <a:r>
              <a:rPr lang="en-US" smtClean="0"/>
              <a:t>Click to edit Master title style</a:t>
            </a:r>
            <a:endParaRPr lang="en-US"/>
          </a:p>
        </p:txBody>
      </p:sp>
      <p:sp>
        <p:nvSpPr>
          <p:cNvPr id="3" name="Text Placeholder 2"/>
          <p:cNvSpPr>
            <a:spLocks noGrp="1"/>
          </p:cNvSpPr>
          <p:nvPr>
            <p:ph idx="1"/>
          </p:nvPr>
        </p:nvSpPr>
        <p:spPr>
          <a:xfrm>
            <a:off x="1110343" y="163648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1121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4" name="Text Placeholder 2"/>
          <p:cNvSpPr>
            <a:spLocks noGrp="1"/>
          </p:cNvSpPr>
          <p:nvPr>
            <p:ph idx="1"/>
          </p:nvPr>
        </p:nvSpPr>
        <p:spPr>
          <a:xfrm>
            <a:off x="457200" y="176953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7159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C660635-6E22-4199-9084-E4827A72549A}" type="datetimeFigureOut">
              <a:rPr lang="en-US" smtClean="0"/>
              <a:t>5/13/2020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0FCCEF6-2512-4143-979B-13D5BABC0180}" type="slidenum">
              <a:rPr lang="en-US" smtClean="0"/>
              <a:t>‹#›</a:t>
            </a:fld>
            <a:endParaRPr lang="en-US" dirty="0"/>
          </a:p>
        </p:txBody>
      </p:sp>
    </p:spTree>
    <p:extLst>
      <p:ext uri="{BB962C8B-B14F-4D97-AF65-F5344CB8AC3E}">
        <p14:creationId xmlns:p14="http://schemas.microsoft.com/office/powerpoint/2010/main" val="2221751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5715"/>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F1443-99C9-754E-A1A0-70F904EDB6DE}" type="datetimeFigureOut">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5F19A-87D3-174D-8745-1F0494348DEC}" type="slidenum">
              <a:rPr lang="en-US" smtClean="0"/>
              <a:t>‹#›</a:t>
            </a:fld>
            <a:endParaRPr lang="en-US"/>
          </a:p>
        </p:txBody>
      </p:sp>
    </p:spTree>
    <p:extLst>
      <p:ext uri="{BB962C8B-B14F-4D97-AF65-F5344CB8AC3E}">
        <p14:creationId xmlns:p14="http://schemas.microsoft.com/office/powerpoint/2010/main" val="12904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666" y="2425170"/>
            <a:ext cx="6722533" cy="1266297"/>
          </a:xfrm>
        </p:spPr>
        <p:txBody>
          <a:bodyPr/>
          <a:lstStyle>
            <a:lvl1pPr algn="ctr">
              <a:defRPr sz="3600"/>
            </a:lvl1pPr>
          </a:lstStyle>
          <a:p>
            <a:r>
              <a:rPr lang="en-US" smtClean="0"/>
              <a:t>Click to edit Master title style</a:t>
            </a:r>
            <a:endParaRPr lang="en-US" dirty="0"/>
          </a:p>
        </p:txBody>
      </p:sp>
      <p:sp>
        <p:nvSpPr>
          <p:cNvPr id="8" name="Content Placeholder 7"/>
          <p:cNvSpPr>
            <a:spLocks noGrp="1"/>
          </p:cNvSpPr>
          <p:nvPr>
            <p:ph sz="quarter" idx="10"/>
          </p:nvPr>
        </p:nvSpPr>
        <p:spPr>
          <a:xfrm>
            <a:off x="338666" y="3911600"/>
            <a:ext cx="6723062" cy="1897063"/>
          </a:xfrm>
        </p:spPr>
        <p:txBody>
          <a:bodyPr>
            <a:noAutofit/>
          </a:bodyPr>
          <a:lstStyle>
            <a:lvl1pPr marL="0" indent="0" algn="ctr">
              <a:buFontTx/>
              <a:buNone/>
              <a:defRPr sz="4400" cap="all">
                <a:solidFill>
                  <a:srgbClr val="641868"/>
                </a:solidFill>
                <a:latin typeface="Avenir Heavy"/>
              </a:defRPr>
            </a:lvl1pPr>
            <a:lvl2pPr>
              <a:defRPr sz="4400" cap="all">
                <a:solidFill>
                  <a:srgbClr val="641868"/>
                </a:solidFill>
                <a:latin typeface=""/>
              </a:defRPr>
            </a:lvl2pPr>
            <a:lvl3pPr>
              <a:defRPr sz="4400" cap="all">
                <a:solidFill>
                  <a:srgbClr val="641868"/>
                </a:solidFill>
                <a:latin typeface=""/>
              </a:defRPr>
            </a:lvl3pPr>
            <a:lvl4pPr>
              <a:defRPr sz="4400" cap="all">
                <a:solidFill>
                  <a:srgbClr val="641868"/>
                </a:solidFill>
                <a:latin typeface=""/>
              </a:defRPr>
            </a:lvl4pPr>
            <a:lvl5pPr>
              <a:defRPr sz="4400" cap="all">
                <a:solidFill>
                  <a:srgbClr val="641868"/>
                </a:solidFill>
                <a:latin typeface=""/>
              </a:defRPr>
            </a:lvl5pPr>
          </a:lstStyle>
          <a:p>
            <a:pPr lvl="0"/>
            <a:r>
              <a:rPr lang="en-US" smtClean="0"/>
              <a:t>Click to edit Master text styles</a:t>
            </a:r>
          </a:p>
        </p:txBody>
      </p:sp>
    </p:spTree>
    <p:extLst>
      <p:ext uri="{BB962C8B-B14F-4D97-AF65-F5344CB8AC3E}">
        <p14:creationId xmlns:p14="http://schemas.microsoft.com/office/powerpoint/2010/main" val="19934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odule Title Slide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41599" y="3830638"/>
            <a:ext cx="6333067" cy="1143000"/>
          </a:xfrm>
        </p:spPr>
        <p:txBody>
          <a:bodyPr/>
          <a:lstStyle>
            <a:lvl1pPr algn="ctr">
              <a:defRPr sz="3600" baseline="0"/>
            </a:lvl1pPr>
          </a:lstStyle>
          <a:p>
            <a:r>
              <a:rPr lang="en-US" smtClean="0"/>
              <a:t>Click to edit Master title style</a:t>
            </a:r>
            <a:endParaRPr lang="en-US" dirty="0"/>
          </a:p>
        </p:txBody>
      </p:sp>
    </p:spTree>
    <p:extLst>
      <p:ext uri="{BB962C8B-B14F-4D97-AF65-F5344CB8AC3E}">
        <p14:creationId xmlns:p14="http://schemas.microsoft.com/office/powerpoint/2010/main" val="292625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0534" y="2120371"/>
            <a:ext cx="5283200" cy="1143000"/>
          </a:xfrm>
        </p:spPr>
        <p:txBody>
          <a:bodyPr/>
          <a:lstStyle>
            <a:lvl1pPr algn="ctr">
              <a:defRPr sz="3600" baseline="0"/>
            </a:lvl1pPr>
          </a:lstStyle>
          <a:p>
            <a:r>
              <a:rPr lang="en-US" smtClean="0"/>
              <a:t>Click to edit Master title style</a:t>
            </a:r>
            <a:endParaRPr lang="en-US" dirty="0"/>
          </a:p>
        </p:txBody>
      </p:sp>
    </p:spTree>
    <p:extLst>
      <p:ext uri="{BB962C8B-B14F-4D97-AF65-F5344CB8AC3E}">
        <p14:creationId xmlns:p14="http://schemas.microsoft.com/office/powerpoint/2010/main" val="272867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open circ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8"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3019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open circle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386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ircle top">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168399" y="846659"/>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8" name="Text Placeholder 2"/>
          <p:cNvSpPr>
            <a:spLocks noGrp="1"/>
          </p:cNvSpPr>
          <p:nvPr>
            <p:ph idx="1"/>
          </p:nvPr>
        </p:nvSpPr>
        <p:spPr>
          <a:xfrm>
            <a:off x="1168399" y="2023526"/>
            <a:ext cx="7501468" cy="400474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4656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circle top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1168399" y="846659"/>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3" name="Text Placeholder 2"/>
          <p:cNvSpPr>
            <a:spLocks noGrp="1"/>
          </p:cNvSpPr>
          <p:nvPr>
            <p:ph idx="10"/>
          </p:nvPr>
        </p:nvSpPr>
        <p:spPr>
          <a:xfrm>
            <a:off x="1168399" y="2108201"/>
            <a:ext cx="7298267" cy="42756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61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corner circl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4"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8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94861075"/>
      </p:ext>
    </p:extLst>
  </p:cSld>
  <p:clrMap bg1="lt1" tx1="dk1" bg2="lt2" tx2="dk2" accent1="accent1" accent2="accent2" accent3="accent3" accent4="accent4" accent5="accent5" accent6="accent6" hlink="hlink" folHlink="folHlink"/>
  <p:sldLayoutIdLst>
    <p:sldLayoutId id="2147483673" r:id="rId1"/>
    <p:sldLayoutId id="2147483671" r:id="rId2"/>
    <p:sldLayoutId id="2147483674" r:id="rId3"/>
    <p:sldLayoutId id="2147483675" r:id="rId4"/>
    <p:sldLayoutId id="2147483649" r:id="rId5"/>
    <p:sldLayoutId id="2147483660" r:id="rId6"/>
    <p:sldLayoutId id="2147483650" r:id="rId7"/>
    <p:sldLayoutId id="2147483651"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76" r:id="rId17"/>
    <p:sldLayoutId id="2147483677" r:id="rId18"/>
    <p:sldLayoutId id="2147483678" r:id="rId19"/>
  </p:sldLayoutIdLst>
  <p:txStyles>
    <p:titleStyle>
      <a:lvl1pPr algn="l" defTabSz="457200" rtl="0" eaLnBrk="1" latinLnBrk="0" hangingPunct="1">
        <a:spcBef>
          <a:spcPct val="0"/>
        </a:spcBef>
        <a:buNone/>
        <a:defRPr sz="4400" kern="1200" baseline="0">
          <a:solidFill>
            <a:srgbClr val="641868"/>
          </a:solidFill>
          <a:latin typeface="Avenir Heavy"/>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venir Roman"/>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hyperlink" Target="mailto:bhp@woodfords.org" TargetMode="External"/><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www.nationalhumanservices.org/ethical-standards-for-hs-professionals"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V_CmBsi17_0"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F-TyPfYMDK8" TargetMode="External"/><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F-TyPfYMDK8" TargetMode="External"/><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image" Target="../media/image51.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7.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9.xml"/><Relationship Id="rId1" Type="http://schemas.openxmlformats.org/officeDocument/2006/relationships/slideLayout" Target="../slideLayouts/slideLayout1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0.xml"/><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1.xml"/><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3.xml"/><Relationship Id="rId1" Type="http://schemas.openxmlformats.org/officeDocument/2006/relationships/slideLayout" Target="../slideLayouts/slideLayout1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hyperlink" Target="http://www.nationalautismcenter.org/" TargetMode="External"/><Relationship Id="rId2" Type="http://schemas.openxmlformats.org/officeDocument/2006/relationships/notesSlide" Target="../notesSlides/notesSlide76.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www.ted.com/talks/shawn_achor_the_happy_secret_to_better_work?language=en" TargetMode="External"/><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1744" y="6449012"/>
            <a:ext cx="671979" cy="353943"/>
          </a:xfrm>
          <a:prstGeom prst="rect">
            <a:avLst/>
          </a:prstGeom>
          <a:noFill/>
        </p:spPr>
        <p:txBody>
          <a:bodyPr wrap="none" rtlCol="0">
            <a:spAutoFit/>
          </a:bodyPr>
          <a:lstStyle/>
          <a:p>
            <a:r>
              <a:rPr lang="en-US" sz="1700" i="1" dirty="0" smtClean="0">
                <a:solidFill>
                  <a:schemeClr val="accent3">
                    <a:lumMod val="50000"/>
                  </a:schemeClr>
                </a:solidFill>
                <a:latin typeface="Avenir Heavy"/>
              </a:rPr>
              <a:t>2020</a:t>
            </a:r>
            <a:endParaRPr lang="en-US" sz="1700" i="1" dirty="0">
              <a:solidFill>
                <a:schemeClr val="accent3">
                  <a:lumMod val="50000"/>
                </a:schemeClr>
              </a:solidFill>
              <a:latin typeface="Avenir Heavy"/>
            </a:endParaRPr>
          </a:p>
        </p:txBody>
      </p:sp>
    </p:spTree>
    <p:extLst>
      <p:ext uri="{BB962C8B-B14F-4D97-AF65-F5344CB8AC3E}">
        <p14:creationId xmlns:p14="http://schemas.microsoft.com/office/powerpoint/2010/main" val="473630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628" y="274638"/>
            <a:ext cx="7931867" cy="1143000"/>
          </a:xfrm>
        </p:spPr>
        <p:txBody>
          <a:bodyPr/>
          <a:lstStyle/>
          <a:p>
            <a:r>
              <a:rPr lang="en-US" dirty="0" smtClean="0"/>
              <a:t>Take-</a:t>
            </a:r>
            <a:r>
              <a:rPr lang="en-US" dirty="0" err="1" smtClean="0"/>
              <a:t>Aways</a:t>
            </a:r>
            <a:endParaRPr lang="en-US" dirty="0"/>
          </a:p>
        </p:txBody>
      </p:sp>
      <p:sp>
        <p:nvSpPr>
          <p:cNvPr id="4" name="TextBox 3"/>
          <p:cNvSpPr txBox="1"/>
          <p:nvPr/>
        </p:nvSpPr>
        <p:spPr>
          <a:xfrm>
            <a:off x="0" y="6505030"/>
            <a:ext cx="1409700" cy="338554"/>
          </a:xfrm>
          <a:prstGeom prst="rect">
            <a:avLst/>
          </a:prstGeom>
          <a:noFill/>
        </p:spPr>
        <p:txBody>
          <a:bodyPr wrap="square" rtlCol="0">
            <a:spAutoFit/>
          </a:bodyPr>
          <a:lstStyle/>
          <a:p>
            <a:r>
              <a:rPr lang="en-US" sz="1600" dirty="0" smtClean="0">
                <a:solidFill>
                  <a:srgbClr val="641868"/>
                </a:solidFill>
                <a:latin typeface="Avenir Roman"/>
              </a:rPr>
              <a:t>Introductions</a:t>
            </a:r>
            <a:endParaRPr lang="en-US" dirty="0">
              <a:solidFill>
                <a:srgbClr val="641868"/>
              </a:solidFill>
              <a:latin typeface="Avenir Roman"/>
            </a:endParaRPr>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54545" y="1604356"/>
            <a:ext cx="7698510" cy="646331"/>
          </a:xfrm>
          <a:prstGeom prst="rect">
            <a:avLst/>
          </a:prstGeom>
          <a:noFill/>
        </p:spPr>
        <p:txBody>
          <a:bodyPr wrap="square" rtlCol="0">
            <a:spAutoFit/>
          </a:bodyPr>
          <a:lstStyle/>
          <a:p>
            <a:pPr>
              <a:spcBef>
                <a:spcPts val="1200"/>
              </a:spcBef>
            </a:pPr>
            <a:r>
              <a:rPr lang="en-US" dirty="0" smtClean="0"/>
              <a:t>What is one thing you would like to take away from today? What do you hope to gain from participating in this session?</a:t>
            </a:r>
            <a:endParaRPr lang="en-US" dirty="0"/>
          </a:p>
        </p:txBody>
      </p:sp>
    </p:spTree>
    <p:extLst>
      <p:ext uri="{BB962C8B-B14F-4D97-AF65-F5344CB8AC3E}">
        <p14:creationId xmlns:p14="http://schemas.microsoft.com/office/powerpoint/2010/main" val="25975527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649" y="771464"/>
            <a:ext cx="8229600" cy="1143000"/>
          </a:xfrm>
        </p:spPr>
        <p:txBody>
          <a:bodyPr/>
          <a:lstStyle/>
          <a:p>
            <a:r>
              <a:rPr lang="en-US" sz="4000" dirty="0">
                <a:latin typeface="Avenir Roman"/>
                <a:cs typeface="Avenir Roman"/>
              </a:rPr>
              <a:t>Learning Objectives</a:t>
            </a:r>
            <a:endParaRPr lang="en-US" sz="4000" dirty="0"/>
          </a:p>
        </p:txBody>
      </p:sp>
      <p:sp>
        <p:nvSpPr>
          <p:cNvPr id="3" name="Content Placeholder 2"/>
          <p:cNvSpPr>
            <a:spLocks noGrp="1"/>
          </p:cNvSpPr>
          <p:nvPr>
            <p:ph idx="1"/>
          </p:nvPr>
        </p:nvSpPr>
        <p:spPr>
          <a:xfrm>
            <a:off x="647679" y="1934255"/>
            <a:ext cx="8070652" cy="4018586"/>
          </a:xfrm>
        </p:spPr>
        <p:txBody>
          <a:bodyPr>
            <a:normAutofit/>
          </a:bodyPr>
          <a:lstStyle/>
          <a:p>
            <a:pPr>
              <a:spcBef>
                <a:spcPts val="1200"/>
              </a:spcBef>
            </a:pPr>
            <a:r>
              <a:rPr lang="en-US" sz="2600" dirty="0"/>
              <a:t>Describe the primary purpose of teaching</a:t>
            </a:r>
          </a:p>
          <a:p>
            <a:pPr>
              <a:spcBef>
                <a:spcPts val="1200"/>
              </a:spcBef>
            </a:pPr>
            <a:r>
              <a:rPr lang="en-US" sz="2600" dirty="0"/>
              <a:t>Identify learning styles and individual strengths and challenges</a:t>
            </a:r>
          </a:p>
          <a:p>
            <a:pPr>
              <a:spcBef>
                <a:spcPts val="1200"/>
              </a:spcBef>
            </a:pPr>
            <a:r>
              <a:rPr lang="en-US" sz="2600" dirty="0"/>
              <a:t>Employ effective strategies for teaching children</a:t>
            </a:r>
          </a:p>
          <a:p>
            <a:pPr>
              <a:spcBef>
                <a:spcPts val="1200"/>
              </a:spcBef>
            </a:pPr>
            <a:r>
              <a:rPr lang="en-US" sz="2600" dirty="0"/>
              <a:t>Understand the importance of teaching appropriate skills as outlined in the treatment plan</a:t>
            </a: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177" y="6524822"/>
            <a:ext cx="5299353" cy="338554"/>
          </a:xfrm>
          <a:prstGeom prst="rect">
            <a:avLst/>
          </a:prstGeom>
          <a:noFill/>
        </p:spPr>
        <p:txBody>
          <a:bodyPr wrap="square" rtlCol="0">
            <a:spAutoFit/>
          </a:bodyPr>
          <a:lstStyle/>
          <a:p>
            <a:r>
              <a:rPr lang="en-US" sz="1600" dirty="0">
                <a:solidFill>
                  <a:srgbClr val="641868"/>
                </a:solidFill>
                <a:latin typeface="Avenir Roman"/>
              </a:rPr>
              <a:t>Learning Objectives</a:t>
            </a:r>
          </a:p>
        </p:txBody>
      </p:sp>
      <p:sp>
        <p:nvSpPr>
          <p:cNvPr id="7" name="TextBox 6"/>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273</a:t>
            </a:r>
            <a:endParaRPr lang="en-US" sz="1600" dirty="0">
              <a:solidFill>
                <a:srgbClr val="641868"/>
              </a:solidFill>
              <a:latin typeface="Avenir Roman"/>
            </a:endParaRPr>
          </a:p>
        </p:txBody>
      </p:sp>
      <p:sp>
        <p:nvSpPr>
          <p:cNvPr id="9" name="TextBox 8"/>
          <p:cNvSpPr txBox="1"/>
          <p:nvPr/>
        </p:nvSpPr>
        <p:spPr>
          <a:xfrm>
            <a:off x="6254496" y="69071"/>
            <a:ext cx="2709029" cy="461665"/>
          </a:xfrm>
          <a:prstGeom prst="rect">
            <a:avLst/>
          </a:prstGeom>
          <a:noFill/>
        </p:spPr>
        <p:txBody>
          <a:bodyPr wrap="square" rtlCol="0">
            <a:spAutoFit/>
          </a:bodyPr>
          <a:lstStyle/>
          <a:p>
            <a:pPr algn="r"/>
            <a:r>
              <a:rPr lang="en-US" sz="2400" dirty="0" smtClean="0">
                <a:latin typeface="Avenir Roman"/>
              </a:rPr>
              <a:t>Module 12</a:t>
            </a:r>
            <a:endParaRPr lang="en-US" sz="2400" dirty="0">
              <a:latin typeface="Avenir Roman"/>
            </a:endParaRPr>
          </a:p>
        </p:txBody>
      </p:sp>
      <p:sp>
        <p:nvSpPr>
          <p:cNvPr id="10" name="TextBox 9"/>
          <p:cNvSpPr txBox="1"/>
          <p:nvPr/>
        </p:nvSpPr>
        <p:spPr>
          <a:xfrm>
            <a:off x="362857" y="5139827"/>
            <a:ext cx="8505372" cy="1384995"/>
          </a:xfrm>
          <a:prstGeom prst="rect">
            <a:avLst/>
          </a:prstGeom>
          <a:noFill/>
        </p:spPr>
        <p:txBody>
          <a:bodyPr wrap="square" rtlCol="0">
            <a:spAutoFit/>
          </a:bodyPr>
          <a:lstStyle/>
          <a:p>
            <a:pPr algn="ctr"/>
            <a:r>
              <a:rPr lang="en-US" sz="2700" dirty="0">
                <a:latin typeface="Andalus" panose="02020603050405020304" pitchFamily="18" charset="-78"/>
                <a:cs typeface="Andalus" panose="02020603050405020304" pitchFamily="18" charset="-78"/>
              </a:rPr>
              <a:t>“Great teachers empathize with children and believe that each one has something special that can be built upon.”</a:t>
            </a:r>
          </a:p>
          <a:p>
            <a:pPr algn="r">
              <a:spcAft>
                <a:spcPts val="1200"/>
              </a:spcAft>
            </a:pPr>
            <a:r>
              <a:rPr lang="en-US" sz="2700" dirty="0">
                <a:latin typeface="Andalus" panose="02020603050405020304" pitchFamily="18" charset="-78"/>
                <a:cs typeface="Andalus" panose="02020603050405020304" pitchFamily="18" charset="-78"/>
              </a:rPr>
              <a:t> ~ Ann </a:t>
            </a:r>
            <a:r>
              <a:rPr lang="en-US" sz="2700" dirty="0" smtClean="0">
                <a:latin typeface="Andalus" panose="02020603050405020304" pitchFamily="18" charset="-78"/>
                <a:cs typeface="Andalus" panose="02020603050405020304" pitchFamily="18" charset="-78"/>
              </a:rPr>
              <a:t>Lieberman</a:t>
            </a:r>
            <a:endParaRPr lang="en-US" sz="27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9777104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83208" y="1814680"/>
            <a:ext cx="8640693" cy="2589128"/>
            <a:chOff x="322832" y="959965"/>
            <a:chExt cx="8743368" cy="4327212"/>
          </a:xfrm>
        </p:grpSpPr>
        <p:sp>
          <p:nvSpPr>
            <p:cNvPr id="4" name="Oval 3"/>
            <p:cNvSpPr/>
            <p:nvPr/>
          </p:nvSpPr>
          <p:spPr>
            <a:xfrm>
              <a:off x="2068228" y="959965"/>
              <a:ext cx="5265888" cy="1738084"/>
            </a:xfrm>
            <a:prstGeom prst="ellipse">
              <a:avLst/>
            </a:prstGeom>
            <a:solidFill>
              <a:schemeClr val="accent4">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solidFill>
                    <a:schemeClr val="tx1"/>
                  </a:solidFill>
                </a:rPr>
                <a:t>Learning Styles</a:t>
              </a:r>
              <a:endParaRPr lang="en-US" sz="4400" dirty="0">
                <a:solidFill>
                  <a:schemeClr val="tx1"/>
                </a:solidFill>
              </a:endParaRPr>
            </a:p>
          </p:txBody>
        </p:sp>
        <p:sp>
          <p:nvSpPr>
            <p:cNvPr id="5" name="Oval 4"/>
            <p:cNvSpPr/>
            <p:nvPr/>
          </p:nvSpPr>
          <p:spPr>
            <a:xfrm>
              <a:off x="322832" y="3558018"/>
              <a:ext cx="2552074" cy="1476375"/>
            </a:xfrm>
            <a:prstGeom prst="ellipse">
              <a:avLst/>
            </a:prstGeom>
            <a:solidFill>
              <a:schemeClr val="accent4">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Visual</a:t>
              </a:r>
              <a:endParaRPr lang="en-US" sz="3200" dirty="0">
                <a:solidFill>
                  <a:schemeClr val="tx1"/>
                </a:solidFill>
              </a:endParaRPr>
            </a:p>
          </p:txBody>
        </p:sp>
        <p:sp>
          <p:nvSpPr>
            <p:cNvPr id="6" name="Oval 5"/>
            <p:cNvSpPr/>
            <p:nvPr/>
          </p:nvSpPr>
          <p:spPr>
            <a:xfrm>
              <a:off x="3306220" y="3810802"/>
              <a:ext cx="2394101" cy="1476375"/>
            </a:xfrm>
            <a:prstGeom prst="ellipse">
              <a:avLst/>
            </a:prstGeom>
            <a:solidFill>
              <a:schemeClr val="accent4">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Auditory</a:t>
              </a:r>
              <a:endParaRPr lang="en-US" sz="3200" dirty="0">
                <a:solidFill>
                  <a:schemeClr val="tx1"/>
                </a:solidFill>
              </a:endParaRPr>
            </a:p>
          </p:txBody>
        </p:sp>
        <p:sp>
          <p:nvSpPr>
            <p:cNvPr id="7" name="Oval 6"/>
            <p:cNvSpPr/>
            <p:nvPr/>
          </p:nvSpPr>
          <p:spPr>
            <a:xfrm>
              <a:off x="6103925" y="3783091"/>
              <a:ext cx="2962275" cy="1476375"/>
            </a:xfrm>
            <a:prstGeom prst="ellipse">
              <a:avLst/>
            </a:prstGeom>
            <a:solidFill>
              <a:schemeClr val="accent4">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Kinesthetic</a:t>
              </a:r>
              <a:endParaRPr lang="en-US" sz="3200" dirty="0">
                <a:solidFill>
                  <a:schemeClr val="tx1"/>
                </a:solidFill>
              </a:endParaRPr>
            </a:p>
          </p:txBody>
        </p:sp>
        <p:cxnSp>
          <p:nvCxnSpPr>
            <p:cNvPr id="8" name="Straight Connector 7"/>
            <p:cNvCxnSpPr/>
            <p:nvPr/>
          </p:nvCxnSpPr>
          <p:spPr>
            <a:xfrm flipH="1">
              <a:off x="1771465" y="2395970"/>
              <a:ext cx="990785" cy="116204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4488325" y="2691427"/>
              <a:ext cx="497" cy="111214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32248" y="2464876"/>
              <a:ext cx="1198631" cy="1326316"/>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cxnSp>
        <p:nvCxnSpPr>
          <p:cNvPr id="11" name="Straight Connector 10"/>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Learning Styles</a:t>
            </a:r>
            <a:endParaRPr lang="en-US" sz="1600" dirty="0">
              <a:solidFill>
                <a:srgbClr val="641868"/>
              </a:solidFill>
              <a:latin typeface="Avenir Roman"/>
            </a:endParaRPr>
          </a:p>
        </p:txBody>
      </p:sp>
      <p:sp>
        <p:nvSpPr>
          <p:cNvPr id="13" name="TextBox 12"/>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277-279</a:t>
            </a:r>
            <a:endParaRPr lang="en-US" sz="1600" dirty="0">
              <a:solidFill>
                <a:srgbClr val="641868"/>
              </a:solidFill>
              <a:latin typeface="Avenir Roman"/>
            </a:endParaRPr>
          </a:p>
        </p:txBody>
      </p:sp>
      <p:sp>
        <p:nvSpPr>
          <p:cNvPr id="14" name="TextBox 13"/>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12</a:t>
            </a:r>
            <a:endParaRPr lang="en-US" sz="2000" dirty="0">
              <a:latin typeface="Avenir Roman"/>
            </a:endParaRPr>
          </a:p>
        </p:txBody>
      </p:sp>
      <p:sp>
        <p:nvSpPr>
          <p:cNvPr id="17" name="TextBox 16"/>
          <p:cNvSpPr txBox="1"/>
          <p:nvPr/>
        </p:nvSpPr>
        <p:spPr>
          <a:xfrm>
            <a:off x="2438400" y="263910"/>
            <a:ext cx="6019800" cy="820674"/>
          </a:xfrm>
          <a:prstGeom prst="rect">
            <a:avLst/>
          </a:prstGeom>
          <a:noFill/>
        </p:spPr>
        <p:txBody>
          <a:bodyPr wrap="square" rtlCol="0">
            <a:spAutoFit/>
          </a:bodyPr>
          <a:lstStyle/>
          <a:p>
            <a:pPr>
              <a:lnSpc>
                <a:spcPct val="150000"/>
              </a:lnSpc>
            </a:pPr>
            <a:r>
              <a:rPr lang="en-US" sz="3600" dirty="0" smtClean="0">
                <a:latin typeface="Avenir Roman"/>
              </a:rPr>
              <a:t>How do you learn best</a:t>
            </a:r>
            <a:r>
              <a:rPr lang="en-US" sz="3600" dirty="0" smtClean="0">
                <a:latin typeface="Avenir Roman"/>
              </a:rPr>
              <a:t>?</a:t>
            </a:r>
            <a:endParaRPr lang="en-US" sz="3600" dirty="0" smtClean="0">
              <a:latin typeface="Avenir Roman"/>
            </a:endParaRPr>
          </a:p>
        </p:txBody>
      </p:sp>
    </p:spTree>
    <p:extLst>
      <p:ext uri="{BB962C8B-B14F-4D97-AF65-F5344CB8AC3E}">
        <p14:creationId xmlns:p14="http://schemas.microsoft.com/office/powerpoint/2010/main" val="9147126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649" y="771464"/>
            <a:ext cx="8229600" cy="1143000"/>
          </a:xfrm>
        </p:spPr>
        <p:txBody>
          <a:bodyPr/>
          <a:lstStyle/>
          <a:p>
            <a:r>
              <a:rPr lang="en-US" dirty="0"/>
              <a:t>Teaching Methods</a:t>
            </a:r>
          </a:p>
        </p:txBody>
      </p:sp>
      <p:sp>
        <p:nvSpPr>
          <p:cNvPr id="3" name="Content Placeholder 2"/>
          <p:cNvSpPr>
            <a:spLocks noGrp="1"/>
          </p:cNvSpPr>
          <p:nvPr>
            <p:ph idx="1"/>
          </p:nvPr>
        </p:nvSpPr>
        <p:spPr>
          <a:xfrm>
            <a:off x="1250649" y="2105124"/>
            <a:ext cx="3432187" cy="4018586"/>
          </a:xfrm>
        </p:spPr>
        <p:txBody>
          <a:bodyPr>
            <a:normAutofit/>
          </a:bodyPr>
          <a:lstStyle/>
          <a:p>
            <a:pPr>
              <a:spcBef>
                <a:spcPts val="1200"/>
              </a:spcBef>
              <a:spcAft>
                <a:spcPts val="1200"/>
              </a:spcAft>
              <a:buFont typeface="Arial" panose="020B0604020202020204" pitchFamily="34" charset="0"/>
              <a:buChar char="•"/>
            </a:pPr>
            <a:r>
              <a:rPr lang="en-US" sz="2600" dirty="0"/>
              <a:t>Planned Teaching</a:t>
            </a:r>
          </a:p>
          <a:p>
            <a:pPr>
              <a:spcBef>
                <a:spcPts val="1200"/>
              </a:spcBef>
              <a:spcAft>
                <a:spcPts val="1200"/>
              </a:spcAft>
              <a:buFont typeface="Arial" panose="020B0604020202020204" pitchFamily="34" charset="0"/>
              <a:buChar char="•"/>
            </a:pPr>
            <a:r>
              <a:rPr lang="en-US" sz="2600" dirty="0"/>
              <a:t>Teachable Moments</a:t>
            </a:r>
          </a:p>
          <a:p>
            <a:pPr>
              <a:spcBef>
                <a:spcPts val="1200"/>
              </a:spcBef>
              <a:spcAft>
                <a:spcPts val="1200"/>
              </a:spcAft>
              <a:buFont typeface="Arial" panose="020B0604020202020204" pitchFamily="34" charset="0"/>
              <a:buChar char="•"/>
            </a:pPr>
            <a:r>
              <a:rPr lang="en-US" sz="2600" dirty="0"/>
              <a:t>Task Analysis</a:t>
            </a:r>
          </a:p>
          <a:p>
            <a:pPr>
              <a:spcBef>
                <a:spcPts val="1200"/>
              </a:spcBef>
              <a:spcAft>
                <a:spcPts val="1200"/>
              </a:spcAft>
              <a:buFont typeface="Arial" panose="020B0604020202020204" pitchFamily="34" charset="0"/>
              <a:buChar char="•"/>
            </a:pPr>
            <a:r>
              <a:rPr lang="en-US" sz="2600" dirty="0"/>
              <a:t>Tell-Show-Do</a:t>
            </a:r>
          </a:p>
          <a:p>
            <a:pPr>
              <a:spcBef>
                <a:spcPts val="1200"/>
              </a:spcBef>
              <a:spcAft>
                <a:spcPts val="1200"/>
              </a:spcAft>
              <a:buFont typeface="Arial" panose="020B0604020202020204" pitchFamily="34" charset="0"/>
              <a:buChar char="•"/>
            </a:pPr>
            <a:r>
              <a:rPr lang="en-US" sz="2600" dirty="0"/>
              <a:t>Role Plays</a:t>
            </a: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Effective Teaching Strategies</a:t>
            </a:r>
            <a:endParaRPr lang="en-US" sz="1600" dirty="0">
              <a:solidFill>
                <a:srgbClr val="641868"/>
              </a:solidFill>
              <a:latin typeface="Avenir Roman"/>
            </a:endParaRPr>
          </a:p>
        </p:txBody>
      </p:sp>
      <p:sp>
        <p:nvSpPr>
          <p:cNvPr id="7" name="TextBox 6"/>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274-293</a:t>
            </a:r>
            <a:endParaRPr lang="en-US" sz="1600" dirty="0">
              <a:solidFill>
                <a:srgbClr val="641868"/>
              </a:solidFill>
              <a:latin typeface="Avenir Roman"/>
            </a:endParaRPr>
          </a:p>
        </p:txBody>
      </p:sp>
      <p:sp>
        <p:nvSpPr>
          <p:cNvPr id="8" name="TextBox 7"/>
          <p:cNvSpPr txBox="1"/>
          <p:nvPr/>
        </p:nvSpPr>
        <p:spPr>
          <a:xfrm>
            <a:off x="4913560" y="2073742"/>
            <a:ext cx="3899252" cy="3016210"/>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en-US" sz="2600" dirty="0" smtClean="0">
                <a:latin typeface="Avenir Roman"/>
              </a:rPr>
              <a:t>Social Stories</a:t>
            </a:r>
          </a:p>
          <a:p>
            <a:pPr marL="342900" indent="-342900">
              <a:spcBef>
                <a:spcPts val="1200"/>
              </a:spcBef>
              <a:spcAft>
                <a:spcPts val="1200"/>
              </a:spcAft>
              <a:buFont typeface="Arial" panose="020B0604020202020204" pitchFamily="34" charset="0"/>
              <a:buChar char="•"/>
            </a:pPr>
            <a:r>
              <a:rPr lang="en-US" sz="2600" dirty="0" smtClean="0">
                <a:latin typeface="Avenir Roman"/>
              </a:rPr>
              <a:t>Gradual Release of Responsibility</a:t>
            </a:r>
          </a:p>
          <a:p>
            <a:pPr marL="342900" indent="-342900">
              <a:spcBef>
                <a:spcPts val="1200"/>
              </a:spcBef>
              <a:spcAft>
                <a:spcPts val="1200"/>
              </a:spcAft>
              <a:buFont typeface="Arial" panose="020B0604020202020204" pitchFamily="34" charset="0"/>
              <a:buChar char="•"/>
            </a:pPr>
            <a:r>
              <a:rPr lang="en-US" sz="2600" dirty="0" smtClean="0">
                <a:latin typeface="Avenir Roman"/>
              </a:rPr>
              <a:t>Get Ready, Do, Done</a:t>
            </a:r>
          </a:p>
          <a:p>
            <a:pPr marL="342900" indent="-342900">
              <a:spcBef>
                <a:spcPts val="1200"/>
              </a:spcBef>
              <a:spcAft>
                <a:spcPts val="1200"/>
              </a:spcAft>
              <a:buFont typeface="Arial" panose="020B0604020202020204" pitchFamily="34" charset="0"/>
              <a:buChar char="•"/>
            </a:pPr>
            <a:r>
              <a:rPr lang="en-US" sz="2600" dirty="0" smtClean="0">
                <a:latin typeface="Avenir Roman"/>
              </a:rPr>
              <a:t>Teaching with Pictures</a:t>
            </a:r>
            <a:endParaRPr lang="en-US" sz="2600" dirty="0">
              <a:latin typeface="Avenir Roman"/>
            </a:endParaRPr>
          </a:p>
        </p:txBody>
      </p:sp>
      <p:sp>
        <p:nvSpPr>
          <p:cNvPr id="9" name="TextBox 8"/>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12</a:t>
            </a:r>
            <a:endParaRPr lang="en-US" sz="2000" dirty="0">
              <a:latin typeface="Avenir Roman"/>
            </a:endParaRPr>
          </a:p>
        </p:txBody>
      </p:sp>
    </p:spTree>
    <p:extLst>
      <p:ext uri="{BB962C8B-B14F-4D97-AF65-F5344CB8AC3E}">
        <p14:creationId xmlns:p14="http://schemas.microsoft.com/office/powerpoint/2010/main" val="41750009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649" y="569006"/>
            <a:ext cx="8229600" cy="1143000"/>
          </a:xfrm>
        </p:spPr>
        <p:txBody>
          <a:bodyPr/>
          <a:lstStyle/>
          <a:p>
            <a:r>
              <a:rPr lang="en-US" dirty="0" smtClean="0"/>
              <a:t>Task Analysis</a:t>
            </a:r>
            <a:endParaRPr lang="en-US"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282, 332</a:t>
            </a:r>
            <a:endParaRPr lang="en-US" sz="1600" dirty="0">
              <a:solidFill>
                <a:srgbClr val="641868"/>
              </a:solidFill>
              <a:latin typeface="Avenir Roman"/>
            </a:endParaRPr>
          </a:p>
        </p:txBody>
      </p:sp>
      <p:sp>
        <p:nvSpPr>
          <p:cNvPr id="6" name="TextBox 5"/>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Effective Teaching Strategies</a:t>
            </a:r>
            <a:endParaRPr lang="en-US" sz="1600" dirty="0">
              <a:solidFill>
                <a:srgbClr val="641868"/>
              </a:solidFill>
              <a:latin typeface="Avenir Roman"/>
            </a:endParaRPr>
          </a:p>
        </p:txBody>
      </p:sp>
      <p:sp>
        <p:nvSpPr>
          <p:cNvPr id="8" name="Content Placeholder 7"/>
          <p:cNvSpPr>
            <a:spLocks noGrp="1"/>
          </p:cNvSpPr>
          <p:nvPr>
            <p:ph idx="1"/>
          </p:nvPr>
        </p:nvSpPr>
        <p:spPr>
          <a:xfrm>
            <a:off x="3479470" y="1887729"/>
            <a:ext cx="5522026" cy="4441577"/>
          </a:xfrm>
        </p:spPr>
        <p:txBody>
          <a:bodyPr>
            <a:noAutofit/>
          </a:bodyPr>
          <a:lstStyle/>
          <a:p>
            <a:pPr marL="457200" indent="-457200">
              <a:buFont typeface="+mj-lt"/>
              <a:buAutoNum type="arabicPeriod"/>
            </a:pPr>
            <a:r>
              <a:rPr lang="en-US" sz="2900" dirty="0" smtClean="0"/>
              <a:t>Pick up toothpaste</a:t>
            </a:r>
          </a:p>
          <a:p>
            <a:pPr marL="457200" indent="-457200">
              <a:buFont typeface="+mj-lt"/>
              <a:buAutoNum type="arabicPeriod"/>
            </a:pPr>
            <a:r>
              <a:rPr lang="en-US" sz="2900" dirty="0" smtClean="0"/>
              <a:t>Open toothpaste</a:t>
            </a:r>
          </a:p>
          <a:p>
            <a:pPr marL="457200" indent="-457200">
              <a:buFont typeface="+mj-lt"/>
              <a:buAutoNum type="arabicPeriod"/>
            </a:pPr>
            <a:r>
              <a:rPr lang="en-US" sz="2900" dirty="0"/>
              <a:t>Pick up toothbrush</a:t>
            </a:r>
          </a:p>
          <a:p>
            <a:pPr marL="457200" indent="-457200">
              <a:buFont typeface="+mj-lt"/>
              <a:buAutoNum type="arabicPeriod"/>
            </a:pPr>
            <a:r>
              <a:rPr lang="en-US" sz="2900" dirty="0" smtClean="0"/>
              <a:t>Put toothpaste on toothbrush</a:t>
            </a:r>
          </a:p>
          <a:p>
            <a:pPr marL="457200" indent="-457200">
              <a:buFont typeface="+mj-lt"/>
              <a:buAutoNum type="arabicPeriod"/>
            </a:pPr>
            <a:r>
              <a:rPr lang="en-US" sz="2900" dirty="0" smtClean="0"/>
              <a:t>Brush teeth</a:t>
            </a:r>
          </a:p>
          <a:p>
            <a:pPr marL="457200" indent="-457200">
              <a:buFont typeface="+mj-lt"/>
              <a:buAutoNum type="arabicPeriod"/>
            </a:pPr>
            <a:r>
              <a:rPr lang="en-US" sz="2900" dirty="0" smtClean="0"/>
              <a:t>Spit toothpaste into sink</a:t>
            </a:r>
          </a:p>
          <a:p>
            <a:pPr marL="457200" indent="-457200">
              <a:buFont typeface="+mj-lt"/>
              <a:buAutoNum type="arabicPeriod"/>
            </a:pPr>
            <a:r>
              <a:rPr lang="en-US" sz="2900" dirty="0" smtClean="0"/>
              <a:t>Rinse toothbrush</a:t>
            </a:r>
          </a:p>
          <a:p>
            <a:pPr marL="457200" indent="-457200">
              <a:buFont typeface="+mj-lt"/>
              <a:buAutoNum type="arabicPeriod"/>
            </a:pPr>
            <a:r>
              <a:rPr lang="en-US" sz="2900" dirty="0" smtClean="0"/>
              <a:t>Put items away</a:t>
            </a:r>
          </a:p>
        </p:txBody>
      </p:sp>
      <p:pic>
        <p:nvPicPr>
          <p:cNvPr id="1026" name="Picture 2" descr="C:\Users\sbrann\AppData\Local\Microsoft\Windows\Temporary Internet Files\Content.IE5\6252DX22\529550b2908e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32" y="2046969"/>
            <a:ext cx="2666667" cy="3809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12</a:t>
            </a:r>
            <a:endParaRPr lang="en-US" sz="2000" dirty="0">
              <a:latin typeface="Avenir Roman"/>
            </a:endParaRPr>
          </a:p>
        </p:txBody>
      </p:sp>
    </p:spTree>
    <p:extLst>
      <p:ext uri="{BB962C8B-B14F-4D97-AF65-F5344CB8AC3E}">
        <p14:creationId xmlns:p14="http://schemas.microsoft.com/office/powerpoint/2010/main" val="397402842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649" y="569006"/>
            <a:ext cx="8229600" cy="1143000"/>
          </a:xfrm>
        </p:spPr>
        <p:txBody>
          <a:bodyPr/>
          <a:lstStyle/>
          <a:p>
            <a:r>
              <a:rPr lang="en-US" dirty="0" smtClean="0"/>
              <a:t>Task Analysis</a:t>
            </a:r>
            <a:endParaRPr lang="en-US"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282, 332</a:t>
            </a:r>
            <a:endParaRPr lang="en-US" sz="1600" dirty="0">
              <a:solidFill>
                <a:srgbClr val="641868"/>
              </a:solidFill>
              <a:latin typeface="Avenir Roman"/>
            </a:endParaRPr>
          </a:p>
        </p:txBody>
      </p:sp>
      <p:sp>
        <p:nvSpPr>
          <p:cNvPr id="6" name="TextBox 5"/>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Effective Teaching Strategies</a:t>
            </a:r>
            <a:endParaRPr lang="en-US" sz="1600" dirty="0">
              <a:solidFill>
                <a:srgbClr val="641868"/>
              </a:solidFill>
              <a:latin typeface="Avenir Roman"/>
            </a:endParaRPr>
          </a:p>
        </p:txBody>
      </p:sp>
      <p:sp>
        <p:nvSpPr>
          <p:cNvPr id="9" name="TextBox 8"/>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12</a:t>
            </a:r>
            <a:endParaRPr lang="en-US" sz="2000" dirty="0">
              <a:latin typeface="Avenir Roman"/>
            </a:endParaRPr>
          </a:p>
        </p:txBody>
      </p:sp>
    </p:spTree>
    <p:extLst>
      <p:ext uri="{BB962C8B-B14F-4D97-AF65-F5344CB8AC3E}">
        <p14:creationId xmlns:p14="http://schemas.microsoft.com/office/powerpoint/2010/main" val="24549333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18954"/>
          </a:xfrm>
        </p:spPr>
        <p:txBody>
          <a:bodyPr/>
          <a:lstStyle/>
          <a:p>
            <a:pPr algn="ctr"/>
            <a:r>
              <a:rPr lang="en-US" sz="4200" dirty="0" smtClean="0"/>
              <a:t>Completing All Stages of a Task</a:t>
            </a:r>
            <a:endParaRPr lang="en-US" sz="4200" dirty="0"/>
          </a:p>
        </p:txBody>
      </p:sp>
      <p:sp>
        <p:nvSpPr>
          <p:cNvPr id="6" name="TextBox 5"/>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Effective Teaching Strategies</a:t>
            </a:r>
            <a:endParaRPr lang="en-US" sz="1600" dirty="0">
              <a:solidFill>
                <a:srgbClr val="641868"/>
              </a:solidFill>
              <a:latin typeface="Avenir Roman"/>
            </a:endParaRPr>
          </a:p>
        </p:txBody>
      </p:sp>
      <p:graphicFrame>
        <p:nvGraphicFramePr>
          <p:cNvPr id="3" name="Table 2"/>
          <p:cNvGraphicFramePr>
            <a:graphicFrameLocks noGrp="1"/>
          </p:cNvGraphicFramePr>
          <p:nvPr>
            <p:extLst/>
          </p:nvPr>
        </p:nvGraphicFramePr>
        <p:xfrm>
          <a:off x="77191" y="873770"/>
          <a:ext cx="8969828" cy="5989605"/>
        </p:xfrm>
        <a:graphic>
          <a:graphicData uri="http://schemas.openxmlformats.org/drawingml/2006/table">
            <a:tbl>
              <a:tblPr firstRow="1" firstCol="1" bandRow="1"/>
              <a:tblGrid>
                <a:gridCol w="2989302">
                  <a:extLst>
                    <a:ext uri="{9D8B030D-6E8A-4147-A177-3AD203B41FA5}">
                      <a16:colId xmlns:a16="http://schemas.microsoft.com/office/drawing/2014/main" val="20000"/>
                    </a:ext>
                  </a:extLst>
                </a:gridCol>
                <a:gridCol w="2990263">
                  <a:extLst>
                    <a:ext uri="{9D8B030D-6E8A-4147-A177-3AD203B41FA5}">
                      <a16:colId xmlns:a16="http://schemas.microsoft.com/office/drawing/2014/main" val="20001"/>
                    </a:ext>
                  </a:extLst>
                </a:gridCol>
                <a:gridCol w="2990263">
                  <a:extLst>
                    <a:ext uri="{9D8B030D-6E8A-4147-A177-3AD203B41FA5}">
                      <a16:colId xmlns:a16="http://schemas.microsoft.com/office/drawing/2014/main" val="20002"/>
                    </a:ext>
                  </a:extLst>
                </a:gridCol>
              </a:tblGrid>
              <a:tr h="688570">
                <a:tc>
                  <a:txBody>
                    <a:bodyPr/>
                    <a:lstStyle/>
                    <a:p>
                      <a:pPr marL="0" marR="0">
                        <a:lnSpc>
                          <a:spcPct val="150000"/>
                        </a:lnSpc>
                        <a:spcBef>
                          <a:spcPts val="0"/>
                        </a:spcBef>
                        <a:spcAft>
                          <a:spcPts val="0"/>
                        </a:spcAft>
                      </a:pPr>
                      <a:r>
                        <a:rPr lang="en-US" sz="2800" b="1" dirty="0">
                          <a:effectLst/>
                          <a:latin typeface="Avenir Roman"/>
                          <a:ea typeface="Calibri"/>
                          <a:cs typeface="Times New Roman"/>
                        </a:rPr>
                        <a:t>Get Ready</a:t>
                      </a:r>
                      <a:endParaRPr lang="en-US" sz="28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50000"/>
                        </a:lnSpc>
                        <a:spcBef>
                          <a:spcPts val="0"/>
                        </a:spcBef>
                        <a:spcAft>
                          <a:spcPts val="0"/>
                        </a:spcAft>
                      </a:pPr>
                      <a:r>
                        <a:rPr lang="en-US" sz="2800" b="1" dirty="0">
                          <a:effectLst/>
                          <a:latin typeface="Avenir Roman"/>
                          <a:ea typeface="Calibri"/>
                          <a:cs typeface="Times New Roman"/>
                        </a:rPr>
                        <a:t>Do</a:t>
                      </a:r>
                      <a:endParaRPr lang="en-US" sz="28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50000"/>
                        </a:lnSpc>
                        <a:spcBef>
                          <a:spcPts val="0"/>
                        </a:spcBef>
                        <a:spcAft>
                          <a:spcPts val="0"/>
                        </a:spcAft>
                      </a:pPr>
                      <a:r>
                        <a:rPr lang="en-US" sz="2800" b="1" dirty="0">
                          <a:effectLst/>
                          <a:latin typeface="Avenir Roman"/>
                          <a:ea typeface="Calibri"/>
                          <a:cs typeface="Times New Roman"/>
                        </a:rPr>
                        <a:t>Done</a:t>
                      </a:r>
                      <a:endParaRPr lang="en-US" sz="28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2466079">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p>
                      <a:pPr marL="0" marR="0">
                        <a:lnSpc>
                          <a:spcPct val="150000"/>
                        </a:lnSpc>
                        <a:spcBef>
                          <a:spcPts val="0"/>
                        </a:spcBef>
                        <a:spcAft>
                          <a:spcPts val="0"/>
                        </a:spcAft>
                      </a:pPr>
                      <a:r>
                        <a:rPr lang="en-US" sz="2400" u="sng" dirty="0">
                          <a:effectLst/>
                          <a:latin typeface="Avenir Roman"/>
                          <a:ea typeface="Calibri"/>
                          <a:cs typeface="Times New Roman"/>
                        </a:rPr>
                        <a:t>Gather my materials, prepare my space</a:t>
                      </a:r>
                      <a:r>
                        <a:rPr lang="en-US" sz="2400" u="sng" dirty="0" smtClean="0">
                          <a:effectLst/>
                          <a:latin typeface="Avenir Roman"/>
                          <a:ea typeface="Calibri"/>
                          <a:cs typeface="Times New Roman"/>
                        </a:rPr>
                        <a:t>. </a:t>
                      </a:r>
                      <a:r>
                        <a:rPr lang="en-US" sz="2200" dirty="0" smtClean="0">
                          <a:effectLst/>
                          <a:latin typeface="Avenir Roman"/>
                          <a:ea typeface="Calibri"/>
                          <a:cs typeface="Times New Roman"/>
                        </a:rPr>
                        <a:t>(Spices, sauce pan, cookbook,</a:t>
                      </a:r>
                      <a:r>
                        <a:rPr lang="en-US" sz="2200" baseline="0" dirty="0" smtClean="0">
                          <a:effectLst/>
                          <a:latin typeface="Avenir Roman"/>
                          <a:ea typeface="Calibri"/>
                          <a:cs typeface="Times New Roman"/>
                        </a:rPr>
                        <a:t> etc.)</a:t>
                      </a:r>
                      <a:endParaRPr lang="en-US" sz="22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AF1DD"/>
                    </a:solidFill>
                  </a:tcPr>
                </a:tc>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p>
                      <a:pPr marL="0" marR="0">
                        <a:lnSpc>
                          <a:spcPct val="150000"/>
                        </a:lnSpc>
                        <a:spcBef>
                          <a:spcPts val="0"/>
                        </a:spcBef>
                        <a:spcAft>
                          <a:spcPts val="0"/>
                        </a:spcAft>
                      </a:pPr>
                      <a:r>
                        <a:rPr lang="en-US" sz="2400" u="sng" dirty="0">
                          <a:effectLst/>
                          <a:latin typeface="Avenir Roman"/>
                          <a:ea typeface="Calibri"/>
                          <a:cs typeface="Times New Roman"/>
                        </a:rPr>
                        <a:t>Do my work</a:t>
                      </a:r>
                      <a:r>
                        <a:rPr lang="en-US" sz="2400" u="sng" dirty="0" smtClean="0">
                          <a:effectLst/>
                          <a:latin typeface="Avenir Roman"/>
                          <a:ea typeface="Calibri"/>
                          <a:cs typeface="Times New Roman"/>
                        </a:rPr>
                        <a:t>.</a:t>
                      </a:r>
                    </a:p>
                    <a:p>
                      <a:pPr marL="0" marR="0">
                        <a:lnSpc>
                          <a:spcPct val="150000"/>
                        </a:lnSpc>
                        <a:spcBef>
                          <a:spcPts val="0"/>
                        </a:spcBef>
                        <a:spcAft>
                          <a:spcPts val="0"/>
                        </a:spcAft>
                      </a:pPr>
                      <a:r>
                        <a:rPr lang="en-US" sz="2200" dirty="0" smtClean="0">
                          <a:effectLst/>
                          <a:latin typeface="Avenir Roman"/>
                          <a:ea typeface="Calibri"/>
                          <a:cs typeface="Times New Roman"/>
                        </a:rPr>
                        <a:t>(Make dinner)</a:t>
                      </a:r>
                      <a:endParaRPr lang="en-US" sz="22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AF1DD"/>
                    </a:solidFill>
                  </a:tcPr>
                </a:tc>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p>
                      <a:pPr marL="0" marR="0">
                        <a:lnSpc>
                          <a:spcPct val="150000"/>
                        </a:lnSpc>
                        <a:spcBef>
                          <a:spcPts val="0"/>
                        </a:spcBef>
                        <a:spcAft>
                          <a:spcPts val="0"/>
                        </a:spcAft>
                      </a:pPr>
                      <a:r>
                        <a:rPr lang="en-US" sz="2400" u="sng" dirty="0">
                          <a:effectLst/>
                          <a:latin typeface="Avenir Roman"/>
                          <a:ea typeface="Calibri"/>
                          <a:cs typeface="Times New Roman"/>
                        </a:rPr>
                        <a:t>Know when to stop.</a:t>
                      </a:r>
                    </a:p>
                    <a:p>
                      <a:pPr marL="0" marR="0">
                        <a:lnSpc>
                          <a:spcPct val="150000"/>
                        </a:lnSpc>
                        <a:spcBef>
                          <a:spcPts val="0"/>
                        </a:spcBef>
                        <a:spcAft>
                          <a:spcPts val="0"/>
                        </a:spcAft>
                      </a:pPr>
                      <a:r>
                        <a:rPr lang="en-US" sz="2200" dirty="0" smtClean="0">
                          <a:effectLst/>
                          <a:latin typeface="Avenir Roman"/>
                          <a:ea typeface="Calibri"/>
                          <a:cs typeface="Times New Roman"/>
                        </a:rPr>
                        <a:t>(Dinner </a:t>
                      </a:r>
                      <a:r>
                        <a:rPr lang="en-US" sz="2200" dirty="0">
                          <a:effectLst/>
                          <a:latin typeface="Avenir Roman"/>
                          <a:ea typeface="Calibri"/>
                          <a:cs typeface="Times New Roman"/>
                        </a:rPr>
                        <a:t>is ready.  It’s time to eat</a:t>
                      </a:r>
                      <a:r>
                        <a:rPr lang="en-US" sz="2200" dirty="0" smtClean="0">
                          <a:effectLst/>
                          <a:latin typeface="Avenir Roman"/>
                          <a:ea typeface="Calibri"/>
                          <a:cs typeface="Times New Roman"/>
                        </a:rPr>
                        <a:t>!)</a:t>
                      </a:r>
                      <a:endParaRPr lang="en-US" sz="22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1"/>
                  </a:ext>
                </a:extLst>
              </a:tr>
              <a:tr h="688570">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AF1DD"/>
                    </a:solidFill>
                  </a:tcPr>
                </a:tc>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AF1DD"/>
                    </a:solidFill>
                  </a:tcPr>
                </a:tc>
                <a:tc>
                  <a:txBody>
                    <a:bodyPr/>
                    <a:lstStyle/>
                    <a:p>
                      <a:pPr marL="0" marR="0">
                        <a:lnSpc>
                          <a:spcPct val="150000"/>
                        </a:lnSpc>
                        <a:spcBef>
                          <a:spcPts val="0"/>
                        </a:spcBef>
                        <a:spcAft>
                          <a:spcPts val="0"/>
                        </a:spcAft>
                      </a:pPr>
                      <a:r>
                        <a:rPr lang="en-US" sz="2800" b="1" dirty="0">
                          <a:effectLst/>
                          <a:latin typeface="Avenir Roman"/>
                          <a:ea typeface="Calibri"/>
                          <a:cs typeface="Times New Roman"/>
                        </a:rPr>
                        <a:t>Get Done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2146386">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50000"/>
                        </a:lnSpc>
                        <a:spcBef>
                          <a:spcPts val="0"/>
                        </a:spcBef>
                        <a:spcAft>
                          <a:spcPts val="0"/>
                        </a:spcAft>
                      </a:pPr>
                      <a:r>
                        <a:rPr lang="en-US" sz="2400" u="sng" dirty="0">
                          <a:effectLst/>
                          <a:latin typeface="Avenir Roman"/>
                          <a:ea typeface="Calibri"/>
                          <a:cs typeface="Times New Roman"/>
                        </a:rPr>
                        <a:t>Close out the task.</a:t>
                      </a:r>
                    </a:p>
                    <a:p>
                      <a:pPr marL="0" marR="0">
                        <a:lnSpc>
                          <a:spcPct val="150000"/>
                        </a:lnSpc>
                        <a:spcBef>
                          <a:spcPts val="0"/>
                        </a:spcBef>
                        <a:spcAft>
                          <a:spcPts val="0"/>
                        </a:spcAft>
                      </a:pPr>
                      <a:r>
                        <a:rPr lang="en-US" sz="2200" dirty="0" smtClean="0">
                          <a:effectLst/>
                          <a:latin typeface="Avenir Roman"/>
                          <a:ea typeface="Calibri"/>
                          <a:cs typeface="Times New Roman"/>
                        </a:rPr>
                        <a:t>(Put </a:t>
                      </a:r>
                      <a:r>
                        <a:rPr lang="en-US" sz="2200" dirty="0">
                          <a:effectLst/>
                          <a:latin typeface="Avenir Roman"/>
                          <a:ea typeface="Calibri"/>
                          <a:cs typeface="Times New Roman"/>
                        </a:rPr>
                        <a:t>away spices, wash dishes, clean the cooking area</a:t>
                      </a:r>
                      <a:r>
                        <a:rPr lang="en-US" sz="2200" dirty="0" smtClean="0">
                          <a:effectLst/>
                          <a:latin typeface="Avenir Roman"/>
                          <a:ea typeface="Calibri"/>
                          <a:cs typeface="Times New Roman"/>
                        </a:rPr>
                        <a:t>.)</a:t>
                      </a:r>
                      <a:endParaRPr lang="en-US" sz="22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8410075" y="0"/>
            <a:ext cx="733925" cy="400110"/>
          </a:xfrm>
          <a:prstGeom prst="rect">
            <a:avLst/>
          </a:prstGeom>
          <a:noFill/>
        </p:spPr>
        <p:txBody>
          <a:bodyPr wrap="square" rtlCol="0">
            <a:spAutoFit/>
          </a:bodyPr>
          <a:lstStyle/>
          <a:p>
            <a:pPr algn="r"/>
            <a:r>
              <a:rPr lang="en-US" sz="2000" dirty="0" smtClean="0">
                <a:latin typeface="Avenir Roman"/>
              </a:rPr>
              <a:t>M12</a:t>
            </a:r>
            <a:endParaRPr lang="en-US" sz="2000" dirty="0">
              <a:latin typeface="Avenir Roman"/>
            </a:endParaRPr>
          </a:p>
        </p:txBody>
      </p:sp>
    </p:spTree>
    <p:extLst>
      <p:ext uri="{BB962C8B-B14F-4D97-AF65-F5344CB8AC3E}">
        <p14:creationId xmlns:p14="http://schemas.microsoft.com/office/powerpoint/2010/main" val="14526361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18954"/>
          </a:xfrm>
        </p:spPr>
        <p:txBody>
          <a:bodyPr/>
          <a:lstStyle/>
          <a:p>
            <a:pPr algn="ctr"/>
            <a:r>
              <a:rPr lang="en-US" sz="4200" dirty="0" smtClean="0"/>
              <a:t>Completing All Stages of a Task</a:t>
            </a:r>
            <a:endParaRPr lang="en-US" sz="4200" dirty="0"/>
          </a:p>
        </p:txBody>
      </p:sp>
      <p:graphicFrame>
        <p:nvGraphicFramePr>
          <p:cNvPr id="3" name="Table 2"/>
          <p:cNvGraphicFramePr>
            <a:graphicFrameLocks noGrp="1"/>
          </p:cNvGraphicFramePr>
          <p:nvPr>
            <p:extLst>
              <p:ext uri="{D42A27DB-BD31-4B8C-83A1-F6EECF244321}">
                <p14:modId xmlns:p14="http://schemas.microsoft.com/office/powerpoint/2010/main" val="3495935295"/>
              </p:ext>
            </p:extLst>
          </p:nvPr>
        </p:nvGraphicFramePr>
        <p:xfrm>
          <a:off x="822959" y="873771"/>
          <a:ext cx="8321041" cy="5984229"/>
        </p:xfrm>
        <a:graphic>
          <a:graphicData uri="http://schemas.openxmlformats.org/drawingml/2006/table">
            <a:tbl>
              <a:tblPr firstRow="1" firstCol="1" bandRow="1"/>
              <a:tblGrid>
                <a:gridCol w="2773087">
                  <a:extLst>
                    <a:ext uri="{9D8B030D-6E8A-4147-A177-3AD203B41FA5}">
                      <a16:colId xmlns:a16="http://schemas.microsoft.com/office/drawing/2014/main" val="20000"/>
                    </a:ext>
                  </a:extLst>
                </a:gridCol>
                <a:gridCol w="2773977">
                  <a:extLst>
                    <a:ext uri="{9D8B030D-6E8A-4147-A177-3AD203B41FA5}">
                      <a16:colId xmlns:a16="http://schemas.microsoft.com/office/drawing/2014/main" val="20001"/>
                    </a:ext>
                  </a:extLst>
                </a:gridCol>
                <a:gridCol w="2773977">
                  <a:extLst>
                    <a:ext uri="{9D8B030D-6E8A-4147-A177-3AD203B41FA5}">
                      <a16:colId xmlns:a16="http://schemas.microsoft.com/office/drawing/2014/main" val="20002"/>
                    </a:ext>
                  </a:extLst>
                </a:gridCol>
              </a:tblGrid>
              <a:tr h="698370">
                <a:tc>
                  <a:txBody>
                    <a:bodyPr/>
                    <a:lstStyle/>
                    <a:p>
                      <a:pPr marL="0" marR="0">
                        <a:lnSpc>
                          <a:spcPct val="150000"/>
                        </a:lnSpc>
                        <a:spcBef>
                          <a:spcPts val="0"/>
                        </a:spcBef>
                        <a:spcAft>
                          <a:spcPts val="0"/>
                        </a:spcAft>
                      </a:pPr>
                      <a:r>
                        <a:rPr lang="en-US" sz="2800" b="1" dirty="0">
                          <a:effectLst/>
                          <a:latin typeface="Avenir Roman"/>
                          <a:ea typeface="Calibri"/>
                          <a:cs typeface="Times New Roman"/>
                        </a:rPr>
                        <a:t>Get Ready</a:t>
                      </a:r>
                      <a:endParaRPr lang="en-US" sz="28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50000"/>
                        </a:lnSpc>
                        <a:spcBef>
                          <a:spcPts val="0"/>
                        </a:spcBef>
                        <a:spcAft>
                          <a:spcPts val="0"/>
                        </a:spcAft>
                      </a:pPr>
                      <a:r>
                        <a:rPr lang="en-US" sz="2800" b="1" dirty="0">
                          <a:effectLst/>
                          <a:latin typeface="Avenir Roman"/>
                          <a:ea typeface="Calibri"/>
                          <a:cs typeface="Times New Roman"/>
                        </a:rPr>
                        <a:t>Do</a:t>
                      </a:r>
                      <a:endParaRPr lang="en-US" sz="28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50000"/>
                        </a:lnSpc>
                        <a:spcBef>
                          <a:spcPts val="0"/>
                        </a:spcBef>
                        <a:spcAft>
                          <a:spcPts val="0"/>
                        </a:spcAft>
                      </a:pPr>
                      <a:r>
                        <a:rPr lang="en-US" sz="2800" b="1" dirty="0">
                          <a:effectLst/>
                          <a:latin typeface="Avenir Roman"/>
                          <a:ea typeface="Calibri"/>
                          <a:cs typeface="Times New Roman"/>
                        </a:rPr>
                        <a:t>Done</a:t>
                      </a:r>
                      <a:endParaRPr lang="en-US" sz="28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2891447">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p>
                      <a:pPr marL="0" marR="0">
                        <a:lnSpc>
                          <a:spcPct val="150000"/>
                        </a:lnSpc>
                        <a:spcBef>
                          <a:spcPts val="0"/>
                        </a:spcBef>
                        <a:spcAft>
                          <a:spcPts val="0"/>
                        </a:spcAft>
                      </a:pPr>
                      <a:r>
                        <a:rPr lang="en-US" sz="1600" u="sng" dirty="0">
                          <a:effectLst/>
                          <a:latin typeface="Avenir Roman"/>
                          <a:ea typeface="Calibri"/>
                          <a:cs typeface="Times New Roman"/>
                        </a:rPr>
                        <a:t>Gather my materials, prepare my space</a:t>
                      </a:r>
                      <a:r>
                        <a:rPr lang="en-US" sz="1600" u="sng" dirty="0" smtClean="0">
                          <a:effectLst/>
                          <a:latin typeface="Avenir Roman"/>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AF1DD"/>
                    </a:solidFill>
                  </a:tcPr>
                </a:tc>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p>
                      <a:pPr marL="0" marR="0">
                        <a:lnSpc>
                          <a:spcPct val="150000"/>
                        </a:lnSpc>
                        <a:spcBef>
                          <a:spcPts val="0"/>
                        </a:spcBef>
                        <a:spcAft>
                          <a:spcPts val="0"/>
                        </a:spcAft>
                      </a:pPr>
                      <a:r>
                        <a:rPr lang="en-US" sz="1600" u="sng" dirty="0">
                          <a:effectLst/>
                          <a:latin typeface="Avenir Roman"/>
                          <a:ea typeface="Calibri"/>
                          <a:cs typeface="Times New Roman"/>
                        </a:rPr>
                        <a:t>Do my work</a:t>
                      </a:r>
                      <a:r>
                        <a:rPr lang="en-US" sz="1600" u="sng" dirty="0" smtClean="0">
                          <a:effectLst/>
                          <a:latin typeface="Avenir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AF1DD"/>
                    </a:solidFill>
                  </a:tcPr>
                </a:tc>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p>
                      <a:pPr marL="0" marR="0">
                        <a:lnSpc>
                          <a:spcPct val="150000"/>
                        </a:lnSpc>
                        <a:spcBef>
                          <a:spcPts val="0"/>
                        </a:spcBef>
                        <a:spcAft>
                          <a:spcPts val="0"/>
                        </a:spcAft>
                      </a:pPr>
                      <a:r>
                        <a:rPr lang="en-US" sz="1600" u="sng" dirty="0">
                          <a:effectLst/>
                          <a:latin typeface="Avenir Roman"/>
                          <a:ea typeface="Calibri"/>
                          <a:cs typeface="Times New Roman"/>
                        </a:rPr>
                        <a:t>Know when to stop</a:t>
                      </a:r>
                      <a:r>
                        <a:rPr lang="en-US" sz="1600" u="sng" dirty="0" smtClean="0">
                          <a:effectLst/>
                          <a:latin typeface="Avenir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1"/>
                  </a:ext>
                </a:extLst>
              </a:tr>
              <a:tr h="698370">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AF1DD"/>
                    </a:solidFill>
                  </a:tcPr>
                </a:tc>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AF1DD"/>
                    </a:solidFill>
                  </a:tcPr>
                </a:tc>
                <a:tc>
                  <a:txBody>
                    <a:bodyPr/>
                    <a:lstStyle/>
                    <a:p>
                      <a:pPr marL="0" marR="0">
                        <a:lnSpc>
                          <a:spcPct val="150000"/>
                        </a:lnSpc>
                        <a:spcBef>
                          <a:spcPts val="0"/>
                        </a:spcBef>
                        <a:spcAft>
                          <a:spcPts val="0"/>
                        </a:spcAft>
                      </a:pPr>
                      <a:r>
                        <a:rPr lang="en-US" sz="2800" b="1" dirty="0">
                          <a:effectLst/>
                          <a:latin typeface="Avenir Roman"/>
                          <a:ea typeface="Calibri"/>
                          <a:cs typeface="Times New Roman"/>
                        </a:rPr>
                        <a:t>Get Done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C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1696042">
                <a:tc>
                  <a:txBody>
                    <a:bodyPr/>
                    <a:lstStyle/>
                    <a:p>
                      <a:pPr marL="0" marR="0">
                        <a:lnSpc>
                          <a:spcPct val="150000"/>
                        </a:lnSpc>
                        <a:spcBef>
                          <a:spcPts val="0"/>
                        </a:spcBef>
                        <a:spcAft>
                          <a:spcPts val="0"/>
                        </a:spcAft>
                      </a:pPr>
                      <a:endParaRPr lang="en-US" sz="1100" dirty="0">
                        <a:effectLst/>
                        <a:latin typeface="Avenir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50000"/>
                        </a:lnSpc>
                        <a:spcBef>
                          <a:spcPts val="0"/>
                        </a:spcBef>
                        <a:spcAft>
                          <a:spcPts val="0"/>
                        </a:spcAft>
                      </a:pPr>
                      <a:r>
                        <a:rPr lang="en-US" sz="1100" dirty="0">
                          <a:effectLst/>
                          <a:latin typeface="Avenir Roman"/>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50000"/>
                        </a:lnSpc>
                        <a:spcBef>
                          <a:spcPts val="0"/>
                        </a:spcBef>
                        <a:spcAft>
                          <a:spcPts val="0"/>
                        </a:spcAft>
                      </a:pPr>
                      <a:r>
                        <a:rPr lang="en-US" sz="1600" u="sng" dirty="0">
                          <a:effectLst/>
                          <a:latin typeface="Avenir Roman"/>
                          <a:ea typeface="Calibri"/>
                          <a:cs typeface="Times New Roman"/>
                        </a:rPr>
                        <a:t>Close out the task</a:t>
                      </a:r>
                      <a:r>
                        <a:rPr lang="en-US" sz="1600" u="sng" dirty="0" smtClean="0">
                          <a:effectLst/>
                          <a:latin typeface="Avenir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8410075" y="0"/>
            <a:ext cx="733925" cy="400110"/>
          </a:xfrm>
          <a:prstGeom prst="rect">
            <a:avLst/>
          </a:prstGeom>
          <a:noFill/>
        </p:spPr>
        <p:txBody>
          <a:bodyPr wrap="square" rtlCol="0">
            <a:spAutoFit/>
          </a:bodyPr>
          <a:lstStyle/>
          <a:p>
            <a:pPr algn="r"/>
            <a:r>
              <a:rPr lang="en-US" sz="2000" dirty="0" smtClean="0">
                <a:latin typeface="Avenir Roman"/>
              </a:rPr>
              <a:t>M12</a:t>
            </a:r>
            <a:endParaRPr lang="en-US" sz="2000" dirty="0">
              <a:latin typeface="Avenir Roman"/>
            </a:endParaRPr>
          </a:p>
        </p:txBody>
      </p:sp>
    </p:spTree>
    <p:extLst>
      <p:ext uri="{BB962C8B-B14F-4D97-AF65-F5344CB8AC3E}">
        <p14:creationId xmlns:p14="http://schemas.microsoft.com/office/powerpoint/2010/main" val="36186457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628" y="274638"/>
            <a:ext cx="7931867" cy="1143000"/>
          </a:xfrm>
        </p:spPr>
        <p:txBody>
          <a:bodyPr/>
          <a:lstStyle/>
          <a:p>
            <a:r>
              <a:rPr lang="en-US" dirty="0" smtClean="0"/>
              <a:t>Take-</a:t>
            </a:r>
            <a:r>
              <a:rPr lang="en-US" dirty="0" err="1" smtClean="0"/>
              <a:t>Aways</a:t>
            </a:r>
            <a:endParaRPr lang="en-US" dirty="0"/>
          </a:p>
        </p:txBody>
      </p:sp>
      <p:sp>
        <p:nvSpPr>
          <p:cNvPr id="4" name="TextBox 3"/>
          <p:cNvSpPr txBox="1"/>
          <p:nvPr/>
        </p:nvSpPr>
        <p:spPr>
          <a:xfrm>
            <a:off x="0" y="6505030"/>
            <a:ext cx="1409700" cy="338554"/>
          </a:xfrm>
          <a:prstGeom prst="rect">
            <a:avLst/>
          </a:prstGeom>
          <a:noFill/>
        </p:spPr>
        <p:txBody>
          <a:bodyPr wrap="square" rtlCol="0">
            <a:spAutoFit/>
          </a:bodyPr>
          <a:lstStyle/>
          <a:p>
            <a:r>
              <a:rPr lang="en-US" sz="1600" dirty="0" smtClean="0">
                <a:solidFill>
                  <a:srgbClr val="641868"/>
                </a:solidFill>
                <a:latin typeface="Avenir Roman"/>
              </a:rPr>
              <a:t>Introductions</a:t>
            </a:r>
            <a:endParaRPr lang="en-US" dirty="0">
              <a:solidFill>
                <a:srgbClr val="641868"/>
              </a:solidFill>
              <a:latin typeface="Avenir Roman"/>
            </a:endParaRPr>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54545" y="1604356"/>
            <a:ext cx="7698510" cy="584775"/>
          </a:xfrm>
          <a:prstGeom prst="rect">
            <a:avLst/>
          </a:prstGeom>
          <a:noFill/>
        </p:spPr>
        <p:txBody>
          <a:bodyPr wrap="square" rtlCol="0">
            <a:spAutoFit/>
          </a:bodyPr>
          <a:lstStyle/>
          <a:p>
            <a:pPr>
              <a:spcBef>
                <a:spcPts val="1200"/>
              </a:spcBef>
            </a:pPr>
            <a:r>
              <a:rPr lang="en-US" sz="1600" dirty="0" smtClean="0"/>
              <a:t>What is one thing you would like to take away from today? What do you hope to gain from participating in this session?</a:t>
            </a:r>
            <a:endParaRPr lang="en-US" sz="1600" dirty="0"/>
          </a:p>
        </p:txBody>
      </p:sp>
    </p:spTree>
    <p:extLst>
      <p:ext uri="{BB962C8B-B14F-4D97-AF65-F5344CB8AC3E}">
        <p14:creationId xmlns:p14="http://schemas.microsoft.com/office/powerpoint/2010/main" val="27400580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628" y="274638"/>
            <a:ext cx="7931867" cy="1143000"/>
          </a:xfrm>
        </p:spPr>
        <p:txBody>
          <a:bodyPr/>
          <a:lstStyle/>
          <a:p>
            <a:r>
              <a:rPr lang="en-US" dirty="0" smtClean="0"/>
              <a:t>Conclusion</a:t>
            </a:r>
            <a:endParaRPr lang="en-US" dirty="0"/>
          </a:p>
        </p:txBody>
      </p:sp>
      <p:sp>
        <p:nvSpPr>
          <p:cNvPr id="3" name="Content Placeholder 2"/>
          <p:cNvSpPr>
            <a:spLocks noGrp="1"/>
          </p:cNvSpPr>
          <p:nvPr>
            <p:ph idx="1"/>
          </p:nvPr>
        </p:nvSpPr>
        <p:spPr>
          <a:xfrm>
            <a:off x="1019628" y="1861509"/>
            <a:ext cx="7600950" cy="3321384"/>
          </a:xfrm>
        </p:spPr>
        <p:txBody>
          <a:bodyPr>
            <a:noAutofit/>
          </a:bodyPr>
          <a:lstStyle/>
          <a:p>
            <a:pPr>
              <a:spcBef>
                <a:spcPts val="3000"/>
              </a:spcBef>
            </a:pPr>
            <a:r>
              <a:rPr lang="en-US" sz="2600" dirty="0" smtClean="0"/>
              <a:t>One thing that we discussed in this training that I will commit to do as a BHP is…</a:t>
            </a:r>
            <a:endParaRPr lang="en-US" sz="2600" dirty="0"/>
          </a:p>
        </p:txBody>
      </p:sp>
      <p:sp>
        <p:nvSpPr>
          <p:cNvPr id="4" name="TextBox 3"/>
          <p:cNvSpPr txBox="1"/>
          <p:nvPr/>
        </p:nvSpPr>
        <p:spPr>
          <a:xfrm>
            <a:off x="0" y="6505030"/>
            <a:ext cx="1409700" cy="338554"/>
          </a:xfrm>
          <a:prstGeom prst="rect">
            <a:avLst/>
          </a:prstGeom>
          <a:noFill/>
        </p:spPr>
        <p:txBody>
          <a:bodyPr wrap="square" rtlCol="0">
            <a:spAutoFit/>
          </a:bodyPr>
          <a:lstStyle/>
          <a:p>
            <a:r>
              <a:rPr lang="en-US" sz="1600" dirty="0" smtClean="0">
                <a:solidFill>
                  <a:srgbClr val="641868"/>
                </a:solidFill>
                <a:latin typeface="Avenir Roman"/>
              </a:rPr>
              <a:t>Conclusion</a:t>
            </a:r>
            <a:endParaRPr lang="en-US" dirty="0">
              <a:solidFill>
                <a:srgbClr val="641868"/>
              </a:solidFill>
              <a:latin typeface="Avenir Roman"/>
            </a:endParaRPr>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1103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628" y="274638"/>
            <a:ext cx="7931867" cy="1143000"/>
          </a:xfrm>
        </p:spPr>
        <p:txBody>
          <a:bodyPr/>
          <a:lstStyle/>
          <a:p>
            <a:r>
              <a:rPr lang="en-US" dirty="0" smtClean="0"/>
              <a:t>Important Reminders</a:t>
            </a:r>
            <a:endParaRPr lang="en-US" dirty="0"/>
          </a:p>
        </p:txBody>
      </p:sp>
      <p:sp>
        <p:nvSpPr>
          <p:cNvPr id="3" name="Content Placeholder 2"/>
          <p:cNvSpPr>
            <a:spLocks noGrp="1"/>
          </p:cNvSpPr>
          <p:nvPr>
            <p:ph idx="1"/>
          </p:nvPr>
        </p:nvSpPr>
        <p:spPr>
          <a:xfrm>
            <a:off x="180072" y="1598931"/>
            <a:ext cx="8783855" cy="2861704"/>
          </a:xfrm>
        </p:spPr>
        <p:txBody>
          <a:bodyPr>
            <a:noAutofit/>
          </a:bodyPr>
          <a:lstStyle/>
          <a:p>
            <a:pPr>
              <a:spcBef>
                <a:spcPts val="1350"/>
              </a:spcBef>
              <a:buFont typeface="Wingdings" panose="05000000000000000000" pitchFamily="2" charset="2"/>
              <a:buChar char="ü"/>
            </a:pPr>
            <a:r>
              <a:rPr lang="en-US" sz="2300" dirty="0" smtClean="0"/>
              <a:t>Child &amp; Adult </a:t>
            </a:r>
            <a:r>
              <a:rPr lang="en-US" sz="2300" dirty="0"/>
              <a:t>CPR </a:t>
            </a:r>
            <a:r>
              <a:rPr lang="en-US" sz="2300" dirty="0" smtClean="0"/>
              <a:t>&amp; First Aid Certification.</a:t>
            </a:r>
          </a:p>
          <a:p>
            <a:pPr>
              <a:spcBef>
                <a:spcPts val="1350"/>
              </a:spcBef>
              <a:buFont typeface="Wingdings" panose="05000000000000000000" pitchFamily="2" charset="2"/>
              <a:buChar char="ü"/>
            </a:pPr>
            <a:r>
              <a:rPr lang="en-US" sz="2300" dirty="0" smtClean="0"/>
              <a:t>Annual OSHA compliant Bloodborne Pathogen Training certificate.</a:t>
            </a:r>
          </a:p>
          <a:p>
            <a:pPr>
              <a:spcBef>
                <a:spcPts val="1350"/>
              </a:spcBef>
              <a:buFont typeface="Wingdings" panose="05000000000000000000" pitchFamily="2" charset="2"/>
              <a:buChar char="ü"/>
            </a:pPr>
            <a:r>
              <a:rPr lang="en-US" sz="2300" dirty="0"/>
              <a:t>Your BHP Certificate is effective on the date that all of these requirements are </a:t>
            </a:r>
            <a:r>
              <a:rPr lang="en-US" sz="2300" dirty="0" smtClean="0"/>
              <a:t>complete.</a:t>
            </a:r>
          </a:p>
          <a:p>
            <a:pPr>
              <a:spcBef>
                <a:spcPts val="1350"/>
              </a:spcBef>
              <a:buFont typeface="Wingdings" panose="05000000000000000000" pitchFamily="2" charset="2"/>
              <a:buChar char="ü"/>
            </a:pPr>
            <a:r>
              <a:rPr lang="en-US" sz="2300" dirty="0" smtClean="0"/>
              <a:t>Log in to Relias BHP LMS and complete the course evaluation.</a:t>
            </a:r>
          </a:p>
        </p:txBody>
      </p:sp>
      <p:sp>
        <p:nvSpPr>
          <p:cNvPr id="4" name="TextBox 3"/>
          <p:cNvSpPr txBox="1"/>
          <p:nvPr/>
        </p:nvSpPr>
        <p:spPr>
          <a:xfrm>
            <a:off x="0" y="6505030"/>
            <a:ext cx="1409700" cy="338554"/>
          </a:xfrm>
          <a:prstGeom prst="rect">
            <a:avLst/>
          </a:prstGeom>
          <a:noFill/>
        </p:spPr>
        <p:txBody>
          <a:bodyPr wrap="square" rtlCol="0">
            <a:spAutoFit/>
          </a:bodyPr>
          <a:lstStyle/>
          <a:p>
            <a:r>
              <a:rPr lang="en-US" sz="1600" dirty="0" smtClean="0">
                <a:solidFill>
                  <a:srgbClr val="641868"/>
                </a:solidFill>
                <a:latin typeface="Avenir Roman"/>
              </a:rPr>
              <a:t>Reminders</a:t>
            </a:r>
            <a:endParaRPr lang="en-US" sz="1600" dirty="0">
              <a:solidFill>
                <a:srgbClr val="641868"/>
              </a:solidFill>
              <a:latin typeface="Avenir Roman"/>
            </a:endParaRPr>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60145" y="4595104"/>
            <a:ext cx="9408695" cy="1708160"/>
          </a:xfrm>
          <a:prstGeom prst="rect">
            <a:avLst/>
          </a:prstGeom>
          <a:noFill/>
        </p:spPr>
        <p:txBody>
          <a:bodyPr wrap="square" numCol="2" rtlCol="0">
            <a:spAutoFit/>
          </a:bodyPr>
          <a:lstStyle/>
          <a:p>
            <a:r>
              <a:rPr lang="en-US" sz="2100" dirty="0" smtClean="0">
                <a:latin typeface="Avenir Roman"/>
              </a:rPr>
              <a:t>BHP Training &amp; Certificate Program</a:t>
            </a:r>
          </a:p>
          <a:p>
            <a:r>
              <a:rPr lang="en-US" sz="2100" dirty="0" smtClean="0">
                <a:latin typeface="Avenir Roman"/>
              </a:rPr>
              <a:t>Woodfords Family Services</a:t>
            </a:r>
          </a:p>
          <a:p>
            <a:r>
              <a:rPr lang="en-US" sz="2100" dirty="0" smtClean="0">
                <a:latin typeface="Avenir Roman"/>
              </a:rPr>
              <a:t>15 Saunders Way, Suite 900</a:t>
            </a:r>
          </a:p>
          <a:p>
            <a:r>
              <a:rPr lang="en-US" sz="2100" dirty="0" smtClean="0">
                <a:latin typeface="Avenir Roman"/>
              </a:rPr>
              <a:t>Westbrook, ME 04092</a:t>
            </a:r>
          </a:p>
          <a:p>
            <a:endParaRPr lang="en-US" sz="2100" dirty="0">
              <a:latin typeface="Avenir Roman"/>
            </a:endParaRPr>
          </a:p>
          <a:p>
            <a:r>
              <a:rPr lang="en-US" sz="2100" dirty="0" smtClean="0">
                <a:latin typeface="Avenir Roman"/>
              </a:rPr>
              <a:t>Fax</a:t>
            </a:r>
            <a:r>
              <a:rPr lang="en-US" sz="2100" dirty="0">
                <a:latin typeface="Avenir Roman"/>
              </a:rPr>
              <a:t>: 1-877-587-6445</a:t>
            </a:r>
          </a:p>
          <a:p>
            <a:r>
              <a:rPr lang="en-US" sz="2100" dirty="0">
                <a:latin typeface="Avenir Roman"/>
              </a:rPr>
              <a:t>Email: </a:t>
            </a:r>
            <a:r>
              <a:rPr lang="en-US" sz="2100" dirty="0" smtClean="0">
                <a:latin typeface="Avenir Roman"/>
                <a:hlinkClick r:id="rId3"/>
              </a:rPr>
              <a:t>bhp@woodfords.org</a:t>
            </a:r>
            <a:endParaRPr lang="en-US" sz="2100" dirty="0" smtClean="0">
              <a:latin typeface="Avenir Roman"/>
            </a:endParaRPr>
          </a:p>
          <a:p>
            <a:r>
              <a:rPr lang="en-US" sz="2100" dirty="0" smtClean="0">
                <a:latin typeface="Avenir Roman"/>
              </a:rPr>
              <a:t>Phone: 207-878-9663 x. 4175</a:t>
            </a:r>
          </a:p>
        </p:txBody>
      </p:sp>
      <p:sp>
        <p:nvSpPr>
          <p:cNvPr id="7" name="TextBox 6"/>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334</a:t>
            </a:r>
            <a:endParaRPr lang="en-US" sz="1600" dirty="0">
              <a:solidFill>
                <a:srgbClr val="641868"/>
              </a:solidFill>
              <a:latin typeface="Avenir Roman"/>
            </a:endParaRPr>
          </a:p>
        </p:txBody>
      </p:sp>
    </p:spTree>
    <p:extLst>
      <p:ext uri="{BB962C8B-B14F-4D97-AF65-F5344CB8AC3E}">
        <p14:creationId xmlns:p14="http://schemas.microsoft.com/office/powerpoint/2010/main" val="3511335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Rules</a:t>
            </a:r>
            <a:endParaRPr lang="en-US" dirty="0"/>
          </a:p>
        </p:txBody>
      </p:sp>
    </p:spTree>
    <p:extLst>
      <p:ext uri="{BB962C8B-B14F-4D97-AF65-F5344CB8AC3E}">
        <p14:creationId xmlns:p14="http://schemas.microsoft.com/office/powerpoint/2010/main" val="1359723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6519314"/>
            <a:ext cx="5045677" cy="338554"/>
          </a:xfrm>
          <a:prstGeom prst="rect">
            <a:avLst/>
          </a:prstGeom>
          <a:noFill/>
        </p:spPr>
        <p:txBody>
          <a:bodyPr wrap="square" rtlCol="0">
            <a:spAutoFit/>
          </a:bodyPr>
          <a:lstStyle/>
          <a:p>
            <a:r>
              <a:rPr lang="en-US" sz="1600" dirty="0" smtClean="0">
                <a:solidFill>
                  <a:srgbClr val="641868"/>
                </a:solidFill>
                <a:latin typeface="Avenir Roman"/>
              </a:rPr>
              <a:t>Learning Objectives</a:t>
            </a:r>
            <a:endParaRPr lang="en-US" dirty="0">
              <a:solidFill>
                <a:srgbClr val="641868"/>
              </a:solidFill>
              <a:latin typeface="Avenir Roman"/>
            </a:endParaRPr>
          </a:p>
        </p:txBody>
      </p:sp>
      <p:sp>
        <p:nvSpPr>
          <p:cNvPr id="9" name="TextBox 8"/>
          <p:cNvSpPr txBox="1"/>
          <p:nvPr/>
        </p:nvSpPr>
        <p:spPr>
          <a:xfrm>
            <a:off x="4876800" y="6524822"/>
            <a:ext cx="4267200" cy="338554"/>
          </a:xfrm>
          <a:prstGeom prst="rect">
            <a:avLst/>
          </a:prstGeom>
          <a:noFill/>
        </p:spPr>
        <p:txBody>
          <a:bodyPr wrap="square" rtlCol="0">
            <a:spAutoFit/>
          </a:bodyPr>
          <a:lstStyle/>
          <a:p>
            <a:pPr algn="r"/>
            <a:r>
              <a:rPr lang="en-US" sz="1600" dirty="0" smtClean="0">
                <a:solidFill>
                  <a:srgbClr val="641868"/>
                </a:solidFill>
                <a:latin typeface="Avenir Roman"/>
              </a:rPr>
              <a:t>8</a:t>
            </a:r>
            <a:endParaRPr lang="en-US" sz="1600" dirty="0">
              <a:solidFill>
                <a:srgbClr val="641868"/>
              </a:solidFill>
              <a:latin typeface="Avenir Roman"/>
            </a:endParaRPr>
          </a:p>
        </p:txBody>
      </p:sp>
      <p:sp>
        <p:nvSpPr>
          <p:cNvPr id="7" name="Title 1"/>
          <p:cNvSpPr>
            <a:spLocks noGrp="1"/>
          </p:cNvSpPr>
          <p:nvPr>
            <p:ph type="title"/>
          </p:nvPr>
        </p:nvSpPr>
        <p:spPr>
          <a:xfrm>
            <a:off x="249382" y="513962"/>
            <a:ext cx="8702113" cy="903676"/>
          </a:xfrm>
        </p:spPr>
        <p:txBody>
          <a:bodyPr/>
          <a:lstStyle/>
          <a:p>
            <a:r>
              <a:rPr lang="en-US" sz="4000" dirty="0" smtClean="0"/>
              <a:t>Learning Objectives</a:t>
            </a:r>
            <a:endParaRPr lang="en-US" sz="4000" dirty="0"/>
          </a:p>
        </p:txBody>
      </p:sp>
      <p:sp>
        <p:nvSpPr>
          <p:cNvPr id="11" name="TextBox 10"/>
          <p:cNvSpPr txBox="1"/>
          <p:nvPr/>
        </p:nvSpPr>
        <p:spPr>
          <a:xfrm>
            <a:off x="6254496" y="151297"/>
            <a:ext cx="2709029" cy="461665"/>
          </a:xfrm>
          <a:prstGeom prst="rect">
            <a:avLst/>
          </a:prstGeom>
          <a:noFill/>
        </p:spPr>
        <p:txBody>
          <a:bodyPr wrap="square" rtlCol="0">
            <a:spAutoFit/>
          </a:bodyPr>
          <a:lstStyle/>
          <a:p>
            <a:pPr algn="r"/>
            <a:r>
              <a:rPr lang="en-US" sz="2400" dirty="0" smtClean="0">
                <a:latin typeface="Avenir Roman"/>
              </a:rPr>
              <a:t>Module 1</a:t>
            </a:r>
            <a:endParaRPr lang="en-US" sz="2400" dirty="0">
              <a:latin typeface="Avenir Roman"/>
            </a:endParaRPr>
          </a:p>
        </p:txBody>
      </p:sp>
      <p:sp>
        <p:nvSpPr>
          <p:cNvPr id="12" name="Content Placeholder 2"/>
          <p:cNvSpPr>
            <a:spLocks noGrp="1"/>
          </p:cNvSpPr>
          <p:nvPr>
            <p:ph idx="1"/>
          </p:nvPr>
        </p:nvSpPr>
        <p:spPr>
          <a:xfrm>
            <a:off x="1173480" y="1508724"/>
            <a:ext cx="7790045" cy="4764122"/>
          </a:xfrm>
        </p:spPr>
        <p:txBody>
          <a:bodyPr>
            <a:noAutofit/>
          </a:bodyPr>
          <a:lstStyle/>
          <a:p>
            <a:pPr>
              <a:buFont typeface="Arial" pitchFamily="34" charset="0"/>
              <a:buChar char="•"/>
            </a:pPr>
            <a:r>
              <a:rPr lang="en-US" altLang="en-US" sz="3000" dirty="0">
                <a:solidFill>
                  <a:schemeClr val="tx1">
                    <a:lumMod val="85000"/>
                    <a:lumOff val="15000"/>
                  </a:schemeClr>
                </a:solidFill>
              </a:rPr>
              <a:t>Treatment of individuals with disabilities and mental health disorders</a:t>
            </a:r>
          </a:p>
          <a:p>
            <a:pPr>
              <a:buFont typeface="Arial" pitchFamily="34" charset="0"/>
              <a:buChar char="•"/>
            </a:pPr>
            <a:r>
              <a:rPr lang="en-US" altLang="en-US" sz="3000" dirty="0">
                <a:solidFill>
                  <a:schemeClr val="tx1">
                    <a:lumMod val="85000"/>
                    <a:lumOff val="15000"/>
                  </a:schemeClr>
                </a:solidFill>
              </a:rPr>
              <a:t>Children’s Behavioral Health Services</a:t>
            </a:r>
          </a:p>
          <a:p>
            <a:pPr>
              <a:buFont typeface="Arial" pitchFamily="34" charset="0"/>
              <a:buChar char="•"/>
            </a:pPr>
            <a:r>
              <a:rPr lang="en-US" altLang="en-US" sz="3000" dirty="0">
                <a:solidFill>
                  <a:schemeClr val="tx1">
                    <a:lumMod val="85000"/>
                    <a:lumOff val="15000"/>
                  </a:schemeClr>
                </a:solidFill>
              </a:rPr>
              <a:t>Professionalism and boundaries</a:t>
            </a:r>
          </a:p>
          <a:p>
            <a:pPr>
              <a:buFont typeface="Arial" pitchFamily="34" charset="0"/>
              <a:buChar char="•"/>
            </a:pPr>
            <a:r>
              <a:rPr lang="en-US" altLang="en-US" sz="3000" dirty="0">
                <a:solidFill>
                  <a:schemeClr val="tx1">
                    <a:lumMod val="85000"/>
                    <a:lumOff val="15000"/>
                  </a:schemeClr>
                </a:solidFill>
              </a:rPr>
              <a:t>BHP’s role as a member of the treatment </a:t>
            </a:r>
            <a:r>
              <a:rPr lang="en-US" altLang="en-US" sz="3000" dirty="0" smtClean="0">
                <a:solidFill>
                  <a:schemeClr val="tx1">
                    <a:lumMod val="85000"/>
                    <a:lumOff val="15000"/>
                  </a:schemeClr>
                </a:solidFill>
              </a:rPr>
              <a:t>team</a:t>
            </a:r>
          </a:p>
          <a:p>
            <a:pPr>
              <a:buFont typeface="Arial" pitchFamily="34" charset="0"/>
              <a:buChar char="•"/>
            </a:pPr>
            <a:r>
              <a:rPr lang="en-US" altLang="en-US" sz="3000" dirty="0">
                <a:solidFill>
                  <a:schemeClr val="tx1">
                    <a:lumMod val="85000"/>
                    <a:lumOff val="15000"/>
                  </a:schemeClr>
                </a:solidFill>
              </a:rPr>
              <a:t>BHP’s role as an advocate</a:t>
            </a:r>
          </a:p>
          <a:p>
            <a:pPr>
              <a:buFont typeface="Arial" pitchFamily="34" charset="0"/>
              <a:buChar char="•"/>
            </a:pPr>
            <a:r>
              <a:rPr lang="en-US" altLang="en-US" sz="3000" dirty="0" smtClean="0">
                <a:solidFill>
                  <a:schemeClr val="tx1">
                    <a:lumMod val="85000"/>
                    <a:lumOff val="15000"/>
                  </a:schemeClr>
                </a:solidFill>
              </a:rPr>
              <a:t>Rights </a:t>
            </a:r>
            <a:r>
              <a:rPr lang="en-US" altLang="en-US" sz="3000" dirty="0">
                <a:solidFill>
                  <a:schemeClr val="tx1">
                    <a:lumMod val="85000"/>
                    <a:lumOff val="15000"/>
                  </a:schemeClr>
                </a:solidFill>
              </a:rPr>
              <a:t>of </a:t>
            </a:r>
            <a:r>
              <a:rPr lang="en-US" altLang="en-US" sz="3000" dirty="0" smtClean="0">
                <a:solidFill>
                  <a:schemeClr val="tx1">
                    <a:lumMod val="85000"/>
                    <a:lumOff val="15000"/>
                  </a:schemeClr>
                </a:solidFill>
              </a:rPr>
              <a:t>recipients and confidentiality</a:t>
            </a:r>
            <a:endParaRPr lang="en-US" altLang="en-US" sz="3000" dirty="0">
              <a:solidFill>
                <a:schemeClr val="tx1">
                  <a:lumMod val="85000"/>
                  <a:lumOff val="15000"/>
                </a:schemeClr>
              </a:solidFill>
            </a:endParaRPr>
          </a:p>
          <a:p>
            <a:pPr>
              <a:buFont typeface="Arial" pitchFamily="34" charset="0"/>
              <a:buChar char="•"/>
            </a:pPr>
            <a:r>
              <a:rPr lang="en-US" altLang="en-US" sz="3000" dirty="0">
                <a:solidFill>
                  <a:schemeClr val="tx1">
                    <a:lumMod val="85000"/>
                    <a:lumOff val="15000"/>
                  </a:schemeClr>
                </a:solidFill>
              </a:rPr>
              <a:t>Mandated </a:t>
            </a:r>
            <a:r>
              <a:rPr lang="en-US" altLang="en-US" sz="3000" dirty="0" smtClean="0">
                <a:solidFill>
                  <a:schemeClr val="tx1">
                    <a:lumMod val="85000"/>
                    <a:lumOff val="15000"/>
                  </a:schemeClr>
                </a:solidFill>
              </a:rPr>
              <a:t>reporting</a:t>
            </a:r>
            <a:endParaRPr lang="en-US" altLang="en-US" sz="3000" dirty="0">
              <a:solidFill>
                <a:schemeClr val="tx1">
                  <a:lumMod val="85000"/>
                  <a:lumOff val="15000"/>
                </a:schemeClr>
              </a:solidFill>
            </a:endParaRPr>
          </a:p>
        </p:txBody>
      </p:sp>
    </p:spTree>
    <p:extLst>
      <p:ext uri="{BB962C8B-B14F-4D97-AF65-F5344CB8AC3E}">
        <p14:creationId xmlns:p14="http://schemas.microsoft.com/office/powerpoint/2010/main" val="3545754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6519314"/>
            <a:ext cx="5045677" cy="338554"/>
          </a:xfrm>
          <a:prstGeom prst="rect">
            <a:avLst/>
          </a:prstGeom>
          <a:noFill/>
        </p:spPr>
        <p:txBody>
          <a:bodyPr wrap="square" rtlCol="0">
            <a:spAutoFit/>
          </a:bodyPr>
          <a:lstStyle/>
          <a:p>
            <a:r>
              <a:rPr lang="en-US" sz="1600" dirty="0" smtClean="0">
                <a:solidFill>
                  <a:srgbClr val="641868"/>
                </a:solidFill>
                <a:latin typeface="Avenir Roman"/>
              </a:rPr>
              <a:t>Mission Statement</a:t>
            </a:r>
            <a:endParaRPr lang="en-US" dirty="0">
              <a:solidFill>
                <a:srgbClr val="641868"/>
              </a:solidFill>
              <a:latin typeface="Avenir Roman"/>
            </a:endParaRPr>
          </a:p>
        </p:txBody>
      </p:sp>
      <p:sp>
        <p:nvSpPr>
          <p:cNvPr id="9" name="TextBox 8"/>
          <p:cNvSpPr txBox="1"/>
          <p:nvPr/>
        </p:nvSpPr>
        <p:spPr>
          <a:xfrm>
            <a:off x="4876800" y="6524822"/>
            <a:ext cx="4267200" cy="338554"/>
          </a:xfrm>
          <a:prstGeom prst="rect">
            <a:avLst/>
          </a:prstGeom>
          <a:noFill/>
        </p:spPr>
        <p:txBody>
          <a:bodyPr wrap="square" rtlCol="0">
            <a:spAutoFit/>
          </a:bodyPr>
          <a:lstStyle/>
          <a:p>
            <a:pPr algn="r"/>
            <a:r>
              <a:rPr lang="en-US" sz="1600" dirty="0" smtClean="0">
                <a:solidFill>
                  <a:srgbClr val="641868"/>
                </a:solidFill>
                <a:latin typeface="Avenir Roman"/>
              </a:rPr>
              <a:t>35-36</a:t>
            </a:r>
            <a:endParaRPr lang="en-US" sz="1600" dirty="0">
              <a:solidFill>
                <a:srgbClr val="641868"/>
              </a:solidFill>
              <a:latin typeface="Avenir Roman"/>
            </a:endParaRPr>
          </a:p>
        </p:txBody>
      </p:sp>
      <p:graphicFrame>
        <p:nvGraphicFramePr>
          <p:cNvPr id="11" name="Content Placeholder 3"/>
          <p:cNvGraphicFramePr>
            <a:graphicFrameLocks/>
          </p:cNvGraphicFramePr>
          <p:nvPr>
            <p:extLst/>
          </p:nvPr>
        </p:nvGraphicFramePr>
        <p:xfrm>
          <a:off x="168442" y="719806"/>
          <a:ext cx="8795083" cy="5135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1</a:t>
            </a:r>
            <a:endParaRPr lang="en-US" sz="2000" dirty="0">
              <a:latin typeface="Avenir Roman"/>
            </a:endParaRPr>
          </a:p>
        </p:txBody>
      </p:sp>
    </p:spTree>
    <p:extLst>
      <p:ext uri="{BB962C8B-B14F-4D97-AF65-F5344CB8AC3E}">
        <p14:creationId xmlns:p14="http://schemas.microsoft.com/office/powerpoint/2010/main" val="839193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6519314"/>
            <a:ext cx="5045677" cy="338554"/>
          </a:xfrm>
          <a:prstGeom prst="rect">
            <a:avLst/>
          </a:prstGeom>
          <a:noFill/>
        </p:spPr>
        <p:txBody>
          <a:bodyPr wrap="square" rtlCol="0">
            <a:spAutoFit/>
          </a:bodyPr>
          <a:lstStyle/>
          <a:p>
            <a:r>
              <a:rPr lang="en-US" sz="1600" dirty="0" smtClean="0">
                <a:solidFill>
                  <a:srgbClr val="641868"/>
                </a:solidFill>
                <a:latin typeface="Avenir Roman"/>
              </a:rPr>
              <a:t>Mission Statement</a:t>
            </a:r>
            <a:endParaRPr lang="en-US" dirty="0">
              <a:solidFill>
                <a:srgbClr val="641868"/>
              </a:solidFill>
              <a:latin typeface="Avenir Roman"/>
            </a:endParaRPr>
          </a:p>
        </p:txBody>
      </p:sp>
      <p:sp>
        <p:nvSpPr>
          <p:cNvPr id="9" name="TextBox 8"/>
          <p:cNvSpPr txBox="1"/>
          <p:nvPr/>
        </p:nvSpPr>
        <p:spPr>
          <a:xfrm>
            <a:off x="4876800" y="6524822"/>
            <a:ext cx="4267200" cy="338554"/>
          </a:xfrm>
          <a:prstGeom prst="rect">
            <a:avLst/>
          </a:prstGeom>
          <a:noFill/>
        </p:spPr>
        <p:txBody>
          <a:bodyPr wrap="square" rtlCol="0">
            <a:spAutoFit/>
          </a:bodyPr>
          <a:lstStyle/>
          <a:p>
            <a:pPr algn="r"/>
            <a:r>
              <a:rPr lang="en-US" sz="1600" dirty="0" smtClean="0">
                <a:solidFill>
                  <a:srgbClr val="641868"/>
                </a:solidFill>
                <a:latin typeface="Avenir Roman"/>
              </a:rPr>
              <a:t>35-36</a:t>
            </a:r>
            <a:endParaRPr lang="en-US" sz="1600" dirty="0">
              <a:solidFill>
                <a:srgbClr val="641868"/>
              </a:solidFill>
              <a:latin typeface="Avenir Roman"/>
            </a:endParaRPr>
          </a:p>
        </p:txBody>
      </p:sp>
      <p:sp>
        <p:nvSpPr>
          <p:cNvPr id="7" name="Title 1"/>
          <p:cNvSpPr>
            <a:spLocks noGrp="1"/>
          </p:cNvSpPr>
          <p:nvPr>
            <p:ph type="title"/>
          </p:nvPr>
        </p:nvSpPr>
        <p:spPr>
          <a:xfrm>
            <a:off x="400013" y="242093"/>
            <a:ext cx="8343973" cy="903676"/>
          </a:xfrm>
        </p:spPr>
        <p:txBody>
          <a:bodyPr/>
          <a:lstStyle/>
          <a:p>
            <a:r>
              <a:rPr lang="en-US" dirty="0"/>
              <a:t>Mission &amp; Vision</a:t>
            </a:r>
          </a:p>
        </p:txBody>
      </p:sp>
      <p:sp>
        <p:nvSpPr>
          <p:cNvPr id="11" name="TextBox 10"/>
          <p:cNvSpPr txBox="1"/>
          <p:nvPr/>
        </p:nvSpPr>
        <p:spPr>
          <a:xfrm>
            <a:off x="6254496" y="151297"/>
            <a:ext cx="2709029" cy="400110"/>
          </a:xfrm>
          <a:prstGeom prst="rect">
            <a:avLst/>
          </a:prstGeom>
          <a:noFill/>
        </p:spPr>
        <p:txBody>
          <a:bodyPr wrap="square" rtlCol="0">
            <a:spAutoFit/>
          </a:bodyPr>
          <a:lstStyle/>
          <a:p>
            <a:pPr algn="r"/>
            <a:r>
              <a:rPr lang="en-US" sz="2000" dirty="0" smtClean="0">
                <a:latin typeface="Avenir Roman"/>
              </a:rPr>
              <a:t>Module 1</a:t>
            </a:r>
            <a:endParaRPr lang="en-US" sz="2000" dirty="0">
              <a:latin typeface="Avenir Roman"/>
            </a:endParaRPr>
          </a:p>
        </p:txBody>
      </p:sp>
      <p:sp>
        <p:nvSpPr>
          <p:cNvPr id="3" name="Rectangle 2"/>
          <p:cNvSpPr/>
          <p:nvPr/>
        </p:nvSpPr>
        <p:spPr>
          <a:xfrm>
            <a:off x="1356360" y="968942"/>
            <a:ext cx="7607164" cy="5570756"/>
          </a:xfrm>
          <a:prstGeom prst="rect">
            <a:avLst/>
          </a:prstGeom>
        </p:spPr>
        <p:txBody>
          <a:bodyPr wrap="square">
            <a:spAutoFit/>
          </a:bodyPr>
          <a:lstStyle/>
          <a:p>
            <a:pPr lvl="0">
              <a:spcAft>
                <a:spcPts val="400"/>
              </a:spcAft>
            </a:pPr>
            <a:r>
              <a:rPr lang="en-US" sz="2600" u="sng" dirty="0">
                <a:latin typeface="Avenir Roman"/>
              </a:rPr>
              <a:t>Children’s Behavioral Health Services (CBHS</a:t>
            </a:r>
            <a:r>
              <a:rPr lang="en-US" sz="2600" u="sng" dirty="0" smtClean="0">
                <a:latin typeface="Avenir Roman"/>
              </a:rPr>
              <a:t>):</a:t>
            </a:r>
          </a:p>
          <a:p>
            <a:pPr lvl="0">
              <a:spcAft>
                <a:spcPts val="400"/>
              </a:spcAft>
            </a:pPr>
            <a:r>
              <a:rPr lang="en-US" sz="2400" i="1" dirty="0" smtClean="0">
                <a:latin typeface="Avenir Roman"/>
              </a:rPr>
              <a:t>“All Maine children and their families receive the services and supports they need to live safe, healthy and productive lives in their home, school and community.”</a:t>
            </a:r>
          </a:p>
          <a:p>
            <a:pPr lvl="0">
              <a:spcAft>
                <a:spcPts val="400"/>
              </a:spcAft>
            </a:pPr>
            <a:endParaRPr lang="en-US" sz="800" i="1" dirty="0" smtClean="0">
              <a:latin typeface="Avenir Roman"/>
            </a:endParaRPr>
          </a:p>
          <a:p>
            <a:pPr lvl="0">
              <a:spcAft>
                <a:spcPts val="400"/>
              </a:spcAft>
            </a:pPr>
            <a:r>
              <a:rPr lang="en-US" sz="2400" i="1" dirty="0" smtClean="0">
                <a:latin typeface="Avenir Roman"/>
              </a:rPr>
              <a:t>“The Office of Child and Family Services joins with families and the community to promote long-term safety, well-being and permanent families for children.”</a:t>
            </a:r>
            <a:endParaRPr lang="en-US" sz="2800" dirty="0" smtClean="0">
              <a:latin typeface="Avenir Roman"/>
            </a:endParaRPr>
          </a:p>
          <a:p>
            <a:pPr lvl="0">
              <a:spcAft>
                <a:spcPts val="400"/>
              </a:spcAft>
            </a:pPr>
            <a:endParaRPr lang="en-US" sz="800" u="sng" dirty="0" smtClean="0">
              <a:latin typeface="Avenir Roman"/>
            </a:endParaRPr>
          </a:p>
          <a:p>
            <a:pPr lvl="0">
              <a:spcAft>
                <a:spcPts val="400"/>
              </a:spcAft>
            </a:pPr>
            <a:r>
              <a:rPr lang="en-US" sz="2600" u="sng" dirty="0" smtClean="0">
                <a:latin typeface="Avenir Roman"/>
              </a:rPr>
              <a:t>Maine Department of Education (DOE):</a:t>
            </a:r>
            <a:endParaRPr lang="en-US" sz="2600" u="sng" dirty="0">
              <a:latin typeface="Avenir Roman"/>
            </a:endParaRPr>
          </a:p>
          <a:p>
            <a:pPr lvl="0">
              <a:spcAft>
                <a:spcPts val="400"/>
              </a:spcAft>
            </a:pPr>
            <a:r>
              <a:rPr lang="en-US" sz="2400" i="1" dirty="0">
                <a:latin typeface="Avenir Roman"/>
              </a:rPr>
              <a:t>“The Maine Department of Education provides leadership and support to educators and families in preparing all Maine students for success in college, careers and civic life</a:t>
            </a:r>
            <a:r>
              <a:rPr lang="en-US" sz="2400" i="1" dirty="0" smtClean="0">
                <a:latin typeface="Avenir Roman"/>
              </a:rPr>
              <a:t>.”</a:t>
            </a:r>
            <a:endParaRPr lang="en-US" sz="2400" i="1" dirty="0">
              <a:latin typeface="Avenir Roman"/>
            </a:endParaRPr>
          </a:p>
        </p:txBody>
      </p:sp>
    </p:spTree>
    <p:extLst>
      <p:ext uri="{BB962C8B-B14F-4D97-AF65-F5344CB8AC3E}">
        <p14:creationId xmlns:p14="http://schemas.microsoft.com/office/powerpoint/2010/main" val="957406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6519314"/>
            <a:ext cx="5045677" cy="338554"/>
          </a:xfrm>
          <a:prstGeom prst="rect">
            <a:avLst/>
          </a:prstGeom>
          <a:noFill/>
        </p:spPr>
        <p:txBody>
          <a:bodyPr wrap="square" rtlCol="0">
            <a:spAutoFit/>
          </a:bodyPr>
          <a:lstStyle/>
          <a:p>
            <a:r>
              <a:rPr lang="en-US" sz="1600" dirty="0" smtClean="0">
                <a:solidFill>
                  <a:srgbClr val="641868"/>
                </a:solidFill>
                <a:latin typeface="Avenir Roman"/>
              </a:rPr>
              <a:t>My Personal Mission Statement</a:t>
            </a:r>
            <a:endParaRPr lang="en-US" dirty="0">
              <a:solidFill>
                <a:srgbClr val="641868"/>
              </a:solidFill>
              <a:latin typeface="Avenir Roman"/>
            </a:endParaRPr>
          </a:p>
        </p:txBody>
      </p:sp>
      <p:sp>
        <p:nvSpPr>
          <p:cNvPr id="9" name="TextBox 8"/>
          <p:cNvSpPr txBox="1"/>
          <p:nvPr/>
        </p:nvSpPr>
        <p:spPr>
          <a:xfrm>
            <a:off x="4876800" y="6524822"/>
            <a:ext cx="4267200" cy="338554"/>
          </a:xfrm>
          <a:prstGeom prst="rect">
            <a:avLst/>
          </a:prstGeom>
          <a:noFill/>
        </p:spPr>
        <p:txBody>
          <a:bodyPr wrap="square" rtlCol="0">
            <a:spAutoFit/>
          </a:bodyPr>
          <a:lstStyle/>
          <a:p>
            <a:pPr algn="r"/>
            <a:r>
              <a:rPr lang="en-US" sz="1600" dirty="0" smtClean="0">
                <a:solidFill>
                  <a:srgbClr val="641868"/>
                </a:solidFill>
                <a:latin typeface="Avenir Roman"/>
              </a:rPr>
              <a:t>36</a:t>
            </a:r>
            <a:endParaRPr lang="en-US" sz="1600" dirty="0">
              <a:solidFill>
                <a:srgbClr val="641868"/>
              </a:solidFill>
              <a:latin typeface="Avenir Roman"/>
            </a:endParaRPr>
          </a:p>
        </p:txBody>
      </p:sp>
      <p:sp>
        <p:nvSpPr>
          <p:cNvPr id="2" name="Rectangle 1"/>
          <p:cNvSpPr/>
          <p:nvPr/>
        </p:nvSpPr>
        <p:spPr>
          <a:xfrm>
            <a:off x="249382" y="1681303"/>
            <a:ext cx="8395854" cy="3656386"/>
          </a:xfrm>
          <a:prstGeom prst="rect">
            <a:avLst/>
          </a:prstGeom>
        </p:spPr>
        <p:txBody>
          <a:bodyPr wrap="square">
            <a:spAutoFit/>
          </a:bodyPr>
          <a:lstStyle/>
          <a:p>
            <a:pPr marL="342900" marR="0" lvl="0" indent="-342900">
              <a:lnSpc>
                <a:spcPct val="115000"/>
              </a:lnSpc>
              <a:spcBef>
                <a:spcPts val="1200"/>
              </a:spcBef>
              <a:spcAft>
                <a:spcPts val="0"/>
              </a:spcAft>
              <a:buFont typeface="Symbol" panose="05050102010706020507" pitchFamily="18" charset="2"/>
              <a:buChar char=""/>
            </a:pPr>
            <a:r>
              <a:rPr lang="en-US" sz="2600" dirty="0">
                <a:latin typeface="Avenir Roman"/>
                <a:ea typeface="Calibri" panose="020F0502020204030204" pitchFamily="34" charset="0"/>
                <a:cs typeface="Times New Roman" panose="02020603050405020304" pitchFamily="18" charset="0"/>
              </a:rPr>
              <a:t>“To </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(what you want to </a:t>
            </a:r>
            <a:r>
              <a:rPr lang="en-US" sz="2400" i="1" dirty="0" smtClean="0">
                <a:solidFill>
                  <a:schemeClr val="tx1">
                    <a:lumMod val="65000"/>
                    <a:lumOff val="35000"/>
                  </a:schemeClr>
                </a:solidFill>
                <a:latin typeface="Avenir Roman"/>
                <a:ea typeface="Calibri" panose="020F0502020204030204" pitchFamily="34" charset="0"/>
                <a:cs typeface="Times New Roman" panose="02020603050405020304" pitchFamily="18" charset="0"/>
              </a:rPr>
              <a:t>do/become</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a:t>
            </a:r>
            <a:r>
              <a:rPr lang="en-US" sz="2600" dirty="0">
                <a:latin typeface="Avenir Roman"/>
                <a:ea typeface="Calibri" panose="020F0502020204030204" pitchFamily="34" charset="0"/>
                <a:cs typeface="Times New Roman" panose="02020603050405020304" pitchFamily="18" charset="0"/>
              </a:rPr>
              <a:t>, so that </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(reasons why it is important)</a:t>
            </a:r>
            <a:r>
              <a:rPr lang="en-US" sz="2600" dirty="0">
                <a:latin typeface="Avenir Roman"/>
                <a:ea typeface="Calibri" panose="020F0502020204030204" pitchFamily="34" charset="0"/>
                <a:cs typeface="Times New Roman" panose="02020603050405020304" pitchFamily="18" charset="0"/>
              </a:rPr>
              <a:t>.”</a:t>
            </a:r>
          </a:p>
          <a:p>
            <a:pPr marL="342900" marR="0" lvl="0" indent="-342900">
              <a:lnSpc>
                <a:spcPct val="115000"/>
              </a:lnSpc>
              <a:spcBef>
                <a:spcPts val="1200"/>
              </a:spcBef>
              <a:spcAft>
                <a:spcPts val="0"/>
              </a:spcAft>
              <a:buFont typeface="Symbol" panose="05050102010706020507" pitchFamily="18" charset="2"/>
              <a:buChar char=""/>
            </a:pPr>
            <a:r>
              <a:rPr lang="en-US" sz="2600" dirty="0">
                <a:latin typeface="Avenir Roman"/>
                <a:ea typeface="Calibri" panose="020F0502020204030204" pitchFamily="34" charset="0"/>
                <a:cs typeface="Times New Roman" panose="02020603050405020304" pitchFamily="18" charset="0"/>
              </a:rPr>
              <a:t>“I value </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a:t>
            </a:r>
            <a:r>
              <a:rPr lang="en-US" sz="2400" i="1" dirty="0" smtClean="0">
                <a:solidFill>
                  <a:schemeClr val="tx1">
                    <a:lumMod val="65000"/>
                    <a:lumOff val="35000"/>
                  </a:schemeClr>
                </a:solidFill>
                <a:latin typeface="Avenir Roman"/>
                <a:ea typeface="Calibri" panose="020F0502020204030204" pitchFamily="34" charset="0"/>
                <a:cs typeface="Times New Roman" panose="02020603050405020304" pitchFamily="18" charset="0"/>
              </a:rPr>
              <a:t>choose </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1 – 3 values</a:t>
            </a:r>
            <a:r>
              <a:rPr lang="en-US" sz="2600" dirty="0">
                <a:solidFill>
                  <a:schemeClr val="tx1">
                    <a:lumMod val="65000"/>
                    <a:lumOff val="35000"/>
                  </a:schemeClr>
                </a:solidFill>
                <a:latin typeface="Avenir Roman"/>
                <a:ea typeface="Calibri" panose="020F0502020204030204" pitchFamily="34" charset="0"/>
                <a:cs typeface="Times New Roman" panose="02020603050405020304" pitchFamily="18" charset="0"/>
              </a:rPr>
              <a:t>)</a:t>
            </a:r>
            <a:r>
              <a:rPr lang="en-US" sz="2600" dirty="0">
                <a:latin typeface="Avenir Roman"/>
                <a:ea typeface="Calibri" panose="020F0502020204030204" pitchFamily="34" charset="0"/>
                <a:cs typeface="Times New Roman" panose="02020603050405020304" pitchFamily="18" charset="0"/>
              </a:rPr>
              <a:t> because </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(reasons why these values are important</a:t>
            </a:r>
            <a:r>
              <a:rPr lang="en-US" sz="2400" i="1" dirty="0" smtClean="0">
                <a:solidFill>
                  <a:schemeClr val="tx1">
                    <a:lumMod val="65000"/>
                    <a:lumOff val="35000"/>
                  </a:schemeClr>
                </a:solidFill>
                <a:latin typeface="Avenir Roman"/>
                <a:ea typeface="Calibri" panose="020F0502020204030204" pitchFamily="34" charset="0"/>
                <a:cs typeface="Times New Roman" panose="02020603050405020304" pitchFamily="18" charset="0"/>
              </a:rPr>
              <a:t>)</a:t>
            </a:r>
            <a:r>
              <a:rPr lang="en-US" sz="2600" dirty="0" smtClean="0">
                <a:latin typeface="Avenir Roman"/>
                <a:ea typeface="Calibri" panose="020F0502020204030204" pitchFamily="34" charset="0"/>
                <a:cs typeface="Times New Roman" panose="02020603050405020304" pitchFamily="18" charset="0"/>
              </a:rPr>
              <a:t>. Accordingly</a:t>
            </a:r>
            <a:r>
              <a:rPr lang="en-US" sz="2600" dirty="0">
                <a:latin typeface="Avenir Roman"/>
                <a:ea typeface="Calibri" panose="020F0502020204030204" pitchFamily="34" charset="0"/>
                <a:cs typeface="Times New Roman" panose="02020603050405020304" pitchFamily="18" charset="0"/>
              </a:rPr>
              <a:t>, I will </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(what you intend to do to live by these </a:t>
            </a:r>
            <a:r>
              <a:rPr lang="en-US" sz="2400" i="1" dirty="0" smtClean="0">
                <a:solidFill>
                  <a:schemeClr val="tx1">
                    <a:lumMod val="65000"/>
                    <a:lumOff val="35000"/>
                  </a:schemeClr>
                </a:solidFill>
                <a:latin typeface="Avenir Roman"/>
                <a:ea typeface="Calibri" panose="020F0502020204030204" pitchFamily="34" charset="0"/>
                <a:cs typeface="Times New Roman" panose="02020603050405020304" pitchFamily="18" charset="0"/>
              </a:rPr>
              <a:t>values)</a:t>
            </a:r>
            <a:r>
              <a:rPr lang="en-US" sz="2600" dirty="0" smtClean="0">
                <a:latin typeface="Avenir Roman"/>
                <a:ea typeface="Calibri" panose="020F0502020204030204" pitchFamily="34" charset="0"/>
                <a:cs typeface="Times New Roman" panose="02020603050405020304" pitchFamily="18" charset="0"/>
              </a:rPr>
              <a:t>.”</a:t>
            </a:r>
            <a:endParaRPr lang="en-US" sz="2600" dirty="0">
              <a:latin typeface="Avenir Roman"/>
              <a:ea typeface="Calibri" panose="020F0502020204030204" pitchFamily="34" charset="0"/>
              <a:cs typeface="Times New Roman" panose="02020603050405020304" pitchFamily="18" charset="0"/>
            </a:endParaRPr>
          </a:p>
          <a:p>
            <a:pPr marL="342900" marR="0" lvl="0" indent="-342900">
              <a:lnSpc>
                <a:spcPct val="115000"/>
              </a:lnSpc>
              <a:spcBef>
                <a:spcPts val="1200"/>
              </a:spcBef>
              <a:spcAft>
                <a:spcPts val="0"/>
              </a:spcAft>
              <a:buFont typeface="Symbol" panose="05050102010706020507" pitchFamily="18" charset="2"/>
              <a:buChar char=""/>
            </a:pPr>
            <a:r>
              <a:rPr lang="en-US" sz="2600" dirty="0">
                <a:latin typeface="Avenir Roman"/>
                <a:ea typeface="Calibri" panose="020F0502020204030204" pitchFamily="34" charset="0"/>
                <a:cs typeface="Times New Roman" panose="02020603050405020304" pitchFamily="18" charset="0"/>
              </a:rPr>
              <a:t>“To be known by </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a:t>
            </a:r>
            <a:r>
              <a:rPr lang="en-US" sz="2400" i="1" dirty="0" smtClean="0">
                <a:solidFill>
                  <a:schemeClr val="tx1">
                    <a:lumMod val="65000"/>
                    <a:lumOff val="35000"/>
                  </a:schemeClr>
                </a:solidFill>
                <a:latin typeface="Avenir Roman"/>
                <a:ea typeface="Calibri" panose="020F0502020204030204" pitchFamily="34" charset="0"/>
                <a:cs typeface="Times New Roman" panose="02020603050405020304" pitchFamily="18" charset="0"/>
              </a:rPr>
              <a:t>intended </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individual/group)</a:t>
            </a:r>
            <a:r>
              <a:rPr lang="en-US" sz="2600" dirty="0">
                <a:solidFill>
                  <a:schemeClr val="tx1">
                    <a:lumMod val="65000"/>
                    <a:lumOff val="35000"/>
                  </a:schemeClr>
                </a:solidFill>
                <a:latin typeface="Avenir Roman"/>
                <a:ea typeface="Calibri" panose="020F0502020204030204" pitchFamily="34" charset="0"/>
                <a:cs typeface="Times New Roman" panose="02020603050405020304" pitchFamily="18" charset="0"/>
              </a:rPr>
              <a:t> </a:t>
            </a:r>
            <a:r>
              <a:rPr lang="en-US" sz="2600" dirty="0">
                <a:latin typeface="Avenir Roman"/>
                <a:ea typeface="Calibri" panose="020F0502020204030204" pitchFamily="34" charset="0"/>
                <a:cs typeface="Times New Roman" panose="02020603050405020304" pitchFamily="18" charset="0"/>
              </a:rPr>
              <a:t>as someone who is </a:t>
            </a:r>
            <a:r>
              <a:rPr lang="en-US" sz="2400" i="1" dirty="0">
                <a:solidFill>
                  <a:schemeClr val="tx1">
                    <a:lumMod val="65000"/>
                    <a:lumOff val="35000"/>
                  </a:schemeClr>
                </a:solidFill>
                <a:latin typeface="Avenir Roman"/>
                <a:ea typeface="Calibri" panose="020F0502020204030204" pitchFamily="34" charset="0"/>
                <a:cs typeface="Times New Roman" panose="02020603050405020304" pitchFamily="18" charset="0"/>
              </a:rPr>
              <a:t>(qualities you want to possess</a:t>
            </a:r>
            <a:r>
              <a:rPr lang="en-US" sz="2400" i="1" dirty="0" smtClean="0">
                <a:solidFill>
                  <a:schemeClr val="tx1">
                    <a:lumMod val="65000"/>
                    <a:lumOff val="35000"/>
                  </a:schemeClr>
                </a:solidFill>
                <a:latin typeface="Avenir Roman"/>
                <a:ea typeface="Calibri" panose="020F0502020204030204" pitchFamily="34" charset="0"/>
                <a:cs typeface="Times New Roman" panose="02020603050405020304" pitchFamily="18" charset="0"/>
              </a:rPr>
              <a:t>)</a:t>
            </a:r>
            <a:r>
              <a:rPr lang="en-US" sz="2800" dirty="0" smtClean="0">
                <a:latin typeface="Avenir Roman"/>
                <a:ea typeface="Calibri" panose="020F0502020204030204" pitchFamily="34" charset="0"/>
                <a:cs typeface="Times New Roman" panose="02020603050405020304" pitchFamily="18" charset="0"/>
              </a:rPr>
              <a:t>.”</a:t>
            </a:r>
            <a:endParaRPr lang="en-US" sz="2800" i="1" dirty="0">
              <a:effectLst/>
              <a:latin typeface="Avenir Roman"/>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a:xfrm>
            <a:off x="249382" y="513962"/>
            <a:ext cx="8702113" cy="903676"/>
          </a:xfrm>
        </p:spPr>
        <p:txBody>
          <a:bodyPr/>
          <a:lstStyle/>
          <a:p>
            <a:r>
              <a:rPr lang="en-US" dirty="0" smtClean="0"/>
              <a:t>My Personal Mission Statement</a:t>
            </a:r>
            <a:endParaRPr lang="en-US" dirty="0"/>
          </a:p>
        </p:txBody>
      </p:sp>
      <p:sp>
        <p:nvSpPr>
          <p:cNvPr id="11" name="TextBox 10"/>
          <p:cNvSpPr txBox="1"/>
          <p:nvPr/>
        </p:nvSpPr>
        <p:spPr>
          <a:xfrm>
            <a:off x="6254496" y="151297"/>
            <a:ext cx="2709029" cy="400110"/>
          </a:xfrm>
          <a:prstGeom prst="rect">
            <a:avLst/>
          </a:prstGeom>
          <a:noFill/>
        </p:spPr>
        <p:txBody>
          <a:bodyPr wrap="square" rtlCol="0">
            <a:spAutoFit/>
          </a:bodyPr>
          <a:lstStyle/>
          <a:p>
            <a:pPr algn="r"/>
            <a:r>
              <a:rPr lang="en-US" sz="2000" dirty="0" smtClean="0">
                <a:latin typeface="Avenir Roman"/>
              </a:rPr>
              <a:t>Module 1</a:t>
            </a:r>
            <a:endParaRPr lang="en-US" sz="2000" dirty="0">
              <a:latin typeface="Avenir Roman"/>
            </a:endParaRPr>
          </a:p>
        </p:txBody>
      </p:sp>
      <p:pic>
        <p:nvPicPr>
          <p:cNvPr id="12" name="Picture 11"/>
          <p:cNvPicPr>
            <a:picLocks noChangeAspect="1"/>
          </p:cNvPicPr>
          <p:nvPr/>
        </p:nvPicPr>
        <p:blipFill>
          <a:blip r:embed="rId3"/>
          <a:stretch>
            <a:fillRect/>
          </a:stretch>
        </p:blipFill>
        <p:spPr>
          <a:xfrm>
            <a:off x="7629993" y="4978048"/>
            <a:ext cx="1321502" cy="1321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3939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6519314"/>
            <a:ext cx="5045677" cy="338554"/>
          </a:xfrm>
          <a:prstGeom prst="rect">
            <a:avLst/>
          </a:prstGeom>
          <a:noFill/>
        </p:spPr>
        <p:txBody>
          <a:bodyPr wrap="square" rtlCol="0">
            <a:spAutoFit/>
          </a:bodyPr>
          <a:lstStyle/>
          <a:p>
            <a:r>
              <a:rPr lang="en-US" sz="1600" dirty="0" smtClean="0">
                <a:solidFill>
                  <a:srgbClr val="641868"/>
                </a:solidFill>
                <a:latin typeface="Avenir Roman"/>
              </a:rPr>
              <a:t>My Personal Mission Statement</a:t>
            </a:r>
            <a:endParaRPr lang="en-US" dirty="0">
              <a:solidFill>
                <a:srgbClr val="641868"/>
              </a:solidFill>
              <a:latin typeface="Avenir Roman"/>
            </a:endParaRPr>
          </a:p>
        </p:txBody>
      </p:sp>
      <p:sp>
        <p:nvSpPr>
          <p:cNvPr id="9" name="TextBox 8"/>
          <p:cNvSpPr txBox="1"/>
          <p:nvPr/>
        </p:nvSpPr>
        <p:spPr>
          <a:xfrm>
            <a:off x="4876800" y="6524822"/>
            <a:ext cx="4267200" cy="338554"/>
          </a:xfrm>
          <a:prstGeom prst="rect">
            <a:avLst/>
          </a:prstGeom>
          <a:noFill/>
        </p:spPr>
        <p:txBody>
          <a:bodyPr wrap="square" rtlCol="0">
            <a:spAutoFit/>
          </a:bodyPr>
          <a:lstStyle/>
          <a:p>
            <a:pPr algn="r"/>
            <a:r>
              <a:rPr lang="en-US" sz="1600" dirty="0" smtClean="0">
                <a:solidFill>
                  <a:srgbClr val="641868"/>
                </a:solidFill>
                <a:latin typeface="Avenir Roman"/>
              </a:rPr>
              <a:t>36</a:t>
            </a:r>
            <a:endParaRPr lang="en-US" sz="1600" dirty="0">
              <a:solidFill>
                <a:srgbClr val="641868"/>
              </a:solidFill>
              <a:latin typeface="Avenir Roman"/>
            </a:endParaRPr>
          </a:p>
        </p:txBody>
      </p:sp>
      <p:sp>
        <p:nvSpPr>
          <p:cNvPr id="7" name="Title 1"/>
          <p:cNvSpPr>
            <a:spLocks noGrp="1"/>
          </p:cNvSpPr>
          <p:nvPr>
            <p:ph type="title"/>
          </p:nvPr>
        </p:nvSpPr>
        <p:spPr>
          <a:xfrm>
            <a:off x="836720" y="565690"/>
            <a:ext cx="8276705" cy="903676"/>
          </a:xfrm>
        </p:spPr>
        <p:txBody>
          <a:bodyPr/>
          <a:lstStyle/>
          <a:p>
            <a:r>
              <a:rPr lang="en-US" dirty="0" smtClean="0"/>
              <a:t>My Personal Mission Statement</a:t>
            </a:r>
            <a:endParaRPr lang="en-US" dirty="0"/>
          </a:p>
        </p:txBody>
      </p:sp>
      <p:sp>
        <p:nvSpPr>
          <p:cNvPr id="11" name="TextBox 10"/>
          <p:cNvSpPr txBox="1"/>
          <p:nvPr/>
        </p:nvSpPr>
        <p:spPr>
          <a:xfrm>
            <a:off x="6254496" y="151297"/>
            <a:ext cx="2709029" cy="400110"/>
          </a:xfrm>
          <a:prstGeom prst="rect">
            <a:avLst/>
          </a:prstGeom>
          <a:noFill/>
        </p:spPr>
        <p:txBody>
          <a:bodyPr wrap="square" rtlCol="0">
            <a:spAutoFit/>
          </a:bodyPr>
          <a:lstStyle/>
          <a:p>
            <a:pPr algn="r"/>
            <a:r>
              <a:rPr lang="en-US" sz="2000" dirty="0" smtClean="0">
                <a:latin typeface="Avenir Roman"/>
              </a:rPr>
              <a:t>Module 1</a:t>
            </a:r>
            <a:endParaRPr lang="en-US" sz="2000" dirty="0">
              <a:latin typeface="Avenir Roman"/>
            </a:endParaRPr>
          </a:p>
        </p:txBody>
      </p:sp>
      <p:pic>
        <p:nvPicPr>
          <p:cNvPr id="12" name="Picture 11"/>
          <p:cNvPicPr>
            <a:picLocks noChangeAspect="1"/>
          </p:cNvPicPr>
          <p:nvPr/>
        </p:nvPicPr>
        <p:blipFill>
          <a:blip r:embed="rId3"/>
          <a:stretch>
            <a:fillRect/>
          </a:stretch>
        </p:blipFill>
        <p:spPr>
          <a:xfrm>
            <a:off x="7629993" y="4978048"/>
            <a:ext cx="1321502" cy="1321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1061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4882"/>
          </a:xfrm>
        </p:spPr>
        <p:txBody>
          <a:bodyPr>
            <a:normAutofit/>
          </a:bodyPr>
          <a:lstStyle/>
          <a:p>
            <a:r>
              <a:rPr lang="en-US" sz="4000" dirty="0"/>
              <a:t>Learning Objectives</a:t>
            </a:r>
            <a:endParaRPr lang="en-US" sz="4000" dirty="0">
              <a:effectLst>
                <a:outerShdw blurRad="38100" dist="38100" dir="2700000" algn="tl">
                  <a:srgbClr val="000000">
                    <a:alpha val="43137"/>
                  </a:srgbClr>
                </a:outerShdw>
              </a:effectLst>
            </a:endParaRP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254496" y="235025"/>
            <a:ext cx="2709029" cy="461665"/>
          </a:xfrm>
          <a:prstGeom prst="rect">
            <a:avLst/>
          </a:prstGeom>
          <a:noFill/>
        </p:spPr>
        <p:txBody>
          <a:bodyPr wrap="square" rtlCol="0">
            <a:spAutoFit/>
          </a:bodyPr>
          <a:lstStyle/>
          <a:p>
            <a:pPr algn="r"/>
            <a:r>
              <a:rPr lang="en-US" sz="2400" dirty="0">
                <a:latin typeface="Avenir Roman"/>
              </a:rPr>
              <a:t>Module 2</a:t>
            </a:r>
          </a:p>
        </p:txBody>
      </p:sp>
      <p:sp>
        <p:nvSpPr>
          <p:cNvPr id="7" name="Content Placeholder 2"/>
          <p:cNvSpPr>
            <a:spLocks noGrp="1"/>
          </p:cNvSpPr>
          <p:nvPr>
            <p:ph idx="1"/>
          </p:nvPr>
        </p:nvSpPr>
        <p:spPr>
          <a:xfrm>
            <a:off x="1023156" y="1239520"/>
            <a:ext cx="8120844" cy="5115560"/>
          </a:xfrm>
        </p:spPr>
        <p:txBody>
          <a:bodyPr>
            <a:noAutofit/>
          </a:bodyPr>
          <a:lstStyle/>
          <a:p>
            <a:pPr>
              <a:spcBef>
                <a:spcPts val="0"/>
              </a:spcBef>
              <a:spcAft>
                <a:spcPts val="800"/>
              </a:spcAft>
            </a:pPr>
            <a:r>
              <a:rPr lang="en-US" sz="2600" dirty="0" smtClean="0">
                <a:solidFill>
                  <a:schemeClr val="tx1">
                    <a:lumMod val="85000"/>
                    <a:lumOff val="15000"/>
                  </a:schemeClr>
                </a:solidFill>
              </a:rPr>
              <a:t>Develop and present a professional persona</a:t>
            </a:r>
          </a:p>
          <a:p>
            <a:pPr>
              <a:spcBef>
                <a:spcPts val="0"/>
              </a:spcBef>
              <a:spcAft>
                <a:spcPts val="800"/>
              </a:spcAft>
            </a:pPr>
            <a:r>
              <a:rPr lang="en-US" sz="2600" dirty="0" smtClean="0">
                <a:solidFill>
                  <a:schemeClr val="tx1">
                    <a:lumMod val="85000"/>
                    <a:lumOff val="15000"/>
                  </a:schemeClr>
                </a:solidFill>
              </a:rPr>
              <a:t>Employ ethical practice for helping professionals</a:t>
            </a:r>
          </a:p>
          <a:p>
            <a:pPr>
              <a:spcBef>
                <a:spcPts val="0"/>
              </a:spcBef>
              <a:spcAft>
                <a:spcPts val="800"/>
              </a:spcAft>
            </a:pPr>
            <a:r>
              <a:rPr lang="en-US" sz="2600" dirty="0" smtClean="0">
                <a:solidFill>
                  <a:schemeClr val="tx1">
                    <a:lumMod val="85000"/>
                    <a:lumOff val="15000"/>
                  </a:schemeClr>
                </a:solidFill>
              </a:rPr>
              <a:t>Understand and maintain appropriate professional boundaries</a:t>
            </a:r>
          </a:p>
          <a:p>
            <a:pPr>
              <a:spcBef>
                <a:spcPts val="0"/>
              </a:spcBef>
              <a:spcAft>
                <a:spcPts val="800"/>
              </a:spcAft>
            </a:pPr>
            <a:r>
              <a:rPr lang="en-US" sz="2600" dirty="0" smtClean="0">
                <a:solidFill>
                  <a:schemeClr val="tx1">
                    <a:lumMod val="85000"/>
                    <a:lumOff val="15000"/>
                  </a:schemeClr>
                </a:solidFill>
              </a:rPr>
              <a:t>Recognize and address potential boundary violations</a:t>
            </a:r>
          </a:p>
          <a:p>
            <a:pPr>
              <a:spcBef>
                <a:spcPts val="0"/>
              </a:spcBef>
              <a:spcAft>
                <a:spcPts val="800"/>
              </a:spcAft>
            </a:pPr>
            <a:r>
              <a:rPr lang="en-US" sz="2600" dirty="0" smtClean="0">
                <a:solidFill>
                  <a:schemeClr val="tx1">
                    <a:lumMod val="85000"/>
                    <a:lumOff val="15000"/>
                  </a:schemeClr>
                </a:solidFill>
              </a:rPr>
              <a:t>Understand the importance of developing and maintaining self-awareness</a:t>
            </a:r>
          </a:p>
          <a:p>
            <a:pPr>
              <a:spcBef>
                <a:spcPts val="0"/>
              </a:spcBef>
              <a:spcAft>
                <a:spcPts val="800"/>
              </a:spcAft>
            </a:pPr>
            <a:r>
              <a:rPr lang="en-US" sz="2600" dirty="0" smtClean="0">
                <a:solidFill>
                  <a:schemeClr val="tx1">
                    <a:lumMod val="85000"/>
                    <a:lumOff val="15000"/>
                  </a:schemeClr>
                </a:solidFill>
              </a:rPr>
              <a:t>Identify stress and burnout</a:t>
            </a:r>
          </a:p>
          <a:p>
            <a:pPr>
              <a:spcBef>
                <a:spcPts val="0"/>
              </a:spcBef>
              <a:spcAft>
                <a:spcPts val="800"/>
              </a:spcAft>
            </a:pPr>
            <a:r>
              <a:rPr lang="en-US" sz="2600" dirty="0" smtClean="0">
                <a:solidFill>
                  <a:schemeClr val="tx1">
                    <a:lumMod val="85000"/>
                    <a:lumOff val="15000"/>
                  </a:schemeClr>
                </a:solidFill>
              </a:rPr>
              <a:t>Demonstrate and utilize effective self-care strategies</a:t>
            </a:r>
            <a:endParaRPr lang="en-US" sz="2600" dirty="0">
              <a:solidFill>
                <a:schemeClr val="tx1">
                  <a:lumMod val="85000"/>
                  <a:lumOff val="15000"/>
                </a:schemeClr>
              </a:solidFill>
            </a:endParaRPr>
          </a:p>
        </p:txBody>
      </p:sp>
      <p:sp>
        <p:nvSpPr>
          <p:cNvPr id="11" name="TextBox 10"/>
          <p:cNvSpPr txBox="1"/>
          <p:nvPr/>
        </p:nvSpPr>
        <p:spPr>
          <a:xfrm>
            <a:off x="0" y="6519314"/>
            <a:ext cx="5045677" cy="338554"/>
          </a:xfrm>
          <a:prstGeom prst="rect">
            <a:avLst/>
          </a:prstGeom>
          <a:noFill/>
        </p:spPr>
        <p:txBody>
          <a:bodyPr wrap="square" rtlCol="0">
            <a:spAutoFit/>
          </a:bodyPr>
          <a:lstStyle/>
          <a:p>
            <a:r>
              <a:rPr lang="en-US" sz="1600" dirty="0" smtClean="0">
                <a:solidFill>
                  <a:srgbClr val="641868"/>
                </a:solidFill>
                <a:latin typeface="Avenir Roman"/>
              </a:rPr>
              <a:t>Learning Objectives</a:t>
            </a:r>
            <a:endParaRPr lang="en-US" dirty="0">
              <a:solidFill>
                <a:srgbClr val="641868"/>
              </a:solidFill>
              <a:latin typeface="Avenir Roman"/>
            </a:endParaRPr>
          </a:p>
        </p:txBody>
      </p:sp>
      <p:sp>
        <p:nvSpPr>
          <p:cNvPr id="12" name="TextBox 11"/>
          <p:cNvSpPr txBox="1"/>
          <p:nvPr/>
        </p:nvSpPr>
        <p:spPr>
          <a:xfrm>
            <a:off x="6027555"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57</a:t>
            </a:r>
            <a:endParaRPr lang="en-US" sz="1600" dirty="0">
              <a:solidFill>
                <a:srgbClr val="641868"/>
              </a:solidFill>
              <a:latin typeface="Avenir Roman"/>
            </a:endParaRPr>
          </a:p>
        </p:txBody>
      </p:sp>
    </p:spTree>
    <p:extLst>
      <p:ext uri="{BB962C8B-B14F-4D97-AF65-F5344CB8AC3E}">
        <p14:creationId xmlns:p14="http://schemas.microsoft.com/office/powerpoint/2010/main" val="1493696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154"/>
            <a:ext cx="8229600" cy="908483"/>
          </a:xfrm>
        </p:spPr>
        <p:txBody>
          <a:bodyPr/>
          <a:lstStyle/>
          <a:p>
            <a:r>
              <a:rPr lang="en-US" dirty="0"/>
              <a:t>Ethics</a:t>
            </a:r>
          </a:p>
        </p:txBody>
      </p:sp>
      <p:sp>
        <p:nvSpPr>
          <p:cNvPr id="3" name="Content Placeholder 2"/>
          <p:cNvSpPr>
            <a:spLocks noGrp="1"/>
          </p:cNvSpPr>
          <p:nvPr>
            <p:ph idx="1"/>
          </p:nvPr>
        </p:nvSpPr>
        <p:spPr>
          <a:xfrm>
            <a:off x="457200" y="2125362"/>
            <a:ext cx="7892321" cy="4000801"/>
          </a:xfrm>
        </p:spPr>
        <p:txBody>
          <a:bodyPr>
            <a:normAutofit/>
          </a:bodyPr>
          <a:lstStyle/>
          <a:p>
            <a:pPr marL="0" indent="0" algn="ctr">
              <a:buNone/>
            </a:pPr>
            <a:r>
              <a:rPr lang="en-US" sz="4800" dirty="0">
                <a:solidFill>
                  <a:schemeClr val="tx1">
                    <a:lumMod val="85000"/>
                    <a:lumOff val="15000"/>
                  </a:schemeClr>
                </a:solidFill>
                <a:latin typeface="Agency FB" panose="020B0503020202020204" pitchFamily="34" charset="0"/>
                <a:cs typeface="Arabic Typesetting" panose="03020402040406030203" pitchFamily="66" charset="-78"/>
              </a:rPr>
              <a:t>“The first step in the evolution of ethics is a sense of solidarity with other human beings.”</a:t>
            </a:r>
          </a:p>
          <a:p>
            <a:pPr marL="0" indent="0" algn="r">
              <a:buNone/>
            </a:pPr>
            <a:r>
              <a:rPr lang="en-US" sz="4800" dirty="0" smtClean="0">
                <a:solidFill>
                  <a:schemeClr val="tx1">
                    <a:lumMod val="85000"/>
                    <a:lumOff val="15000"/>
                  </a:schemeClr>
                </a:solidFill>
                <a:latin typeface="Agency FB" panose="020B0503020202020204" pitchFamily="34" charset="0"/>
                <a:cs typeface="Arabic Typesetting" panose="03020402040406030203" pitchFamily="66" charset="-78"/>
              </a:rPr>
              <a:t>~ </a:t>
            </a:r>
            <a:r>
              <a:rPr lang="en-US" sz="4800" dirty="0">
                <a:solidFill>
                  <a:schemeClr val="tx1">
                    <a:lumMod val="85000"/>
                    <a:lumOff val="15000"/>
                  </a:schemeClr>
                </a:solidFill>
                <a:latin typeface="Agency FB" panose="020B0503020202020204" pitchFamily="34" charset="0"/>
                <a:cs typeface="Arabic Typesetting" panose="03020402040406030203" pitchFamily="66" charset="-78"/>
              </a:rPr>
              <a:t>Albert </a:t>
            </a:r>
            <a:r>
              <a:rPr lang="en-US" sz="4800" dirty="0" smtClean="0">
                <a:solidFill>
                  <a:schemeClr val="tx1">
                    <a:lumMod val="85000"/>
                    <a:lumOff val="15000"/>
                  </a:schemeClr>
                </a:solidFill>
                <a:latin typeface="Agency FB" panose="020B0503020202020204" pitchFamily="34" charset="0"/>
                <a:cs typeface="Arabic Typesetting" panose="03020402040406030203" pitchFamily="66" charset="-78"/>
              </a:rPr>
              <a:t>Schweitzer</a:t>
            </a:r>
            <a:endParaRPr lang="en-US" sz="4800" dirty="0">
              <a:solidFill>
                <a:schemeClr val="tx1">
                  <a:lumMod val="85000"/>
                  <a:lumOff val="15000"/>
                </a:schemeClr>
              </a:solidFill>
              <a:latin typeface="Agency FB" panose="020B0503020202020204" pitchFamily="34" charset="0"/>
              <a:cs typeface="Arabic Typesetting" panose="03020402040406030203" pitchFamily="66" charset="-78"/>
            </a:endParaRP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178" y="6524822"/>
            <a:ext cx="3200400" cy="338554"/>
          </a:xfrm>
          <a:prstGeom prst="rect">
            <a:avLst/>
          </a:prstGeom>
          <a:noFill/>
        </p:spPr>
        <p:txBody>
          <a:bodyPr wrap="square" rtlCol="0">
            <a:spAutoFit/>
          </a:bodyPr>
          <a:lstStyle/>
          <a:p>
            <a:r>
              <a:rPr lang="en-US" sz="1600" dirty="0" smtClean="0">
                <a:solidFill>
                  <a:srgbClr val="641868"/>
                </a:solidFill>
                <a:latin typeface="Avenir Roman"/>
              </a:rPr>
              <a:t>Employing Ethical Practice</a:t>
            </a:r>
            <a:endParaRPr lang="en-US" sz="1600" dirty="0">
              <a:solidFill>
                <a:srgbClr val="641868"/>
              </a:solidFill>
              <a:latin typeface="Avenir Roman"/>
            </a:endParaRPr>
          </a:p>
        </p:txBody>
      </p:sp>
      <p:sp>
        <p:nvSpPr>
          <p:cNvPr id="6" name="TextBox 5"/>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64-65</a:t>
            </a:r>
            <a:endParaRPr lang="en-US" sz="1600" dirty="0">
              <a:solidFill>
                <a:srgbClr val="641868"/>
              </a:solidFill>
              <a:latin typeface="Avenir Roman"/>
            </a:endParaRPr>
          </a:p>
        </p:txBody>
      </p:sp>
      <p:sp>
        <p:nvSpPr>
          <p:cNvPr id="7" name="TextBox 6"/>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spTree>
    <p:extLst>
      <p:ext uri="{BB962C8B-B14F-4D97-AF65-F5344CB8AC3E}">
        <p14:creationId xmlns:p14="http://schemas.microsoft.com/office/powerpoint/2010/main" val="1202467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809"/>
            <a:ext cx="8229600" cy="774524"/>
          </a:xfrm>
        </p:spPr>
        <p:txBody>
          <a:bodyPr/>
          <a:lstStyle/>
          <a:p>
            <a:r>
              <a:rPr lang="en-US" dirty="0" smtClean="0"/>
              <a:t>Ethical Standards</a:t>
            </a:r>
            <a:endParaRPr lang="en-US" dirty="0"/>
          </a:p>
        </p:txBody>
      </p:sp>
      <p:sp>
        <p:nvSpPr>
          <p:cNvPr id="3" name="Content Placeholder 2"/>
          <p:cNvSpPr>
            <a:spLocks noGrp="1"/>
          </p:cNvSpPr>
          <p:nvPr>
            <p:ph idx="1"/>
          </p:nvPr>
        </p:nvSpPr>
        <p:spPr>
          <a:xfrm>
            <a:off x="1248032" y="1600200"/>
            <a:ext cx="7438768" cy="4525963"/>
          </a:xfrm>
        </p:spPr>
        <p:txBody>
          <a:bodyPr/>
          <a:lstStyle/>
          <a:p>
            <a:pPr marL="0" indent="0">
              <a:spcAft>
                <a:spcPts val="1800"/>
              </a:spcAft>
              <a:buNone/>
            </a:pPr>
            <a:r>
              <a:rPr lang="en-US" sz="2800" b="1" dirty="0">
                <a:solidFill>
                  <a:schemeClr val="tx1">
                    <a:lumMod val="85000"/>
                    <a:lumOff val="15000"/>
                  </a:schemeClr>
                </a:solidFill>
              </a:rPr>
              <a:t>Responsibility </a:t>
            </a:r>
            <a:r>
              <a:rPr lang="en-US" sz="2800" b="1" dirty="0" smtClean="0">
                <a:solidFill>
                  <a:schemeClr val="tx1">
                    <a:lumMod val="85000"/>
                    <a:lumOff val="15000"/>
                  </a:schemeClr>
                </a:solidFill>
              </a:rPr>
              <a:t>to:</a:t>
            </a:r>
          </a:p>
          <a:p>
            <a:pPr lvl="1">
              <a:spcBef>
                <a:spcPts val="0"/>
              </a:spcBef>
              <a:spcAft>
                <a:spcPts val="1800"/>
              </a:spcAft>
              <a:buClr>
                <a:srgbClr val="641868"/>
              </a:buClr>
              <a:buSzPct val="90000"/>
              <a:buFont typeface="Wingdings" panose="05000000000000000000" pitchFamily="2" charset="2"/>
              <a:buChar char="ü"/>
            </a:pPr>
            <a:r>
              <a:rPr lang="en-US" sz="2800" dirty="0" smtClean="0">
                <a:solidFill>
                  <a:schemeClr val="tx1">
                    <a:lumMod val="85000"/>
                    <a:lumOff val="15000"/>
                  </a:schemeClr>
                </a:solidFill>
                <a:latin typeface="Avenir Roman"/>
              </a:rPr>
              <a:t>Your </a:t>
            </a:r>
            <a:r>
              <a:rPr lang="en-US" sz="2800" dirty="0">
                <a:solidFill>
                  <a:schemeClr val="tx1">
                    <a:lumMod val="85000"/>
                    <a:lumOff val="15000"/>
                  </a:schemeClr>
                </a:solidFill>
                <a:latin typeface="Avenir Roman"/>
              </a:rPr>
              <a:t>Clients/Consumers</a:t>
            </a:r>
          </a:p>
          <a:p>
            <a:pPr lvl="1">
              <a:spcBef>
                <a:spcPts val="0"/>
              </a:spcBef>
              <a:spcAft>
                <a:spcPts val="1800"/>
              </a:spcAft>
              <a:buClr>
                <a:srgbClr val="641868"/>
              </a:buClr>
              <a:buSzPct val="90000"/>
              <a:buFont typeface="Wingdings" panose="05000000000000000000" pitchFamily="2" charset="2"/>
              <a:buChar char="ü"/>
            </a:pPr>
            <a:r>
              <a:rPr lang="en-US" sz="2800" dirty="0">
                <a:solidFill>
                  <a:schemeClr val="tx1">
                    <a:lumMod val="85000"/>
                    <a:lumOff val="15000"/>
                  </a:schemeClr>
                </a:solidFill>
                <a:latin typeface="Avenir Roman"/>
              </a:rPr>
              <a:t>The Public and Society</a:t>
            </a:r>
          </a:p>
          <a:p>
            <a:pPr lvl="1">
              <a:spcBef>
                <a:spcPts val="0"/>
              </a:spcBef>
              <a:spcAft>
                <a:spcPts val="1800"/>
              </a:spcAft>
              <a:buClr>
                <a:srgbClr val="641868"/>
              </a:buClr>
              <a:buSzPct val="90000"/>
              <a:buFont typeface="Wingdings" panose="05000000000000000000" pitchFamily="2" charset="2"/>
              <a:buChar char="ü"/>
            </a:pPr>
            <a:r>
              <a:rPr lang="en-US" sz="2800" dirty="0">
                <a:solidFill>
                  <a:schemeClr val="tx1">
                    <a:lumMod val="85000"/>
                    <a:lumOff val="15000"/>
                  </a:schemeClr>
                </a:solidFill>
                <a:latin typeface="Avenir Roman"/>
              </a:rPr>
              <a:t>Your Colleagues</a:t>
            </a:r>
          </a:p>
          <a:p>
            <a:pPr lvl="1">
              <a:spcBef>
                <a:spcPts val="0"/>
              </a:spcBef>
              <a:spcAft>
                <a:spcPts val="1800"/>
              </a:spcAft>
              <a:buClr>
                <a:srgbClr val="641868"/>
              </a:buClr>
              <a:buSzPct val="90000"/>
              <a:buFont typeface="Wingdings" panose="05000000000000000000" pitchFamily="2" charset="2"/>
              <a:buChar char="ü"/>
            </a:pPr>
            <a:r>
              <a:rPr lang="en-US" sz="2800" dirty="0">
                <a:solidFill>
                  <a:schemeClr val="tx1">
                    <a:lumMod val="85000"/>
                    <a:lumOff val="15000"/>
                  </a:schemeClr>
                </a:solidFill>
                <a:latin typeface="Avenir Roman"/>
              </a:rPr>
              <a:t>Your Employer</a:t>
            </a:r>
          </a:p>
          <a:p>
            <a:pPr lvl="1">
              <a:spcBef>
                <a:spcPts val="0"/>
              </a:spcBef>
              <a:spcAft>
                <a:spcPts val="1800"/>
              </a:spcAft>
              <a:buClr>
                <a:srgbClr val="641868"/>
              </a:buClr>
              <a:buSzPct val="90000"/>
              <a:buFont typeface="Wingdings" panose="05000000000000000000" pitchFamily="2" charset="2"/>
              <a:buChar char="ü"/>
            </a:pPr>
            <a:r>
              <a:rPr lang="en-US" sz="2800" dirty="0">
                <a:solidFill>
                  <a:schemeClr val="tx1">
                    <a:lumMod val="85000"/>
                    <a:lumOff val="15000"/>
                  </a:schemeClr>
                </a:solidFill>
                <a:latin typeface="Avenir Roman"/>
              </a:rPr>
              <a:t>The Profession</a:t>
            </a:r>
          </a:p>
          <a:p>
            <a:pPr lvl="1">
              <a:spcBef>
                <a:spcPts val="0"/>
              </a:spcBef>
              <a:spcAft>
                <a:spcPts val="1800"/>
              </a:spcAft>
              <a:buClr>
                <a:srgbClr val="641868"/>
              </a:buClr>
              <a:buSzPct val="90000"/>
              <a:buFont typeface="Wingdings" panose="05000000000000000000" pitchFamily="2" charset="2"/>
              <a:buChar char="ü"/>
            </a:pPr>
            <a:r>
              <a:rPr lang="en-US" sz="2800" dirty="0" smtClean="0">
                <a:solidFill>
                  <a:schemeClr val="tx1">
                    <a:lumMod val="85000"/>
                    <a:lumOff val="15000"/>
                  </a:schemeClr>
                </a:solidFill>
                <a:latin typeface="Avenir Roman"/>
              </a:rPr>
              <a:t>Yourself</a:t>
            </a:r>
            <a:endParaRPr lang="en-US" sz="2800" dirty="0">
              <a:solidFill>
                <a:schemeClr val="tx1">
                  <a:lumMod val="85000"/>
                  <a:lumOff val="15000"/>
                </a:schemeClr>
              </a:solidFill>
              <a:latin typeface="Avenir Roman"/>
            </a:endParaRPr>
          </a:p>
        </p:txBody>
      </p:sp>
      <p:pic>
        <p:nvPicPr>
          <p:cNvPr id="5"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737" y="3540369"/>
            <a:ext cx="3583063" cy="2431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0" y="650503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78" y="6524822"/>
            <a:ext cx="3200400" cy="338554"/>
          </a:xfrm>
          <a:prstGeom prst="rect">
            <a:avLst/>
          </a:prstGeom>
          <a:noFill/>
        </p:spPr>
        <p:txBody>
          <a:bodyPr wrap="square" rtlCol="0">
            <a:spAutoFit/>
          </a:bodyPr>
          <a:lstStyle/>
          <a:p>
            <a:r>
              <a:rPr lang="en-US" sz="1600" dirty="0" smtClean="0">
                <a:solidFill>
                  <a:srgbClr val="641868"/>
                </a:solidFill>
                <a:latin typeface="Avenir Roman"/>
              </a:rPr>
              <a:t>Employing Ethical Practice</a:t>
            </a:r>
            <a:endParaRPr lang="en-US" sz="1600" dirty="0">
              <a:solidFill>
                <a:srgbClr val="641868"/>
              </a:solidFill>
              <a:latin typeface="Avenir Roman"/>
            </a:endParaRPr>
          </a:p>
        </p:txBody>
      </p:sp>
      <p:sp>
        <p:nvSpPr>
          <p:cNvPr id="8" name="TextBox 7"/>
          <p:cNvSpPr txBox="1"/>
          <p:nvPr/>
        </p:nvSpPr>
        <p:spPr>
          <a:xfrm>
            <a:off x="5715000" y="6524822"/>
            <a:ext cx="3429000" cy="338554"/>
          </a:xfrm>
          <a:prstGeom prst="rect">
            <a:avLst/>
          </a:prstGeom>
          <a:noFill/>
        </p:spPr>
        <p:txBody>
          <a:bodyPr wrap="square" rtlCol="0">
            <a:spAutoFit/>
          </a:bodyPr>
          <a:lstStyle/>
          <a:p>
            <a:pPr algn="r"/>
            <a:r>
              <a:rPr lang="en-US" sz="1600" dirty="0" smtClean="0">
                <a:solidFill>
                  <a:srgbClr val="641868"/>
                </a:solidFill>
                <a:latin typeface="Avenir Roman"/>
              </a:rPr>
              <a:t>64-65</a:t>
            </a:r>
            <a:endParaRPr lang="en-US" sz="1600" dirty="0">
              <a:solidFill>
                <a:srgbClr val="641868"/>
              </a:solidFill>
              <a:latin typeface="Avenir Roman"/>
            </a:endParaRPr>
          </a:p>
        </p:txBody>
      </p: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spTree>
    <p:extLst>
      <p:ext uri="{BB962C8B-B14F-4D97-AF65-F5344CB8AC3E}">
        <p14:creationId xmlns:p14="http://schemas.microsoft.com/office/powerpoint/2010/main" val="2174734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26131"/>
            <a:ext cx="7772400" cy="1408447"/>
          </a:xfrm>
        </p:spPr>
        <p:txBody>
          <a:bodyPr>
            <a:normAutofit fontScale="90000"/>
          </a:bodyPr>
          <a:lstStyle/>
          <a:p>
            <a:pPr algn="ctr"/>
            <a:r>
              <a:rPr lang="en-US" sz="4800" b="1" dirty="0" smtClean="0">
                <a:solidFill>
                  <a:srgbClr val="6E267B"/>
                </a:solidFill>
                <a:latin typeface="Verdana" panose="020B0604030504040204" pitchFamily="34" charset="0"/>
                <a:ea typeface="Verdana" panose="020B0604030504040204" pitchFamily="34" charset="0"/>
              </a:rPr>
              <a:t>Communicating in the Virtual Classroom</a:t>
            </a:r>
            <a:endParaRPr lang="en-US" sz="4800" b="1" dirty="0">
              <a:solidFill>
                <a:srgbClr val="6E267B"/>
              </a:solidFill>
              <a:latin typeface="Verdana" panose="020B0604030504040204" pitchFamily="34" charset="0"/>
              <a:ea typeface="Verdana" panose="020B0604030504040204" pitchFamily="34" charset="0"/>
            </a:endParaRPr>
          </a:p>
        </p:txBody>
      </p:sp>
      <p:pic>
        <p:nvPicPr>
          <p:cNvPr id="1026" name="Picture 2" descr="Four Person Holding App Ban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1199" y="2836193"/>
            <a:ext cx="4261603" cy="357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57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915" y="103373"/>
            <a:ext cx="5988570" cy="774524"/>
          </a:xfrm>
        </p:spPr>
        <p:txBody>
          <a:bodyPr/>
          <a:lstStyle/>
          <a:p>
            <a:r>
              <a:rPr lang="en-US" sz="2400" dirty="0" smtClean="0"/>
              <a:t>Ethical Standards - Activity</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5374463"/>
              </p:ext>
            </p:extLst>
          </p:nvPr>
        </p:nvGraphicFramePr>
        <p:xfrm>
          <a:off x="559380" y="654924"/>
          <a:ext cx="8549640" cy="5830314"/>
        </p:xfrm>
        <a:graphic>
          <a:graphicData uri="http://schemas.openxmlformats.org/drawingml/2006/table">
            <a:tbl>
              <a:tblPr firstRow="1" bandRow="1">
                <a:tableStyleId>{5C22544A-7EE6-4342-B048-85BDC9FD1C3A}</a:tableStyleId>
              </a:tblPr>
              <a:tblGrid>
                <a:gridCol w="2849880">
                  <a:extLst>
                    <a:ext uri="{9D8B030D-6E8A-4147-A177-3AD203B41FA5}">
                      <a16:colId xmlns:a16="http://schemas.microsoft.com/office/drawing/2014/main" val="3151868197"/>
                    </a:ext>
                  </a:extLst>
                </a:gridCol>
                <a:gridCol w="2849880">
                  <a:extLst>
                    <a:ext uri="{9D8B030D-6E8A-4147-A177-3AD203B41FA5}">
                      <a16:colId xmlns:a16="http://schemas.microsoft.com/office/drawing/2014/main" val="915253907"/>
                    </a:ext>
                  </a:extLst>
                </a:gridCol>
                <a:gridCol w="2849880">
                  <a:extLst>
                    <a:ext uri="{9D8B030D-6E8A-4147-A177-3AD203B41FA5}">
                      <a16:colId xmlns:a16="http://schemas.microsoft.com/office/drawing/2014/main" val="1091788481"/>
                    </a:ext>
                  </a:extLst>
                </a:gridCol>
              </a:tblGrid>
              <a:tr h="2915157">
                <a:tc>
                  <a:txBody>
                    <a:bodyPr/>
                    <a:lstStyle/>
                    <a:p>
                      <a:r>
                        <a:rPr lang="en-US" b="1" dirty="0" smtClean="0">
                          <a:solidFill>
                            <a:schemeClr val="tx1"/>
                          </a:solidFill>
                        </a:rPr>
                        <a:t>Your Clients/Consumers</a:t>
                      </a:r>
                      <a:endParaRPr lang="en-US" b="1" dirty="0">
                        <a:solidFill>
                          <a:schemeClr val="tx1"/>
                        </a:solidFill>
                      </a:endParaRPr>
                    </a:p>
                  </a:txBody>
                  <a:tcPr>
                    <a:solidFill>
                      <a:schemeClr val="bg2"/>
                    </a:solidFill>
                  </a:tcPr>
                </a:tc>
                <a:tc>
                  <a:txBody>
                    <a:bodyPr/>
                    <a:lstStyle/>
                    <a:p>
                      <a:r>
                        <a:rPr lang="en-US" b="1" dirty="0" smtClean="0">
                          <a:solidFill>
                            <a:schemeClr val="tx1"/>
                          </a:solidFill>
                        </a:rPr>
                        <a:t>The Public and Society</a:t>
                      </a:r>
                      <a:endParaRPr lang="en-US" b="1" dirty="0">
                        <a:solidFill>
                          <a:schemeClr val="tx1"/>
                        </a:solidFill>
                      </a:endParaRPr>
                    </a:p>
                  </a:txBody>
                  <a:tcPr>
                    <a:solidFill>
                      <a:schemeClr val="bg2"/>
                    </a:solidFill>
                  </a:tcPr>
                </a:tc>
                <a:tc>
                  <a:txBody>
                    <a:bodyPr/>
                    <a:lstStyle/>
                    <a:p>
                      <a:r>
                        <a:rPr lang="en-US" b="1" dirty="0" smtClean="0">
                          <a:solidFill>
                            <a:schemeClr val="tx1"/>
                          </a:solidFill>
                        </a:rPr>
                        <a:t>Your Colleagues</a:t>
                      </a:r>
                      <a:endParaRPr lang="en-US" b="1" dirty="0">
                        <a:solidFill>
                          <a:schemeClr val="tx1"/>
                        </a:solidFill>
                      </a:endParaRPr>
                    </a:p>
                  </a:txBody>
                  <a:tcPr>
                    <a:solidFill>
                      <a:schemeClr val="bg2"/>
                    </a:solidFill>
                  </a:tcPr>
                </a:tc>
                <a:extLst>
                  <a:ext uri="{0D108BD9-81ED-4DB2-BD59-A6C34878D82A}">
                    <a16:rowId xmlns:a16="http://schemas.microsoft.com/office/drawing/2014/main" val="1032778315"/>
                  </a:ext>
                </a:extLst>
              </a:tr>
              <a:tr h="2915157">
                <a:tc>
                  <a:txBody>
                    <a:bodyPr/>
                    <a:lstStyle/>
                    <a:p>
                      <a:r>
                        <a:rPr lang="en-US" b="1" dirty="0" smtClean="0">
                          <a:solidFill>
                            <a:schemeClr val="tx1"/>
                          </a:solidFill>
                        </a:rPr>
                        <a:t>Your Employer</a:t>
                      </a:r>
                      <a:endParaRPr lang="en-US" b="1" dirty="0">
                        <a:solidFill>
                          <a:schemeClr val="tx1"/>
                        </a:solidFill>
                      </a:endParaRPr>
                    </a:p>
                  </a:txBody>
                  <a:tcPr>
                    <a:solidFill>
                      <a:schemeClr val="bg2"/>
                    </a:solidFill>
                  </a:tcPr>
                </a:tc>
                <a:tc>
                  <a:txBody>
                    <a:bodyPr/>
                    <a:lstStyle/>
                    <a:p>
                      <a:r>
                        <a:rPr lang="en-US" b="1" dirty="0" smtClean="0">
                          <a:solidFill>
                            <a:schemeClr val="tx1"/>
                          </a:solidFill>
                        </a:rPr>
                        <a:t>The Profession</a:t>
                      </a:r>
                      <a:endParaRPr lang="en-US" b="1" dirty="0">
                        <a:solidFill>
                          <a:schemeClr val="tx1"/>
                        </a:solidFill>
                      </a:endParaRPr>
                    </a:p>
                  </a:txBody>
                  <a:tcPr>
                    <a:solidFill>
                      <a:schemeClr val="bg2"/>
                    </a:solidFill>
                  </a:tcPr>
                </a:tc>
                <a:tc>
                  <a:txBody>
                    <a:bodyPr/>
                    <a:lstStyle/>
                    <a:p>
                      <a:r>
                        <a:rPr lang="en-US" b="1" dirty="0" smtClean="0">
                          <a:solidFill>
                            <a:schemeClr val="tx1"/>
                          </a:solidFill>
                        </a:rPr>
                        <a:t>Yourself</a:t>
                      </a:r>
                      <a:endParaRPr lang="en-US" b="1" dirty="0">
                        <a:solidFill>
                          <a:schemeClr val="tx1"/>
                        </a:solidFill>
                      </a:endParaRPr>
                    </a:p>
                  </a:txBody>
                  <a:tcPr>
                    <a:solidFill>
                      <a:schemeClr val="bg2"/>
                    </a:solidFill>
                  </a:tcPr>
                </a:tc>
                <a:extLst>
                  <a:ext uri="{0D108BD9-81ED-4DB2-BD59-A6C34878D82A}">
                    <a16:rowId xmlns:a16="http://schemas.microsoft.com/office/drawing/2014/main" val="1330689295"/>
                  </a:ext>
                </a:extLst>
              </a:tr>
            </a:tbl>
          </a:graphicData>
        </a:graphic>
      </p:graphicFrame>
      <p:cxnSp>
        <p:nvCxnSpPr>
          <p:cNvPr id="6" name="Straight Connector 5"/>
          <p:cNvCxnSpPr/>
          <p:nvPr/>
        </p:nvCxnSpPr>
        <p:spPr>
          <a:xfrm>
            <a:off x="0" y="650503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78" y="6524822"/>
            <a:ext cx="3200400" cy="338554"/>
          </a:xfrm>
          <a:prstGeom prst="rect">
            <a:avLst/>
          </a:prstGeom>
          <a:noFill/>
        </p:spPr>
        <p:txBody>
          <a:bodyPr wrap="square" rtlCol="0">
            <a:spAutoFit/>
          </a:bodyPr>
          <a:lstStyle/>
          <a:p>
            <a:r>
              <a:rPr lang="en-US" sz="1600" dirty="0" smtClean="0">
                <a:solidFill>
                  <a:srgbClr val="641868"/>
                </a:solidFill>
                <a:latin typeface="Avenir Roman"/>
              </a:rPr>
              <a:t>Employing Ethical Practice</a:t>
            </a:r>
            <a:endParaRPr lang="en-US" sz="1600" dirty="0">
              <a:solidFill>
                <a:srgbClr val="641868"/>
              </a:solidFill>
              <a:latin typeface="Avenir Roman"/>
            </a:endParaRPr>
          </a:p>
        </p:txBody>
      </p:sp>
      <p:sp>
        <p:nvSpPr>
          <p:cNvPr id="8" name="TextBox 7"/>
          <p:cNvSpPr txBox="1"/>
          <p:nvPr/>
        </p:nvSpPr>
        <p:spPr>
          <a:xfrm>
            <a:off x="5715000" y="6524822"/>
            <a:ext cx="3429000" cy="338554"/>
          </a:xfrm>
          <a:prstGeom prst="rect">
            <a:avLst/>
          </a:prstGeom>
          <a:noFill/>
        </p:spPr>
        <p:txBody>
          <a:bodyPr wrap="square" rtlCol="0">
            <a:spAutoFit/>
          </a:bodyPr>
          <a:lstStyle/>
          <a:p>
            <a:pPr algn="r"/>
            <a:r>
              <a:rPr lang="en-US" sz="1600" dirty="0" smtClean="0">
                <a:solidFill>
                  <a:srgbClr val="641868"/>
                </a:solidFill>
                <a:latin typeface="Avenir Roman"/>
              </a:rPr>
              <a:t>64-65</a:t>
            </a:r>
            <a:endParaRPr lang="en-US" sz="1600" dirty="0">
              <a:solidFill>
                <a:srgbClr val="641868"/>
              </a:solidFill>
              <a:latin typeface="Avenir Roman"/>
            </a:endParaRPr>
          </a:p>
        </p:txBody>
      </p: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spTree>
    <p:extLst>
      <p:ext uri="{BB962C8B-B14F-4D97-AF65-F5344CB8AC3E}">
        <p14:creationId xmlns:p14="http://schemas.microsoft.com/office/powerpoint/2010/main" val="27212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707"/>
            <a:ext cx="8229600" cy="795626"/>
          </a:xfrm>
        </p:spPr>
        <p:txBody>
          <a:bodyPr/>
          <a:lstStyle/>
          <a:p>
            <a:r>
              <a:rPr lang="en-US" dirty="0" smtClean="0"/>
              <a:t>Boundaries</a:t>
            </a:r>
            <a:endParaRPr lang="en-US" dirty="0"/>
          </a:p>
        </p:txBody>
      </p:sp>
      <p:cxnSp>
        <p:nvCxnSpPr>
          <p:cNvPr id="5" name="Straight Connector 4"/>
          <p:cNvCxnSpPr/>
          <p:nvPr/>
        </p:nvCxnSpPr>
        <p:spPr>
          <a:xfrm>
            <a:off x="0" y="650503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7" y="6524822"/>
            <a:ext cx="3967011" cy="338554"/>
          </a:xfrm>
          <a:prstGeom prst="rect">
            <a:avLst/>
          </a:prstGeom>
          <a:noFill/>
        </p:spPr>
        <p:txBody>
          <a:bodyPr wrap="square" rtlCol="0">
            <a:spAutoFit/>
          </a:bodyPr>
          <a:lstStyle/>
          <a:p>
            <a:r>
              <a:rPr lang="en-US" sz="1600" dirty="0" smtClean="0">
                <a:solidFill>
                  <a:srgbClr val="641868"/>
                </a:solidFill>
                <a:latin typeface="Avenir Roman"/>
              </a:rPr>
              <a:t>Understanding Professional Boundaries</a:t>
            </a:r>
            <a:endParaRPr lang="en-US" sz="1600" dirty="0">
              <a:solidFill>
                <a:srgbClr val="641868"/>
              </a:solidFill>
              <a:latin typeface="Avenir Roman"/>
            </a:endParaRPr>
          </a:p>
        </p:txBody>
      </p:sp>
      <p:sp>
        <p:nvSpPr>
          <p:cNvPr id="7" name="TextBox 6"/>
          <p:cNvSpPr txBox="1"/>
          <p:nvPr/>
        </p:nvSpPr>
        <p:spPr>
          <a:xfrm>
            <a:off x="5943600" y="6524822"/>
            <a:ext cx="3200400" cy="338554"/>
          </a:xfrm>
          <a:prstGeom prst="rect">
            <a:avLst/>
          </a:prstGeom>
          <a:noFill/>
        </p:spPr>
        <p:txBody>
          <a:bodyPr wrap="square" rtlCol="0">
            <a:spAutoFit/>
          </a:bodyPr>
          <a:lstStyle/>
          <a:p>
            <a:pPr algn="r"/>
            <a:r>
              <a:rPr lang="en-US" sz="1600" dirty="0" smtClean="0">
                <a:solidFill>
                  <a:srgbClr val="641868"/>
                </a:solidFill>
                <a:latin typeface="Avenir Roman"/>
              </a:rPr>
              <a:t>65</a:t>
            </a:r>
            <a:endParaRPr lang="en-US" sz="1600" dirty="0">
              <a:solidFill>
                <a:srgbClr val="641868"/>
              </a:solidFill>
              <a:latin typeface="Avenir Roman"/>
            </a:endParaRPr>
          </a:p>
        </p:txBody>
      </p:sp>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sp>
        <p:nvSpPr>
          <p:cNvPr id="3" name="Content Placeholder 2"/>
          <p:cNvSpPr>
            <a:spLocks noGrp="1"/>
          </p:cNvSpPr>
          <p:nvPr>
            <p:ph idx="1"/>
          </p:nvPr>
        </p:nvSpPr>
        <p:spPr/>
        <p:txBody>
          <a:bodyPr>
            <a:normAutofit/>
          </a:bodyPr>
          <a:lstStyle/>
          <a:p>
            <a:pPr marL="0" indent="0" algn="ctr">
              <a:spcBef>
                <a:spcPts val="0"/>
              </a:spcBef>
              <a:buNone/>
            </a:pPr>
            <a:r>
              <a:rPr lang="en-US" sz="3200" dirty="0">
                <a:latin typeface="Candara" panose="020E0502030303020204" pitchFamily="34" charset="0"/>
              </a:rPr>
              <a:t>“Ethical issues related to professional boundaries are common and </a:t>
            </a:r>
            <a:r>
              <a:rPr lang="en-US" sz="3200" dirty="0" smtClean="0">
                <a:latin typeface="Candara" panose="020E0502030303020204" pitchFamily="34" charset="0"/>
              </a:rPr>
              <a:t>complex.</a:t>
            </a:r>
          </a:p>
          <a:p>
            <a:pPr marL="0" indent="0" algn="ctr">
              <a:spcBef>
                <a:spcPts val="0"/>
              </a:spcBef>
              <a:buNone/>
            </a:pPr>
            <a:r>
              <a:rPr lang="en-US" sz="3200" dirty="0" smtClean="0">
                <a:latin typeface="Candara" panose="020E0502030303020204" pitchFamily="34" charset="0"/>
              </a:rPr>
              <a:t>Similar </a:t>
            </a:r>
            <a:r>
              <a:rPr lang="en-US" sz="3200" dirty="0">
                <a:latin typeface="Candara" panose="020E0502030303020204" pitchFamily="34" charset="0"/>
              </a:rPr>
              <a:t>to a Rubik’s </a:t>
            </a:r>
            <a:r>
              <a:rPr lang="en-US" sz="3200" dirty="0" smtClean="0">
                <a:latin typeface="Candara" panose="020E0502030303020204" pitchFamily="34" charset="0"/>
              </a:rPr>
              <a:t>cube,</a:t>
            </a:r>
          </a:p>
          <a:p>
            <a:pPr marL="0" indent="0" algn="ctr">
              <a:spcBef>
                <a:spcPts val="0"/>
              </a:spcBef>
              <a:buNone/>
            </a:pPr>
            <a:r>
              <a:rPr lang="en-US" sz="3200" dirty="0" smtClean="0">
                <a:latin typeface="Candara" panose="020E0502030303020204" pitchFamily="34" charset="0"/>
              </a:rPr>
              <a:t>the </a:t>
            </a:r>
            <a:r>
              <a:rPr lang="en-US" sz="3200" dirty="0">
                <a:latin typeface="Candara" panose="020E0502030303020204" pitchFamily="34" charset="0"/>
              </a:rPr>
              <a:t>issue is multifaceted and </a:t>
            </a:r>
            <a:r>
              <a:rPr lang="en-US" sz="3200" dirty="0" smtClean="0">
                <a:latin typeface="Candara" panose="020E0502030303020204" pitchFamily="34" charset="0"/>
              </a:rPr>
              <a:t>rarely</a:t>
            </a:r>
          </a:p>
          <a:p>
            <a:pPr marL="0" indent="0" algn="ctr">
              <a:spcBef>
                <a:spcPts val="0"/>
              </a:spcBef>
              <a:buNone/>
            </a:pPr>
            <a:r>
              <a:rPr lang="en-US" sz="3200" dirty="0" smtClean="0">
                <a:latin typeface="Candara" panose="020E0502030303020204" pitchFamily="34" charset="0"/>
              </a:rPr>
              <a:t>do </a:t>
            </a:r>
            <a:r>
              <a:rPr lang="en-US" sz="3200" dirty="0">
                <a:latin typeface="Candara" panose="020E0502030303020204" pitchFamily="34" charset="0"/>
              </a:rPr>
              <a:t>all the sides line up correctly.” </a:t>
            </a:r>
          </a:p>
          <a:p>
            <a:pPr marL="0" indent="0" algn="r">
              <a:spcBef>
                <a:spcPts val="0"/>
              </a:spcBef>
              <a:buNone/>
            </a:pPr>
            <a:r>
              <a:rPr lang="en-US" sz="2800" dirty="0">
                <a:latin typeface="Candara" panose="020E0502030303020204" pitchFamily="34" charset="0"/>
              </a:rPr>
              <a:t>~ Claudia J. </a:t>
            </a:r>
            <a:r>
              <a:rPr lang="en-US" sz="2800" dirty="0" err="1">
                <a:latin typeface="Candara" panose="020E0502030303020204" pitchFamily="34" charset="0"/>
              </a:rPr>
              <a:t>Dewane</a:t>
            </a:r>
            <a:r>
              <a:rPr lang="en-US" sz="2800" dirty="0">
                <a:latin typeface="Candara" panose="020E0502030303020204" pitchFamily="34" charset="0"/>
              </a:rPr>
              <a:t>, D.Ed., LCSW, BCD</a:t>
            </a:r>
          </a:p>
          <a:p>
            <a:pPr marL="0" indent="0">
              <a:spcBef>
                <a:spcPts val="0"/>
              </a:spcBef>
              <a:buNone/>
            </a:pPr>
            <a:endParaRPr lang="en-US" sz="3200" dirty="0"/>
          </a:p>
        </p:txBody>
      </p:sp>
      <p:pic>
        <p:nvPicPr>
          <p:cNvPr id="9" name="Picture 8"/>
          <p:cNvPicPr>
            <a:picLocks noChangeAspect="1"/>
          </p:cNvPicPr>
          <p:nvPr/>
        </p:nvPicPr>
        <p:blipFill>
          <a:blip r:embed="rId3"/>
          <a:stretch>
            <a:fillRect/>
          </a:stretch>
        </p:blipFill>
        <p:spPr>
          <a:xfrm>
            <a:off x="7127479" y="4649193"/>
            <a:ext cx="1836046" cy="1836046"/>
          </a:xfrm>
          <a:prstGeom prst="rect">
            <a:avLst/>
          </a:prstGeom>
        </p:spPr>
      </p:pic>
    </p:spTree>
    <p:extLst>
      <p:ext uri="{BB962C8B-B14F-4D97-AF65-F5344CB8AC3E}">
        <p14:creationId xmlns:p14="http://schemas.microsoft.com/office/powerpoint/2010/main" val="114498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50503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7" y="6524822"/>
            <a:ext cx="3967011" cy="338554"/>
          </a:xfrm>
          <a:prstGeom prst="rect">
            <a:avLst/>
          </a:prstGeom>
          <a:noFill/>
        </p:spPr>
        <p:txBody>
          <a:bodyPr wrap="square" rtlCol="0">
            <a:spAutoFit/>
          </a:bodyPr>
          <a:lstStyle/>
          <a:p>
            <a:r>
              <a:rPr lang="en-US" sz="1600" dirty="0" smtClean="0">
                <a:solidFill>
                  <a:srgbClr val="641868"/>
                </a:solidFill>
                <a:latin typeface="Avenir Roman"/>
              </a:rPr>
              <a:t>Understanding Professional Boundaries</a:t>
            </a:r>
            <a:endParaRPr lang="en-US" sz="1600" dirty="0">
              <a:solidFill>
                <a:srgbClr val="641868"/>
              </a:solidFill>
              <a:latin typeface="Avenir Roman"/>
            </a:endParaRPr>
          </a:p>
        </p:txBody>
      </p:sp>
      <p:sp>
        <p:nvSpPr>
          <p:cNvPr id="7" name="TextBox 6"/>
          <p:cNvSpPr txBox="1"/>
          <p:nvPr/>
        </p:nvSpPr>
        <p:spPr>
          <a:xfrm>
            <a:off x="5943600" y="6524822"/>
            <a:ext cx="3200400" cy="338554"/>
          </a:xfrm>
          <a:prstGeom prst="rect">
            <a:avLst/>
          </a:prstGeom>
          <a:noFill/>
        </p:spPr>
        <p:txBody>
          <a:bodyPr wrap="square" rtlCol="0">
            <a:spAutoFit/>
          </a:bodyPr>
          <a:lstStyle/>
          <a:p>
            <a:pPr algn="r"/>
            <a:r>
              <a:rPr lang="en-US" sz="1600" dirty="0" smtClean="0">
                <a:solidFill>
                  <a:srgbClr val="641868"/>
                </a:solidFill>
                <a:latin typeface="Avenir Roman"/>
              </a:rPr>
              <a:t>65-67</a:t>
            </a:r>
            <a:endParaRPr lang="en-US" sz="1600" dirty="0">
              <a:solidFill>
                <a:srgbClr val="641868"/>
              </a:solidFill>
              <a:latin typeface="Avenir Roman"/>
            </a:endParaRPr>
          </a:p>
        </p:txBody>
      </p:sp>
      <p:sp>
        <p:nvSpPr>
          <p:cNvPr id="3" name="Freeform 2"/>
          <p:cNvSpPr/>
          <p:nvPr/>
        </p:nvSpPr>
        <p:spPr>
          <a:xfrm>
            <a:off x="100476" y="1375427"/>
            <a:ext cx="2095807" cy="632908"/>
          </a:xfrm>
          <a:custGeom>
            <a:avLst/>
            <a:gdLst>
              <a:gd name="connsiteX0" fmla="*/ 0 w 1975096"/>
              <a:gd name="connsiteY0" fmla="*/ 213973 h 1283812"/>
              <a:gd name="connsiteX1" fmla="*/ 213973 w 1975096"/>
              <a:gd name="connsiteY1" fmla="*/ 0 h 1283812"/>
              <a:gd name="connsiteX2" fmla="*/ 1761123 w 1975096"/>
              <a:gd name="connsiteY2" fmla="*/ 0 h 1283812"/>
              <a:gd name="connsiteX3" fmla="*/ 1975096 w 1975096"/>
              <a:gd name="connsiteY3" fmla="*/ 213973 h 1283812"/>
              <a:gd name="connsiteX4" fmla="*/ 1975096 w 1975096"/>
              <a:gd name="connsiteY4" fmla="*/ 1069839 h 1283812"/>
              <a:gd name="connsiteX5" fmla="*/ 1761123 w 1975096"/>
              <a:gd name="connsiteY5" fmla="*/ 1283812 h 1283812"/>
              <a:gd name="connsiteX6" fmla="*/ 213973 w 1975096"/>
              <a:gd name="connsiteY6" fmla="*/ 1283812 h 1283812"/>
              <a:gd name="connsiteX7" fmla="*/ 0 w 1975096"/>
              <a:gd name="connsiteY7" fmla="*/ 1069839 h 1283812"/>
              <a:gd name="connsiteX8" fmla="*/ 0 w 1975096"/>
              <a:gd name="connsiteY8" fmla="*/ 213973 h 12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096" h="1283812">
                <a:moveTo>
                  <a:pt x="0" y="213973"/>
                </a:moveTo>
                <a:cubicBezTo>
                  <a:pt x="0" y="95799"/>
                  <a:pt x="95799" y="0"/>
                  <a:pt x="213973" y="0"/>
                </a:cubicBezTo>
                <a:lnTo>
                  <a:pt x="1761123" y="0"/>
                </a:lnTo>
                <a:cubicBezTo>
                  <a:pt x="1879297" y="0"/>
                  <a:pt x="1975096" y="95799"/>
                  <a:pt x="1975096" y="213973"/>
                </a:cubicBezTo>
                <a:lnTo>
                  <a:pt x="1975096" y="1069839"/>
                </a:lnTo>
                <a:cubicBezTo>
                  <a:pt x="1975096" y="1188013"/>
                  <a:pt x="1879297" y="1283812"/>
                  <a:pt x="1761123" y="1283812"/>
                </a:cubicBezTo>
                <a:lnTo>
                  <a:pt x="213973" y="1283812"/>
                </a:lnTo>
                <a:cubicBezTo>
                  <a:pt x="95799" y="1283812"/>
                  <a:pt x="0" y="1188013"/>
                  <a:pt x="0" y="1069839"/>
                </a:cubicBezTo>
                <a:lnTo>
                  <a:pt x="0" y="213973"/>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4111" tIns="154111" rIns="154111" bIns="154111"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Physical</a:t>
            </a:r>
            <a:endParaRPr lang="en-US" sz="2400" kern="1200" dirty="0">
              <a:solidFill>
                <a:schemeClr val="tx1"/>
              </a:solidFill>
            </a:endParaRPr>
          </a:p>
        </p:txBody>
      </p:sp>
      <p:sp>
        <p:nvSpPr>
          <p:cNvPr id="10" name="Freeform 9"/>
          <p:cNvSpPr/>
          <p:nvPr/>
        </p:nvSpPr>
        <p:spPr>
          <a:xfrm>
            <a:off x="3617421" y="1375427"/>
            <a:ext cx="2095807" cy="632908"/>
          </a:xfrm>
          <a:custGeom>
            <a:avLst/>
            <a:gdLst>
              <a:gd name="connsiteX0" fmla="*/ 0 w 1975096"/>
              <a:gd name="connsiteY0" fmla="*/ 213973 h 1283812"/>
              <a:gd name="connsiteX1" fmla="*/ 213973 w 1975096"/>
              <a:gd name="connsiteY1" fmla="*/ 0 h 1283812"/>
              <a:gd name="connsiteX2" fmla="*/ 1761123 w 1975096"/>
              <a:gd name="connsiteY2" fmla="*/ 0 h 1283812"/>
              <a:gd name="connsiteX3" fmla="*/ 1975096 w 1975096"/>
              <a:gd name="connsiteY3" fmla="*/ 213973 h 1283812"/>
              <a:gd name="connsiteX4" fmla="*/ 1975096 w 1975096"/>
              <a:gd name="connsiteY4" fmla="*/ 1069839 h 1283812"/>
              <a:gd name="connsiteX5" fmla="*/ 1761123 w 1975096"/>
              <a:gd name="connsiteY5" fmla="*/ 1283812 h 1283812"/>
              <a:gd name="connsiteX6" fmla="*/ 213973 w 1975096"/>
              <a:gd name="connsiteY6" fmla="*/ 1283812 h 1283812"/>
              <a:gd name="connsiteX7" fmla="*/ 0 w 1975096"/>
              <a:gd name="connsiteY7" fmla="*/ 1069839 h 1283812"/>
              <a:gd name="connsiteX8" fmla="*/ 0 w 1975096"/>
              <a:gd name="connsiteY8" fmla="*/ 213973 h 12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096" h="1283812">
                <a:moveTo>
                  <a:pt x="0" y="213973"/>
                </a:moveTo>
                <a:cubicBezTo>
                  <a:pt x="0" y="95799"/>
                  <a:pt x="95799" y="0"/>
                  <a:pt x="213973" y="0"/>
                </a:cubicBezTo>
                <a:lnTo>
                  <a:pt x="1761123" y="0"/>
                </a:lnTo>
                <a:cubicBezTo>
                  <a:pt x="1879297" y="0"/>
                  <a:pt x="1975096" y="95799"/>
                  <a:pt x="1975096" y="213973"/>
                </a:cubicBezTo>
                <a:lnTo>
                  <a:pt x="1975096" y="1069839"/>
                </a:lnTo>
                <a:cubicBezTo>
                  <a:pt x="1975096" y="1188013"/>
                  <a:pt x="1879297" y="1283812"/>
                  <a:pt x="1761123" y="1283812"/>
                </a:cubicBezTo>
                <a:lnTo>
                  <a:pt x="213973" y="1283812"/>
                </a:lnTo>
                <a:cubicBezTo>
                  <a:pt x="95799" y="1283812"/>
                  <a:pt x="0" y="1188013"/>
                  <a:pt x="0" y="1069839"/>
                </a:cubicBezTo>
                <a:lnTo>
                  <a:pt x="0" y="213973"/>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4111" tIns="154111" rIns="154111" bIns="154111"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Emotional</a:t>
            </a:r>
            <a:endParaRPr lang="en-US" sz="2400" kern="1200" dirty="0">
              <a:solidFill>
                <a:schemeClr val="tx1"/>
              </a:solidFill>
            </a:endParaRPr>
          </a:p>
        </p:txBody>
      </p:sp>
      <p:sp>
        <p:nvSpPr>
          <p:cNvPr id="13" name="Freeform 12"/>
          <p:cNvSpPr/>
          <p:nvPr/>
        </p:nvSpPr>
        <p:spPr>
          <a:xfrm>
            <a:off x="6898793" y="1375427"/>
            <a:ext cx="2095807" cy="632908"/>
          </a:xfrm>
          <a:custGeom>
            <a:avLst/>
            <a:gdLst>
              <a:gd name="connsiteX0" fmla="*/ 0 w 1975096"/>
              <a:gd name="connsiteY0" fmla="*/ 213973 h 1283812"/>
              <a:gd name="connsiteX1" fmla="*/ 213973 w 1975096"/>
              <a:gd name="connsiteY1" fmla="*/ 0 h 1283812"/>
              <a:gd name="connsiteX2" fmla="*/ 1761123 w 1975096"/>
              <a:gd name="connsiteY2" fmla="*/ 0 h 1283812"/>
              <a:gd name="connsiteX3" fmla="*/ 1975096 w 1975096"/>
              <a:gd name="connsiteY3" fmla="*/ 213973 h 1283812"/>
              <a:gd name="connsiteX4" fmla="*/ 1975096 w 1975096"/>
              <a:gd name="connsiteY4" fmla="*/ 1069839 h 1283812"/>
              <a:gd name="connsiteX5" fmla="*/ 1761123 w 1975096"/>
              <a:gd name="connsiteY5" fmla="*/ 1283812 h 1283812"/>
              <a:gd name="connsiteX6" fmla="*/ 213973 w 1975096"/>
              <a:gd name="connsiteY6" fmla="*/ 1283812 h 1283812"/>
              <a:gd name="connsiteX7" fmla="*/ 0 w 1975096"/>
              <a:gd name="connsiteY7" fmla="*/ 1069839 h 1283812"/>
              <a:gd name="connsiteX8" fmla="*/ 0 w 1975096"/>
              <a:gd name="connsiteY8" fmla="*/ 213973 h 12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096" h="1283812">
                <a:moveTo>
                  <a:pt x="0" y="213973"/>
                </a:moveTo>
                <a:cubicBezTo>
                  <a:pt x="0" y="95799"/>
                  <a:pt x="95799" y="0"/>
                  <a:pt x="213973" y="0"/>
                </a:cubicBezTo>
                <a:lnTo>
                  <a:pt x="1761123" y="0"/>
                </a:lnTo>
                <a:cubicBezTo>
                  <a:pt x="1879297" y="0"/>
                  <a:pt x="1975096" y="95799"/>
                  <a:pt x="1975096" y="213973"/>
                </a:cubicBezTo>
                <a:lnTo>
                  <a:pt x="1975096" y="1069839"/>
                </a:lnTo>
                <a:cubicBezTo>
                  <a:pt x="1975096" y="1188013"/>
                  <a:pt x="1879297" y="1283812"/>
                  <a:pt x="1761123" y="1283812"/>
                </a:cubicBezTo>
                <a:lnTo>
                  <a:pt x="213973" y="1283812"/>
                </a:lnTo>
                <a:cubicBezTo>
                  <a:pt x="95799" y="1283812"/>
                  <a:pt x="0" y="1188013"/>
                  <a:pt x="0" y="1069839"/>
                </a:cubicBezTo>
                <a:lnTo>
                  <a:pt x="0" y="213973"/>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4111" tIns="154111" rIns="154111" bIns="154111"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Intellectual</a:t>
            </a:r>
            <a:endParaRPr lang="en-US" sz="2400" kern="1200" dirty="0">
              <a:solidFill>
                <a:schemeClr val="tx1"/>
              </a:solidFill>
            </a:endParaRPr>
          </a:p>
        </p:txBody>
      </p:sp>
      <p:sp>
        <p:nvSpPr>
          <p:cNvPr id="15" name="Freeform 14"/>
          <p:cNvSpPr/>
          <p:nvPr/>
        </p:nvSpPr>
        <p:spPr>
          <a:xfrm>
            <a:off x="1805402" y="3760934"/>
            <a:ext cx="2095807" cy="632908"/>
          </a:xfrm>
          <a:custGeom>
            <a:avLst/>
            <a:gdLst>
              <a:gd name="connsiteX0" fmla="*/ 0 w 1975096"/>
              <a:gd name="connsiteY0" fmla="*/ 213973 h 1283812"/>
              <a:gd name="connsiteX1" fmla="*/ 213973 w 1975096"/>
              <a:gd name="connsiteY1" fmla="*/ 0 h 1283812"/>
              <a:gd name="connsiteX2" fmla="*/ 1761123 w 1975096"/>
              <a:gd name="connsiteY2" fmla="*/ 0 h 1283812"/>
              <a:gd name="connsiteX3" fmla="*/ 1975096 w 1975096"/>
              <a:gd name="connsiteY3" fmla="*/ 213973 h 1283812"/>
              <a:gd name="connsiteX4" fmla="*/ 1975096 w 1975096"/>
              <a:gd name="connsiteY4" fmla="*/ 1069839 h 1283812"/>
              <a:gd name="connsiteX5" fmla="*/ 1761123 w 1975096"/>
              <a:gd name="connsiteY5" fmla="*/ 1283812 h 1283812"/>
              <a:gd name="connsiteX6" fmla="*/ 213973 w 1975096"/>
              <a:gd name="connsiteY6" fmla="*/ 1283812 h 1283812"/>
              <a:gd name="connsiteX7" fmla="*/ 0 w 1975096"/>
              <a:gd name="connsiteY7" fmla="*/ 1069839 h 1283812"/>
              <a:gd name="connsiteX8" fmla="*/ 0 w 1975096"/>
              <a:gd name="connsiteY8" fmla="*/ 213973 h 12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096" h="1283812">
                <a:moveTo>
                  <a:pt x="0" y="213973"/>
                </a:moveTo>
                <a:cubicBezTo>
                  <a:pt x="0" y="95799"/>
                  <a:pt x="95799" y="0"/>
                  <a:pt x="213973" y="0"/>
                </a:cubicBezTo>
                <a:lnTo>
                  <a:pt x="1761123" y="0"/>
                </a:lnTo>
                <a:cubicBezTo>
                  <a:pt x="1879297" y="0"/>
                  <a:pt x="1975096" y="95799"/>
                  <a:pt x="1975096" y="213973"/>
                </a:cubicBezTo>
                <a:lnTo>
                  <a:pt x="1975096" y="1069839"/>
                </a:lnTo>
                <a:cubicBezTo>
                  <a:pt x="1975096" y="1188013"/>
                  <a:pt x="1879297" y="1283812"/>
                  <a:pt x="1761123" y="1283812"/>
                </a:cubicBezTo>
                <a:lnTo>
                  <a:pt x="213973" y="1283812"/>
                </a:lnTo>
                <a:cubicBezTo>
                  <a:pt x="95799" y="1283812"/>
                  <a:pt x="0" y="1188013"/>
                  <a:pt x="0" y="1069839"/>
                </a:cubicBezTo>
                <a:lnTo>
                  <a:pt x="0" y="213973"/>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4111" tIns="154111" rIns="154111" bIns="154111"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Social</a:t>
            </a:r>
            <a:endParaRPr lang="en-US" sz="2400" kern="1200" dirty="0">
              <a:solidFill>
                <a:schemeClr val="tx1"/>
              </a:solidFill>
            </a:endParaRPr>
          </a:p>
        </p:txBody>
      </p:sp>
      <p:sp>
        <p:nvSpPr>
          <p:cNvPr id="17" name="Freeform 16"/>
          <p:cNvSpPr/>
          <p:nvPr/>
        </p:nvSpPr>
        <p:spPr>
          <a:xfrm>
            <a:off x="5412001" y="3760934"/>
            <a:ext cx="2095807" cy="632908"/>
          </a:xfrm>
          <a:custGeom>
            <a:avLst/>
            <a:gdLst>
              <a:gd name="connsiteX0" fmla="*/ 0 w 1975096"/>
              <a:gd name="connsiteY0" fmla="*/ 213973 h 1283812"/>
              <a:gd name="connsiteX1" fmla="*/ 213973 w 1975096"/>
              <a:gd name="connsiteY1" fmla="*/ 0 h 1283812"/>
              <a:gd name="connsiteX2" fmla="*/ 1761123 w 1975096"/>
              <a:gd name="connsiteY2" fmla="*/ 0 h 1283812"/>
              <a:gd name="connsiteX3" fmla="*/ 1975096 w 1975096"/>
              <a:gd name="connsiteY3" fmla="*/ 213973 h 1283812"/>
              <a:gd name="connsiteX4" fmla="*/ 1975096 w 1975096"/>
              <a:gd name="connsiteY4" fmla="*/ 1069839 h 1283812"/>
              <a:gd name="connsiteX5" fmla="*/ 1761123 w 1975096"/>
              <a:gd name="connsiteY5" fmla="*/ 1283812 h 1283812"/>
              <a:gd name="connsiteX6" fmla="*/ 213973 w 1975096"/>
              <a:gd name="connsiteY6" fmla="*/ 1283812 h 1283812"/>
              <a:gd name="connsiteX7" fmla="*/ 0 w 1975096"/>
              <a:gd name="connsiteY7" fmla="*/ 1069839 h 1283812"/>
              <a:gd name="connsiteX8" fmla="*/ 0 w 1975096"/>
              <a:gd name="connsiteY8" fmla="*/ 213973 h 12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096" h="1283812">
                <a:moveTo>
                  <a:pt x="0" y="213973"/>
                </a:moveTo>
                <a:cubicBezTo>
                  <a:pt x="0" y="95799"/>
                  <a:pt x="95799" y="0"/>
                  <a:pt x="213973" y="0"/>
                </a:cubicBezTo>
                <a:lnTo>
                  <a:pt x="1761123" y="0"/>
                </a:lnTo>
                <a:cubicBezTo>
                  <a:pt x="1879297" y="0"/>
                  <a:pt x="1975096" y="95799"/>
                  <a:pt x="1975096" y="213973"/>
                </a:cubicBezTo>
                <a:lnTo>
                  <a:pt x="1975096" y="1069839"/>
                </a:lnTo>
                <a:cubicBezTo>
                  <a:pt x="1975096" y="1188013"/>
                  <a:pt x="1879297" y="1283812"/>
                  <a:pt x="1761123" y="1283812"/>
                </a:cubicBezTo>
                <a:lnTo>
                  <a:pt x="213973" y="1283812"/>
                </a:lnTo>
                <a:cubicBezTo>
                  <a:pt x="95799" y="1283812"/>
                  <a:pt x="0" y="1188013"/>
                  <a:pt x="0" y="1069839"/>
                </a:cubicBezTo>
                <a:lnTo>
                  <a:pt x="0" y="213973"/>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4111" tIns="154111" rIns="154111" bIns="154111"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Spiritual</a:t>
            </a:r>
            <a:endParaRPr lang="en-US" sz="2400" kern="1200" dirty="0">
              <a:solidFill>
                <a:schemeClr val="tx1"/>
              </a:solidFill>
            </a:endParaRPr>
          </a:p>
        </p:txBody>
      </p:sp>
      <p:sp>
        <p:nvSpPr>
          <p:cNvPr id="11" name="TextBox 10"/>
          <p:cNvSpPr txBox="1"/>
          <p:nvPr/>
        </p:nvSpPr>
        <p:spPr>
          <a:xfrm>
            <a:off x="2975507" y="177390"/>
            <a:ext cx="2693773" cy="853345"/>
          </a:xfrm>
          <a:prstGeom prst="rect">
            <a:avLst/>
          </a:prstGeom>
          <a:noFill/>
        </p:spPr>
        <p:txBody>
          <a:bodyPr wrap="none" rtlCol="0">
            <a:prstTxWarp prst="textPlain">
              <a:avLst/>
            </a:prstTxWarp>
            <a:spAutoFit/>
          </a:bodyPr>
          <a:lstStyle/>
          <a:p>
            <a:pPr algn="ctr"/>
            <a:r>
              <a:rPr lang="en-US" sz="3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BOUNDARIES</a:t>
            </a:r>
            <a:endParaRPr lang="en-U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spTree>
    <p:extLst>
      <p:ext uri="{BB962C8B-B14F-4D97-AF65-F5344CB8AC3E}">
        <p14:creationId xmlns:p14="http://schemas.microsoft.com/office/powerpoint/2010/main" val="2519301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 y="168420"/>
            <a:ext cx="8229600" cy="964882"/>
          </a:xfrm>
        </p:spPr>
        <p:txBody>
          <a:bodyPr>
            <a:normAutofit/>
          </a:bodyPr>
          <a:lstStyle/>
          <a:p>
            <a:r>
              <a:rPr lang="en-US" dirty="0" smtClean="0">
                <a:effectLst>
                  <a:outerShdw blurRad="38100" dist="38100" dir="2700000" algn="tl">
                    <a:srgbClr val="000000">
                      <a:alpha val="43137"/>
                    </a:srgbClr>
                  </a:outerShdw>
                </a:effectLst>
              </a:rPr>
              <a:t>Is this a boundary violation?</a:t>
            </a:r>
            <a:endParaRPr lang="en-US" dirty="0">
              <a:effectLst>
                <a:outerShdw blurRad="38100" dist="38100" dir="2700000" algn="tl">
                  <a:srgbClr val="000000">
                    <a:alpha val="43137"/>
                  </a:srgbClr>
                </a:outerShdw>
              </a:effectLst>
            </a:endParaRP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56558" y="1929055"/>
            <a:ext cx="7299960" cy="4585871"/>
          </a:xfrm>
          <a:prstGeom prst="rect">
            <a:avLst/>
          </a:prstGeom>
          <a:noFill/>
        </p:spPr>
        <p:txBody>
          <a:bodyPr wrap="square" rtlCol="0">
            <a:spAutoFit/>
          </a:bodyPr>
          <a:lstStyle/>
          <a:p>
            <a:pPr marL="514350" indent="-514350">
              <a:spcAft>
                <a:spcPts val="600"/>
              </a:spcAft>
              <a:buFont typeface="+mj-lt"/>
              <a:buAutoNum type="arabicPeriod"/>
            </a:pPr>
            <a:r>
              <a:rPr lang="en-US" dirty="0" smtClean="0">
                <a:solidFill>
                  <a:schemeClr val="tx1">
                    <a:lumMod val="85000"/>
                    <a:lumOff val="15000"/>
                  </a:schemeClr>
                </a:solidFill>
              </a:rPr>
              <a:t>The parents ask you to bring the child to the store to get bread and milk. This is a goal on the child’s treatment plan.</a:t>
            </a:r>
          </a:p>
          <a:p>
            <a:pPr marL="514350" indent="-514350">
              <a:spcAft>
                <a:spcPts val="600"/>
              </a:spcAft>
              <a:buFont typeface="+mj-lt"/>
              <a:buAutoNum type="arabicPeriod"/>
            </a:pPr>
            <a:endParaRPr lang="en-US" dirty="0" smtClean="0">
              <a:solidFill>
                <a:schemeClr val="tx1">
                  <a:lumMod val="85000"/>
                  <a:lumOff val="15000"/>
                </a:schemeClr>
              </a:solidFill>
            </a:endParaRPr>
          </a:p>
          <a:p>
            <a:pPr marL="514350" indent="-514350">
              <a:spcAft>
                <a:spcPts val="600"/>
              </a:spcAft>
              <a:buFont typeface="+mj-lt"/>
              <a:buAutoNum type="arabicPeriod"/>
            </a:pPr>
            <a:r>
              <a:rPr lang="en-US" dirty="0" smtClean="0">
                <a:solidFill>
                  <a:schemeClr val="tx1">
                    <a:lumMod val="85000"/>
                    <a:lumOff val="15000"/>
                  </a:schemeClr>
                </a:solidFill>
              </a:rPr>
              <a:t>A family member attempts to engage you in a conversation about your personal life.</a:t>
            </a:r>
          </a:p>
          <a:p>
            <a:pPr marL="514350" indent="-514350">
              <a:spcAft>
                <a:spcPts val="600"/>
              </a:spcAft>
              <a:buFont typeface="+mj-lt"/>
              <a:buAutoNum type="arabicPeriod"/>
            </a:pPr>
            <a:endParaRPr lang="en-US" dirty="0">
              <a:solidFill>
                <a:schemeClr val="tx1">
                  <a:lumMod val="85000"/>
                  <a:lumOff val="15000"/>
                </a:schemeClr>
              </a:solidFill>
            </a:endParaRPr>
          </a:p>
          <a:p>
            <a:pPr marL="514350" indent="-514350">
              <a:spcAft>
                <a:spcPts val="600"/>
              </a:spcAft>
              <a:buFont typeface="+mj-lt"/>
              <a:buAutoNum type="arabicPeriod"/>
            </a:pPr>
            <a:r>
              <a:rPr lang="en-US" dirty="0" smtClean="0">
                <a:solidFill>
                  <a:schemeClr val="tx1">
                    <a:lumMod val="85000"/>
                    <a:lumOff val="15000"/>
                  </a:schemeClr>
                </a:solidFill>
              </a:rPr>
              <a:t>You </a:t>
            </a:r>
            <a:r>
              <a:rPr lang="en-US" dirty="0">
                <a:solidFill>
                  <a:schemeClr val="tx1">
                    <a:lumMod val="85000"/>
                    <a:lumOff val="15000"/>
                  </a:schemeClr>
                </a:solidFill>
              </a:rPr>
              <a:t>want to buy the child a gift or the family wants to give you a gift</a:t>
            </a:r>
            <a:r>
              <a:rPr lang="en-US" dirty="0" smtClean="0">
                <a:solidFill>
                  <a:schemeClr val="tx1">
                    <a:lumMod val="85000"/>
                    <a:lumOff val="15000"/>
                  </a:schemeClr>
                </a:solidFill>
              </a:rPr>
              <a:t>.</a:t>
            </a:r>
          </a:p>
          <a:p>
            <a:pPr marL="514350" indent="-514350">
              <a:spcAft>
                <a:spcPts val="600"/>
              </a:spcAft>
              <a:buFont typeface="+mj-lt"/>
              <a:buAutoNum type="arabicPeriod"/>
            </a:pPr>
            <a:endParaRPr lang="en-US" dirty="0">
              <a:solidFill>
                <a:schemeClr val="tx1">
                  <a:lumMod val="85000"/>
                  <a:lumOff val="15000"/>
                </a:schemeClr>
              </a:solidFill>
            </a:endParaRPr>
          </a:p>
          <a:p>
            <a:pPr marL="514350" indent="-514350">
              <a:spcAft>
                <a:spcPts val="600"/>
              </a:spcAft>
              <a:buFont typeface="+mj-lt"/>
              <a:buAutoNum type="arabicPeriod"/>
            </a:pPr>
            <a:r>
              <a:rPr lang="en-US" dirty="0">
                <a:solidFill>
                  <a:schemeClr val="tx1">
                    <a:lumMod val="85000"/>
                    <a:lumOff val="15000"/>
                  </a:schemeClr>
                </a:solidFill>
              </a:rPr>
              <a:t>The child tells you that she has a secret and will only tell you what it is if you promise not to tell anyone else</a:t>
            </a:r>
            <a:r>
              <a:rPr lang="en-US" dirty="0" smtClean="0">
                <a:solidFill>
                  <a:schemeClr val="tx1">
                    <a:lumMod val="85000"/>
                    <a:lumOff val="15000"/>
                  </a:schemeClr>
                </a:solidFill>
              </a:rPr>
              <a:t>.</a:t>
            </a:r>
          </a:p>
          <a:p>
            <a:pPr marL="514350" indent="-514350">
              <a:spcAft>
                <a:spcPts val="600"/>
              </a:spcAft>
              <a:buFont typeface="+mj-lt"/>
              <a:buAutoNum type="arabicPeriod"/>
            </a:pPr>
            <a:endParaRPr lang="en-US" dirty="0">
              <a:solidFill>
                <a:schemeClr val="tx1">
                  <a:lumMod val="85000"/>
                  <a:lumOff val="15000"/>
                </a:schemeClr>
              </a:solidFill>
            </a:endParaRPr>
          </a:p>
          <a:p>
            <a:pPr marL="514350" indent="-514350">
              <a:spcAft>
                <a:spcPts val="600"/>
              </a:spcAft>
              <a:buFont typeface="+mj-lt"/>
              <a:buAutoNum type="arabicPeriod"/>
            </a:pPr>
            <a:r>
              <a:rPr lang="en-US" dirty="0">
                <a:solidFill>
                  <a:schemeClr val="tx1">
                    <a:lumMod val="85000"/>
                    <a:lumOff val="15000"/>
                  </a:schemeClr>
                </a:solidFill>
              </a:rPr>
              <a:t>The parents </a:t>
            </a:r>
            <a:r>
              <a:rPr lang="en-US" dirty="0" smtClean="0">
                <a:solidFill>
                  <a:schemeClr val="tx1">
                    <a:lumMod val="85000"/>
                    <a:lumOff val="15000"/>
                  </a:schemeClr>
                </a:solidFill>
              </a:rPr>
              <a:t>ask if you can support the child</a:t>
            </a:r>
            <a:r>
              <a:rPr lang="en-US" dirty="0">
                <a:solidFill>
                  <a:schemeClr val="tx1">
                    <a:lumMod val="85000"/>
                    <a:lumOff val="15000"/>
                  </a:schemeClr>
                </a:solidFill>
              </a:rPr>
              <a:t> </a:t>
            </a:r>
            <a:r>
              <a:rPr lang="en-US" dirty="0" smtClean="0">
                <a:solidFill>
                  <a:schemeClr val="tx1">
                    <a:lumMod val="85000"/>
                    <a:lumOff val="15000"/>
                  </a:schemeClr>
                </a:solidFill>
              </a:rPr>
              <a:t>you work with during their </a:t>
            </a:r>
            <a:r>
              <a:rPr lang="en-US" dirty="0">
                <a:solidFill>
                  <a:schemeClr val="tx1">
                    <a:lumMod val="85000"/>
                    <a:lumOff val="15000"/>
                  </a:schemeClr>
                </a:solidFill>
              </a:rPr>
              <a:t>birthday </a:t>
            </a:r>
            <a:r>
              <a:rPr lang="en-US" dirty="0" smtClean="0">
                <a:solidFill>
                  <a:schemeClr val="tx1">
                    <a:lumMod val="85000"/>
                    <a:lumOff val="15000"/>
                  </a:schemeClr>
                </a:solidFill>
              </a:rPr>
              <a:t>party. It is happening </a:t>
            </a:r>
            <a:r>
              <a:rPr lang="en-US" dirty="0">
                <a:solidFill>
                  <a:schemeClr val="tx1">
                    <a:lumMod val="85000"/>
                    <a:lumOff val="15000"/>
                  </a:schemeClr>
                </a:solidFill>
              </a:rPr>
              <a:t>during your scheduled </a:t>
            </a:r>
            <a:r>
              <a:rPr lang="en-US" dirty="0" smtClean="0">
                <a:solidFill>
                  <a:schemeClr val="tx1">
                    <a:lumMod val="85000"/>
                    <a:lumOff val="15000"/>
                  </a:schemeClr>
                </a:solidFill>
              </a:rPr>
              <a:t>work hours and the child has goals surrounding socializing with other children.</a:t>
            </a:r>
            <a:endParaRPr lang="en-US" sz="1600" dirty="0">
              <a:solidFill>
                <a:schemeClr val="tx1">
                  <a:lumMod val="85000"/>
                  <a:lumOff val="15000"/>
                </a:schemeClr>
              </a:solidFill>
            </a:endParaRPr>
          </a:p>
        </p:txBody>
      </p:sp>
      <p:sp>
        <p:nvSpPr>
          <p:cNvPr id="10" name="TextBox 9"/>
          <p:cNvSpPr txBox="1"/>
          <p:nvPr/>
        </p:nvSpPr>
        <p:spPr>
          <a:xfrm>
            <a:off x="6178" y="6524822"/>
            <a:ext cx="4565822" cy="338554"/>
          </a:xfrm>
          <a:prstGeom prst="rect">
            <a:avLst/>
          </a:prstGeom>
          <a:noFill/>
        </p:spPr>
        <p:txBody>
          <a:bodyPr wrap="square" rtlCol="0">
            <a:spAutoFit/>
          </a:bodyPr>
          <a:lstStyle/>
          <a:p>
            <a:r>
              <a:rPr lang="en-US" sz="1600" dirty="0" smtClean="0">
                <a:solidFill>
                  <a:srgbClr val="641868"/>
                </a:solidFill>
                <a:latin typeface="Avenir Roman"/>
              </a:rPr>
              <a:t>Recognizing Potential Boundary Violations</a:t>
            </a:r>
            <a:endParaRPr lang="en-US" sz="1600" dirty="0">
              <a:solidFill>
                <a:srgbClr val="641868"/>
              </a:solidFill>
              <a:latin typeface="Avenir Roman"/>
            </a:endParaRPr>
          </a:p>
        </p:txBody>
      </p:sp>
      <p:sp>
        <p:nvSpPr>
          <p:cNvPr id="6" name="TextBox 5"/>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sp>
        <p:nvSpPr>
          <p:cNvPr id="3" name="TextBox 2"/>
          <p:cNvSpPr txBox="1"/>
          <p:nvPr/>
        </p:nvSpPr>
        <p:spPr>
          <a:xfrm>
            <a:off x="1456558" y="1153093"/>
            <a:ext cx="7506967" cy="707886"/>
          </a:xfrm>
          <a:prstGeom prst="rect">
            <a:avLst/>
          </a:prstGeom>
          <a:noFill/>
        </p:spPr>
        <p:txBody>
          <a:bodyPr wrap="square" rtlCol="0">
            <a:spAutoFit/>
          </a:bodyPr>
          <a:lstStyle/>
          <a:p>
            <a:pPr algn="ctr"/>
            <a:r>
              <a:rPr lang="en-US" sz="2000" b="1" dirty="0" smtClean="0"/>
              <a:t>Use whiteboard tools to put a checkmark</a:t>
            </a:r>
          </a:p>
          <a:p>
            <a:pPr algn="ctr"/>
            <a:r>
              <a:rPr lang="en-US" sz="2000" b="1" dirty="0" smtClean="0"/>
              <a:t>next to each situation that is a potential boundary violation.</a:t>
            </a:r>
          </a:p>
        </p:txBody>
      </p:sp>
    </p:spTree>
    <p:extLst>
      <p:ext uri="{BB962C8B-B14F-4D97-AF65-F5344CB8AC3E}">
        <p14:creationId xmlns:p14="http://schemas.microsoft.com/office/powerpoint/2010/main" val="1792808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lstStyle/>
          <a:p>
            <a:r>
              <a:rPr lang="en-US" dirty="0"/>
              <a:t>Self-awareness</a:t>
            </a:r>
          </a:p>
        </p:txBody>
      </p:sp>
      <p:sp>
        <p:nvSpPr>
          <p:cNvPr id="5" name="TextBox 4"/>
          <p:cNvSpPr txBox="1"/>
          <p:nvPr/>
        </p:nvSpPr>
        <p:spPr>
          <a:xfrm>
            <a:off x="6177" y="6524822"/>
            <a:ext cx="2720839" cy="338554"/>
          </a:xfrm>
          <a:prstGeom prst="rect">
            <a:avLst/>
          </a:prstGeom>
          <a:noFill/>
        </p:spPr>
        <p:txBody>
          <a:bodyPr wrap="square" rtlCol="0">
            <a:spAutoFit/>
          </a:bodyPr>
          <a:lstStyle/>
          <a:p>
            <a:r>
              <a:rPr lang="en-US" sz="1600" dirty="0" smtClean="0">
                <a:solidFill>
                  <a:srgbClr val="641868"/>
                </a:solidFill>
                <a:latin typeface="Avenir Roman"/>
              </a:rPr>
              <a:t>Developing Self-Awareness</a:t>
            </a:r>
            <a:endParaRPr lang="en-US" sz="1600" dirty="0">
              <a:solidFill>
                <a:srgbClr val="641868"/>
              </a:solidFill>
              <a:latin typeface="Avenir Roman"/>
            </a:endParaRPr>
          </a:p>
        </p:txBody>
      </p:sp>
      <p:sp>
        <p:nvSpPr>
          <p:cNvPr id="6" name="TextBox 5"/>
          <p:cNvSpPr txBox="1"/>
          <p:nvPr/>
        </p:nvSpPr>
        <p:spPr>
          <a:xfrm>
            <a:off x="4610100" y="6524822"/>
            <a:ext cx="4533900" cy="338554"/>
          </a:xfrm>
          <a:prstGeom prst="rect">
            <a:avLst/>
          </a:prstGeom>
          <a:noFill/>
        </p:spPr>
        <p:txBody>
          <a:bodyPr wrap="square" rtlCol="0">
            <a:spAutoFit/>
          </a:bodyPr>
          <a:lstStyle/>
          <a:p>
            <a:pPr algn="r"/>
            <a:r>
              <a:rPr lang="en-US" sz="1600" dirty="0" smtClean="0">
                <a:solidFill>
                  <a:srgbClr val="641868"/>
                </a:solidFill>
                <a:latin typeface="Avenir Roman"/>
              </a:rPr>
              <a:t>69-70</a:t>
            </a:r>
            <a:endParaRPr lang="en-US" sz="1600" dirty="0">
              <a:solidFill>
                <a:srgbClr val="641868"/>
              </a:solidFill>
              <a:latin typeface="Avenir Roman"/>
            </a:endParaRPr>
          </a:p>
        </p:txBody>
      </p:sp>
      <p:cxnSp>
        <p:nvCxnSpPr>
          <p:cNvPr id="7" name="Straight Connector 6"/>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graphicFrame>
        <p:nvGraphicFramePr>
          <p:cNvPr id="3" name="Diagram 2"/>
          <p:cNvGraphicFramePr/>
          <p:nvPr>
            <p:extLst/>
          </p:nvPr>
        </p:nvGraphicFramePr>
        <p:xfrm>
          <a:off x="993227" y="1056290"/>
          <a:ext cx="7346731" cy="5334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43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Job Stressors</a:t>
            </a:r>
            <a:endParaRPr lang="en-US"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72000" y="6524822"/>
            <a:ext cx="4572000" cy="338554"/>
          </a:xfrm>
          <a:prstGeom prst="rect">
            <a:avLst/>
          </a:prstGeom>
          <a:noFill/>
        </p:spPr>
        <p:txBody>
          <a:bodyPr wrap="square" rtlCol="0">
            <a:spAutoFit/>
          </a:bodyPr>
          <a:lstStyle/>
          <a:p>
            <a:pPr algn="r"/>
            <a:r>
              <a:rPr lang="en-US" sz="1600" dirty="0" smtClean="0">
                <a:solidFill>
                  <a:srgbClr val="641868"/>
                </a:solidFill>
                <a:latin typeface="Avenir Roman"/>
              </a:rPr>
              <a:t>73</a:t>
            </a:r>
            <a:endParaRPr lang="en-US" sz="1600" dirty="0">
              <a:solidFill>
                <a:srgbClr val="641868"/>
              </a:solidFill>
              <a:latin typeface="Avenir Roman"/>
            </a:endParaRPr>
          </a:p>
        </p:txBody>
      </p:sp>
      <p:sp>
        <p:nvSpPr>
          <p:cNvPr id="6" name="TextBox 5"/>
          <p:cNvSpPr txBox="1"/>
          <p:nvPr/>
        </p:nvSpPr>
        <p:spPr>
          <a:xfrm>
            <a:off x="6178" y="6524822"/>
            <a:ext cx="2432222" cy="338554"/>
          </a:xfrm>
          <a:prstGeom prst="rect">
            <a:avLst/>
          </a:prstGeom>
          <a:noFill/>
        </p:spPr>
        <p:txBody>
          <a:bodyPr wrap="square" rtlCol="0">
            <a:spAutoFit/>
          </a:bodyPr>
          <a:lstStyle/>
          <a:p>
            <a:r>
              <a:rPr lang="en-US" sz="1600" dirty="0" smtClean="0">
                <a:solidFill>
                  <a:srgbClr val="641868"/>
                </a:solidFill>
                <a:latin typeface="Avenir Roman"/>
              </a:rPr>
              <a:t>Identifying Stress</a:t>
            </a:r>
            <a:endParaRPr lang="en-US" sz="1600" dirty="0">
              <a:solidFill>
                <a:srgbClr val="641868"/>
              </a:solidFill>
              <a:latin typeface="Avenir Roman"/>
            </a:endParaRPr>
          </a:p>
        </p:txBody>
      </p:sp>
      <p:sp>
        <p:nvSpPr>
          <p:cNvPr id="8" name="TextBox 7"/>
          <p:cNvSpPr txBox="1"/>
          <p:nvPr/>
        </p:nvSpPr>
        <p:spPr>
          <a:xfrm>
            <a:off x="457200" y="2071031"/>
            <a:ext cx="8229600" cy="2062103"/>
          </a:xfrm>
          <a:prstGeom prst="rect">
            <a:avLst/>
          </a:prstGeom>
          <a:noFill/>
        </p:spPr>
        <p:txBody>
          <a:bodyPr wrap="square" rtlCol="0">
            <a:spAutoFit/>
          </a:bodyPr>
          <a:lstStyle/>
          <a:p>
            <a:pPr marL="457200" indent="-457200">
              <a:buFont typeface="Arial" charset="0"/>
              <a:buChar char="•"/>
            </a:pPr>
            <a:r>
              <a:rPr lang="en-US" sz="3200" dirty="0" smtClean="0">
                <a:solidFill>
                  <a:schemeClr val="tx1">
                    <a:lumMod val="85000"/>
                    <a:lumOff val="15000"/>
                  </a:schemeClr>
                </a:solidFill>
                <a:latin typeface="Avenir Roman"/>
              </a:rPr>
              <a:t>In the chat box, share the things that cause you stress in your job.</a:t>
            </a:r>
          </a:p>
          <a:p>
            <a:pPr marL="457200" indent="-457200">
              <a:buFont typeface="Arial" charset="0"/>
              <a:buChar char="•"/>
            </a:pPr>
            <a:endParaRPr lang="en-US" sz="3200" dirty="0" smtClean="0">
              <a:solidFill>
                <a:schemeClr val="tx1">
                  <a:lumMod val="85000"/>
                  <a:lumOff val="15000"/>
                </a:schemeClr>
              </a:solidFill>
              <a:latin typeface="Avenir Roman"/>
            </a:endParaRPr>
          </a:p>
          <a:p>
            <a:pPr marL="457200" indent="-457200">
              <a:buFont typeface="Arial" charset="0"/>
              <a:buChar char="•"/>
            </a:pPr>
            <a:r>
              <a:rPr lang="en-US" sz="3200" dirty="0" smtClean="0">
                <a:solidFill>
                  <a:schemeClr val="tx1">
                    <a:lumMod val="85000"/>
                    <a:lumOff val="15000"/>
                  </a:schemeClr>
                </a:solidFill>
                <a:latin typeface="Avenir Roman"/>
              </a:rPr>
              <a:t>What are the recurring themes?</a:t>
            </a:r>
          </a:p>
        </p:txBody>
      </p: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spTree>
    <p:extLst>
      <p:ext uri="{BB962C8B-B14F-4D97-AF65-F5344CB8AC3E}">
        <p14:creationId xmlns:p14="http://schemas.microsoft.com/office/powerpoint/2010/main" val="3138632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Self-Awareness and Stress</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770" y="1133856"/>
            <a:ext cx="7659250" cy="559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8" y="6524822"/>
            <a:ext cx="2432222" cy="338554"/>
          </a:xfrm>
          <a:prstGeom prst="rect">
            <a:avLst/>
          </a:prstGeom>
          <a:noFill/>
        </p:spPr>
        <p:txBody>
          <a:bodyPr wrap="square" rtlCol="0">
            <a:spAutoFit/>
          </a:bodyPr>
          <a:lstStyle/>
          <a:p>
            <a:r>
              <a:rPr lang="en-US" sz="1600" dirty="0" smtClean="0">
                <a:solidFill>
                  <a:srgbClr val="641868"/>
                </a:solidFill>
                <a:latin typeface="Avenir Roman"/>
              </a:rPr>
              <a:t>Identifying Stress</a:t>
            </a:r>
            <a:endParaRPr lang="en-US" sz="1600" dirty="0">
              <a:solidFill>
                <a:srgbClr val="641868"/>
              </a:solidFill>
              <a:latin typeface="Avenir Roman"/>
            </a:endParaRPr>
          </a:p>
        </p:txBody>
      </p:sp>
      <p:sp>
        <p:nvSpPr>
          <p:cNvPr id="7" name="TextBox 6"/>
          <p:cNvSpPr txBox="1"/>
          <p:nvPr/>
        </p:nvSpPr>
        <p:spPr>
          <a:xfrm>
            <a:off x="4572000" y="6524822"/>
            <a:ext cx="4572000" cy="338554"/>
          </a:xfrm>
          <a:prstGeom prst="rect">
            <a:avLst/>
          </a:prstGeom>
          <a:noFill/>
        </p:spPr>
        <p:txBody>
          <a:bodyPr wrap="square" rtlCol="0">
            <a:spAutoFit/>
          </a:bodyPr>
          <a:lstStyle/>
          <a:p>
            <a:pPr algn="r"/>
            <a:r>
              <a:rPr lang="en-US" sz="1600" dirty="0" smtClean="0">
                <a:solidFill>
                  <a:srgbClr val="641868"/>
                </a:solidFill>
                <a:latin typeface="Avenir Roman"/>
              </a:rPr>
              <a:t>73</a:t>
            </a:r>
            <a:endParaRPr lang="en-US" sz="1600" dirty="0">
              <a:solidFill>
                <a:srgbClr val="641868"/>
              </a:solidFill>
              <a:latin typeface="Avenir Roman"/>
            </a:endParaRPr>
          </a:p>
        </p:txBody>
      </p: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spTree>
    <p:extLst>
      <p:ext uri="{BB962C8B-B14F-4D97-AF65-F5344CB8AC3E}">
        <p14:creationId xmlns:p14="http://schemas.microsoft.com/office/powerpoint/2010/main" val="1188449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ggy_self_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97279"/>
            <a:ext cx="8824226" cy="505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52400" y="82844"/>
            <a:ext cx="8229600" cy="1143000"/>
          </a:xfrm>
        </p:spPr>
        <p:txBody>
          <a:bodyPr/>
          <a:lstStyle/>
          <a:p>
            <a:r>
              <a:rPr lang="en-US" dirty="0" smtClean="0"/>
              <a:t>An Example of a Self-Care Plan</a:t>
            </a:r>
            <a:endParaRPr lang="en-US" dirty="0"/>
          </a:p>
        </p:txBody>
      </p:sp>
      <p:sp>
        <p:nvSpPr>
          <p:cNvPr id="2" name="TextBox 1"/>
          <p:cNvSpPr txBox="1"/>
          <p:nvPr/>
        </p:nvSpPr>
        <p:spPr>
          <a:xfrm>
            <a:off x="4859382" y="6096782"/>
            <a:ext cx="3868367" cy="338554"/>
          </a:xfrm>
          <a:prstGeom prst="rect">
            <a:avLst/>
          </a:prstGeom>
          <a:noFill/>
        </p:spPr>
        <p:txBody>
          <a:bodyPr wrap="none" rtlCol="0">
            <a:spAutoFit/>
          </a:bodyPr>
          <a:lstStyle/>
          <a:p>
            <a:r>
              <a:rPr lang="en-US" sz="1600" b="1" dirty="0" smtClean="0">
                <a:latin typeface="Agency FB" panose="020B0503020202020204" pitchFamily="34" charset="0"/>
              </a:rPr>
              <a:t>Self Care Plan by Social Work Tech | Ignacio Pacheco</a:t>
            </a:r>
            <a:endParaRPr lang="en-US" sz="1600" b="1" dirty="0">
              <a:latin typeface="Agency FB" panose="020B0503020202020204" pitchFamily="34" charset="0"/>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78" y="6524822"/>
            <a:ext cx="3546226" cy="338554"/>
          </a:xfrm>
          <a:prstGeom prst="rect">
            <a:avLst/>
          </a:prstGeom>
          <a:noFill/>
        </p:spPr>
        <p:txBody>
          <a:bodyPr wrap="square" rtlCol="0">
            <a:spAutoFit/>
          </a:bodyPr>
          <a:lstStyle/>
          <a:p>
            <a:r>
              <a:rPr lang="en-US" sz="1600" dirty="0" smtClean="0">
                <a:solidFill>
                  <a:srgbClr val="641868"/>
                </a:solidFill>
                <a:latin typeface="Avenir Roman"/>
              </a:rPr>
              <a:t>Demonstrating Self-Care Strategies</a:t>
            </a:r>
            <a:endParaRPr lang="en-US" sz="1600" dirty="0">
              <a:solidFill>
                <a:srgbClr val="641868"/>
              </a:solidFill>
              <a:latin typeface="Avenir Roman"/>
            </a:endParaRPr>
          </a:p>
        </p:txBody>
      </p:sp>
      <p:sp>
        <p:nvSpPr>
          <p:cNvPr id="8" name="TextBox 7"/>
          <p:cNvSpPr txBox="1"/>
          <p:nvPr/>
        </p:nvSpPr>
        <p:spPr>
          <a:xfrm>
            <a:off x="5791200" y="6524822"/>
            <a:ext cx="3352800" cy="338554"/>
          </a:xfrm>
          <a:prstGeom prst="rect">
            <a:avLst/>
          </a:prstGeom>
          <a:noFill/>
        </p:spPr>
        <p:txBody>
          <a:bodyPr wrap="square" rtlCol="0">
            <a:spAutoFit/>
          </a:bodyPr>
          <a:lstStyle/>
          <a:p>
            <a:pPr algn="r"/>
            <a:r>
              <a:rPr lang="en-US" sz="1600" dirty="0" smtClean="0">
                <a:solidFill>
                  <a:srgbClr val="641868"/>
                </a:solidFill>
                <a:latin typeface="Avenir Roman"/>
              </a:rPr>
              <a:t>75</a:t>
            </a:r>
            <a:endParaRPr lang="en-US" sz="1600" dirty="0">
              <a:solidFill>
                <a:srgbClr val="641868"/>
              </a:solidFill>
              <a:latin typeface="Avenir Roman"/>
            </a:endParaRPr>
          </a:p>
        </p:txBody>
      </p:sp>
      <p:sp>
        <p:nvSpPr>
          <p:cNvPr id="10" name="TextBox 9"/>
          <p:cNvSpPr txBox="1"/>
          <p:nvPr/>
        </p:nvSpPr>
        <p:spPr>
          <a:xfrm>
            <a:off x="6240641" y="34970"/>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spTree>
    <p:extLst>
      <p:ext uri="{BB962C8B-B14F-4D97-AF65-F5344CB8AC3E}">
        <p14:creationId xmlns:p14="http://schemas.microsoft.com/office/powerpoint/2010/main" val="167223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915" y="200663"/>
            <a:ext cx="7422148" cy="882793"/>
          </a:xfrm>
        </p:spPr>
        <p:txBody>
          <a:bodyPr>
            <a:normAutofit/>
          </a:bodyPr>
          <a:lstStyle/>
          <a:p>
            <a:r>
              <a:rPr lang="en-US" dirty="0" smtClean="0"/>
              <a:t>What’s Your Plan?</a:t>
            </a:r>
            <a:endParaRPr lang="en-US" dirty="0"/>
          </a:p>
        </p:txBody>
      </p:sp>
      <p:sp>
        <p:nvSpPr>
          <p:cNvPr id="6" name="Title 7"/>
          <p:cNvSpPr txBox="1">
            <a:spLocks/>
          </p:cNvSpPr>
          <p:nvPr/>
        </p:nvSpPr>
        <p:spPr>
          <a:xfrm>
            <a:off x="-1" y="6519445"/>
            <a:ext cx="2658979" cy="3364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rgbClr val="641868"/>
                </a:solidFill>
                <a:latin typeface="Avenir Roman"/>
              </a:rPr>
              <a:t>Taking Care of You</a:t>
            </a:r>
          </a:p>
        </p:txBody>
      </p:sp>
      <p:cxnSp>
        <p:nvCxnSpPr>
          <p:cNvPr id="8" name="Straight Connector 7"/>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52674" y="6519446"/>
            <a:ext cx="2809861" cy="338554"/>
          </a:xfrm>
          <a:prstGeom prst="rect">
            <a:avLst/>
          </a:prstGeom>
          <a:noFill/>
        </p:spPr>
        <p:txBody>
          <a:bodyPr wrap="square" rtlCol="0">
            <a:spAutoFit/>
          </a:bodyPr>
          <a:lstStyle/>
          <a:p>
            <a:pPr algn="r"/>
            <a:r>
              <a:rPr lang="en-US" sz="1600" dirty="0" smtClean="0">
                <a:solidFill>
                  <a:srgbClr val="641868"/>
                </a:solidFill>
                <a:latin typeface="Avenir Roman"/>
              </a:rPr>
              <a:t>75</a:t>
            </a:r>
            <a:endParaRPr lang="en-US" sz="1600" dirty="0">
              <a:solidFill>
                <a:srgbClr val="641868"/>
              </a:solidFill>
              <a:latin typeface="Avenir Roman"/>
            </a:endParaRPr>
          </a:p>
        </p:txBody>
      </p:sp>
      <p:sp>
        <p:nvSpPr>
          <p:cNvPr id="3" name="Content Placeholder 2"/>
          <p:cNvSpPr>
            <a:spLocks noGrp="1"/>
          </p:cNvSpPr>
          <p:nvPr>
            <p:ph idx="1"/>
          </p:nvPr>
        </p:nvSpPr>
        <p:spPr>
          <a:xfrm>
            <a:off x="199915" y="1097871"/>
            <a:ext cx="8744169" cy="4004742"/>
          </a:xfrm>
        </p:spPr>
        <p:txBody>
          <a:bodyPr>
            <a:normAutofit/>
          </a:bodyPr>
          <a:lstStyle/>
          <a:p>
            <a:pPr marL="0" indent="0" algn="ctr">
              <a:buNone/>
            </a:pPr>
            <a:r>
              <a:rPr lang="en-US" altLang="en-US" sz="2300" dirty="0"/>
              <a:t>S</a:t>
            </a:r>
            <a:r>
              <a:rPr lang="en-US" altLang="en-US" sz="2300" dirty="0" smtClean="0"/>
              <a:t>elf-care </a:t>
            </a:r>
            <a:r>
              <a:rPr lang="en-US" altLang="en-US" sz="2300" dirty="0"/>
              <a:t>is about doing something everyday that replenishes </a:t>
            </a:r>
            <a:r>
              <a:rPr lang="en-US" altLang="en-US" sz="2300" dirty="0" smtClean="0"/>
              <a:t>you.</a:t>
            </a:r>
            <a:endParaRPr lang="en-US" sz="2300" dirty="0"/>
          </a:p>
        </p:txBody>
      </p:sp>
      <p:sp>
        <p:nvSpPr>
          <p:cNvPr id="12" name="TextBox 11"/>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2</a:t>
            </a:r>
            <a:endParaRPr lang="en-US" sz="2000" dirty="0">
              <a:latin typeface="Avenir Roman"/>
            </a:endParaRPr>
          </a:p>
        </p:txBody>
      </p:sp>
      <p:pic>
        <p:nvPicPr>
          <p:cNvPr id="9" name="Picture 8" descr="http://www.socialworktech.com/wp-content/uploads/2011/05/Social-Work-Tech-Self-Care-Plan.jpg"/>
          <p:cNvPicPr/>
          <p:nvPr/>
        </p:nvPicPr>
        <p:blipFill>
          <a:blip r:embed="rId3">
            <a:extLst>
              <a:ext uri="{28A0092B-C50C-407E-A947-70E740481C1C}">
                <a14:useLocalDpi xmlns:a14="http://schemas.microsoft.com/office/drawing/2010/main" val="0"/>
              </a:ext>
            </a:extLst>
          </a:blip>
          <a:srcRect/>
          <a:stretch>
            <a:fillRect/>
          </a:stretch>
        </p:blipFill>
        <p:spPr bwMode="auto">
          <a:xfrm>
            <a:off x="54590" y="1505248"/>
            <a:ext cx="9048465" cy="5309747"/>
          </a:xfrm>
          <a:prstGeom prst="rect">
            <a:avLst/>
          </a:prstGeom>
          <a:noFill/>
          <a:ln>
            <a:noFill/>
          </a:ln>
        </p:spPr>
      </p:pic>
    </p:spTree>
    <p:extLst>
      <p:ext uri="{BB962C8B-B14F-4D97-AF65-F5344CB8AC3E}">
        <p14:creationId xmlns:p14="http://schemas.microsoft.com/office/powerpoint/2010/main" val="194428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85712"/>
            <a:ext cx="7518401" cy="1143000"/>
          </a:xfrm>
        </p:spPr>
        <p:txBody>
          <a:bodyPr>
            <a:normAutofit/>
          </a:bodyPr>
          <a:lstStyle/>
          <a:p>
            <a:r>
              <a:rPr lang="en-US" sz="4000" dirty="0"/>
              <a:t>Learning Objectives</a:t>
            </a:r>
          </a:p>
        </p:txBody>
      </p:sp>
      <p:sp>
        <p:nvSpPr>
          <p:cNvPr id="7" name="Content Placeholder 6"/>
          <p:cNvSpPr>
            <a:spLocks noGrp="1"/>
          </p:cNvSpPr>
          <p:nvPr>
            <p:ph idx="10"/>
          </p:nvPr>
        </p:nvSpPr>
        <p:spPr>
          <a:xfrm>
            <a:off x="409074" y="1804736"/>
            <a:ext cx="8001000" cy="4596063"/>
          </a:xfrm>
        </p:spPr>
        <p:txBody>
          <a:bodyPr>
            <a:normAutofit/>
          </a:bodyPr>
          <a:lstStyle/>
          <a:p>
            <a:pPr>
              <a:spcBef>
                <a:spcPts val="1200"/>
              </a:spcBef>
              <a:spcAft>
                <a:spcPts val="600"/>
              </a:spcAft>
              <a:buFont typeface="Arial" pitchFamily="34" charset="0"/>
              <a:buChar char="•"/>
            </a:pPr>
            <a:r>
              <a:rPr lang="en-US" sz="2600" dirty="0">
                <a:solidFill>
                  <a:schemeClr val="tx1">
                    <a:lumMod val="85000"/>
                    <a:lumOff val="15000"/>
                  </a:schemeClr>
                </a:solidFill>
              </a:rPr>
              <a:t>Understand the principles of team dynamics</a:t>
            </a:r>
          </a:p>
          <a:p>
            <a:pPr>
              <a:spcBef>
                <a:spcPts val="1200"/>
              </a:spcBef>
              <a:spcAft>
                <a:spcPts val="600"/>
              </a:spcAft>
              <a:buFont typeface="Arial" pitchFamily="34" charset="0"/>
              <a:buChar char="•"/>
            </a:pPr>
            <a:r>
              <a:rPr lang="en-US" sz="2600" dirty="0">
                <a:solidFill>
                  <a:schemeClr val="tx1">
                    <a:lumMod val="85000"/>
                    <a:lumOff val="15000"/>
                  </a:schemeClr>
                </a:solidFill>
              </a:rPr>
              <a:t>Identify types of conflict and effective strategies for resolution</a:t>
            </a:r>
          </a:p>
          <a:p>
            <a:pPr>
              <a:spcBef>
                <a:spcPts val="1200"/>
              </a:spcBef>
              <a:spcAft>
                <a:spcPts val="600"/>
              </a:spcAft>
              <a:buFont typeface="Arial" pitchFamily="34" charset="0"/>
              <a:buChar char="•"/>
            </a:pPr>
            <a:r>
              <a:rPr lang="en-US" sz="2600" dirty="0">
                <a:solidFill>
                  <a:schemeClr val="tx1">
                    <a:lumMod val="85000"/>
                    <a:lumOff val="15000"/>
                  </a:schemeClr>
                </a:solidFill>
              </a:rPr>
              <a:t>Understand and develop the characteristics of an effective team member</a:t>
            </a:r>
          </a:p>
          <a:p>
            <a:pPr>
              <a:spcBef>
                <a:spcPts val="1200"/>
              </a:spcBef>
              <a:spcAft>
                <a:spcPts val="600"/>
              </a:spcAft>
              <a:buFont typeface="Arial" pitchFamily="34" charset="0"/>
              <a:buChar char="•"/>
            </a:pPr>
            <a:r>
              <a:rPr lang="en-US" sz="2600" dirty="0">
                <a:solidFill>
                  <a:schemeClr val="tx1">
                    <a:lumMod val="85000"/>
                    <a:lumOff val="15000"/>
                  </a:schemeClr>
                </a:solidFill>
              </a:rPr>
              <a:t>Understand types of leadership</a:t>
            </a:r>
          </a:p>
          <a:p>
            <a:pPr>
              <a:spcBef>
                <a:spcPts val="1200"/>
              </a:spcBef>
              <a:spcAft>
                <a:spcPts val="600"/>
              </a:spcAft>
              <a:buFont typeface="Arial" pitchFamily="34" charset="0"/>
              <a:buChar char="•"/>
            </a:pPr>
            <a:r>
              <a:rPr lang="en-US" sz="2600" dirty="0">
                <a:solidFill>
                  <a:schemeClr val="tx1">
                    <a:lumMod val="85000"/>
                    <a:lumOff val="15000"/>
                  </a:schemeClr>
                </a:solidFill>
              </a:rPr>
              <a:t>Understand the types and purposes of supervision</a:t>
            </a:r>
          </a:p>
          <a:p>
            <a:pPr>
              <a:spcBef>
                <a:spcPts val="1200"/>
              </a:spcBef>
              <a:spcAft>
                <a:spcPts val="600"/>
              </a:spcAft>
              <a:buFont typeface="Arial" pitchFamily="34" charset="0"/>
              <a:buChar char="•"/>
            </a:pPr>
            <a:r>
              <a:rPr lang="en-US" sz="2600" dirty="0">
                <a:solidFill>
                  <a:schemeClr val="tx1">
                    <a:lumMod val="85000"/>
                    <a:lumOff val="15000"/>
                  </a:schemeClr>
                </a:solidFill>
              </a:rPr>
              <a:t>Define and effectively utilize supervision</a:t>
            </a:r>
          </a:p>
          <a:p>
            <a:endParaRPr lang="en-US" sz="2600" dirty="0">
              <a:solidFill>
                <a:schemeClr val="tx1">
                  <a:lumMod val="85000"/>
                  <a:lumOff val="15000"/>
                </a:schemeClr>
              </a:solidFill>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791200" y="6524822"/>
            <a:ext cx="3352800" cy="338554"/>
          </a:xfrm>
          <a:prstGeom prst="rect">
            <a:avLst/>
          </a:prstGeom>
          <a:noFill/>
        </p:spPr>
        <p:txBody>
          <a:bodyPr wrap="square" rtlCol="0">
            <a:spAutoFit/>
          </a:bodyPr>
          <a:lstStyle/>
          <a:p>
            <a:pPr algn="r"/>
            <a:r>
              <a:rPr lang="en-US" sz="1600" dirty="0" smtClean="0">
                <a:solidFill>
                  <a:srgbClr val="641868"/>
                </a:solidFill>
                <a:latin typeface="Avenir Roman"/>
              </a:rPr>
              <a:t>78</a:t>
            </a:r>
            <a:endParaRPr lang="en-US" sz="1600" dirty="0">
              <a:solidFill>
                <a:srgbClr val="641868"/>
              </a:solidFill>
              <a:latin typeface="Avenir Roman"/>
            </a:endParaRPr>
          </a:p>
        </p:txBody>
      </p:sp>
      <p:sp>
        <p:nvSpPr>
          <p:cNvPr id="6" name="TextBox 5"/>
          <p:cNvSpPr txBox="1"/>
          <p:nvPr/>
        </p:nvSpPr>
        <p:spPr>
          <a:xfrm>
            <a:off x="-3" y="6537179"/>
            <a:ext cx="4661013" cy="338554"/>
          </a:xfrm>
          <a:prstGeom prst="rect">
            <a:avLst/>
          </a:prstGeom>
          <a:noFill/>
        </p:spPr>
        <p:txBody>
          <a:bodyPr wrap="square" rtlCol="0">
            <a:spAutoFit/>
          </a:bodyPr>
          <a:lstStyle/>
          <a:p>
            <a:r>
              <a:rPr lang="en-US" sz="1600" dirty="0" smtClean="0">
                <a:solidFill>
                  <a:srgbClr val="641868"/>
                </a:solidFill>
                <a:latin typeface="Avenir Roman"/>
              </a:rPr>
              <a:t>Learning Objectives</a:t>
            </a:r>
            <a:endParaRPr lang="en-US" sz="1600" dirty="0">
              <a:solidFill>
                <a:srgbClr val="641868"/>
              </a:solidFill>
              <a:latin typeface="Avenir Roman"/>
            </a:endParaRPr>
          </a:p>
        </p:txBody>
      </p:sp>
      <p:sp>
        <p:nvSpPr>
          <p:cNvPr id="8" name="TextBox 7"/>
          <p:cNvSpPr txBox="1"/>
          <p:nvPr/>
        </p:nvSpPr>
        <p:spPr>
          <a:xfrm>
            <a:off x="6254496" y="235025"/>
            <a:ext cx="2709029" cy="461665"/>
          </a:xfrm>
          <a:prstGeom prst="rect">
            <a:avLst/>
          </a:prstGeom>
          <a:noFill/>
        </p:spPr>
        <p:txBody>
          <a:bodyPr wrap="square" rtlCol="0">
            <a:spAutoFit/>
          </a:bodyPr>
          <a:lstStyle/>
          <a:p>
            <a:pPr algn="r"/>
            <a:r>
              <a:rPr lang="en-US" sz="2400" dirty="0">
                <a:latin typeface="Avenir Roman"/>
              </a:rPr>
              <a:t>Module </a:t>
            </a:r>
            <a:r>
              <a:rPr lang="en-US" sz="2400" dirty="0" smtClean="0">
                <a:latin typeface="Avenir Roman"/>
              </a:rPr>
              <a:t>3</a:t>
            </a:r>
            <a:endParaRPr lang="en-US" sz="2400" dirty="0">
              <a:latin typeface="Avenir Roman"/>
            </a:endParaRPr>
          </a:p>
        </p:txBody>
      </p:sp>
    </p:spTree>
    <p:extLst>
      <p:ext uri="{BB962C8B-B14F-4D97-AF65-F5344CB8AC3E}">
        <p14:creationId xmlns:p14="http://schemas.microsoft.com/office/powerpoint/2010/main" val="480749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365126"/>
            <a:ext cx="9005455" cy="1325563"/>
          </a:xfrm>
        </p:spPr>
        <p:txBody>
          <a:bodyPr/>
          <a:lstStyle/>
          <a:p>
            <a:pPr algn="ctr"/>
            <a:r>
              <a:rPr lang="en-US" b="1" dirty="0" smtClean="0">
                <a:solidFill>
                  <a:srgbClr val="6E267B"/>
                </a:solidFill>
                <a:latin typeface="Verdana" panose="020B0604030504040204" pitchFamily="34" charset="0"/>
                <a:ea typeface="Verdana" panose="020B0604030504040204" pitchFamily="34" charset="0"/>
              </a:rPr>
              <a:t>Communicate Using Chat</a:t>
            </a:r>
            <a:endParaRPr lang="en-US" b="1" dirty="0">
              <a:solidFill>
                <a:srgbClr val="6E267B"/>
              </a:solidFill>
              <a:latin typeface="Verdana" panose="020B0604030504040204" pitchFamily="34" charset="0"/>
              <a:ea typeface="Verdana" panose="020B0604030504040204" pitchFamily="34" charset="0"/>
            </a:endParaRPr>
          </a:p>
        </p:txBody>
      </p:sp>
      <p:pic>
        <p:nvPicPr>
          <p:cNvPr id="4" name="Content Placeholder 3"/>
          <p:cNvPicPr>
            <a:picLocks noGrp="1"/>
          </p:cNvPicPr>
          <p:nvPr>
            <p:ph idx="1"/>
          </p:nvPr>
        </p:nvPicPr>
        <p:blipFill rotWithShape="1">
          <a:blip r:embed="rId3"/>
          <a:srcRect l="44126" t="47446" r="50681" b="6519"/>
          <a:stretch/>
        </p:blipFill>
        <p:spPr bwMode="auto">
          <a:xfrm>
            <a:off x="4934397" y="1506023"/>
            <a:ext cx="2386390" cy="4600746"/>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359489" y="1359573"/>
            <a:ext cx="4315381" cy="4893647"/>
          </a:xfrm>
          <a:prstGeom prst="rect">
            <a:avLst/>
          </a:prstGeom>
          <a:noFill/>
        </p:spPr>
        <p:txBody>
          <a:bodyPr wrap="square" rtlCol="0">
            <a:spAutoFit/>
          </a:bodyPr>
          <a:lstStyle/>
          <a:p>
            <a:r>
              <a:rPr lang="en-US" sz="2400" dirty="0" smtClean="0">
                <a:solidFill>
                  <a:srgbClr val="48773D"/>
                </a:solidFill>
              </a:rPr>
              <a:t>The chat feature allows you to communicate with the entire class, and with individual learners.</a:t>
            </a:r>
          </a:p>
          <a:p>
            <a:endParaRPr lang="en-US" sz="2400" b="1" dirty="0">
              <a:solidFill>
                <a:srgbClr val="48773D"/>
              </a:solidFill>
            </a:endParaRPr>
          </a:p>
          <a:p>
            <a:r>
              <a:rPr lang="en-US" sz="2400" b="1" dirty="0" smtClean="0">
                <a:solidFill>
                  <a:srgbClr val="48773D"/>
                </a:solidFill>
              </a:rPr>
              <a:t>Public Chat</a:t>
            </a:r>
          </a:p>
          <a:p>
            <a:endParaRPr lang="en-US" sz="2400" dirty="0" smtClean="0">
              <a:solidFill>
                <a:srgbClr val="48773D"/>
              </a:solidFill>
            </a:endParaRPr>
          </a:p>
          <a:p>
            <a:pPr marL="457200" indent="-457200">
              <a:buFont typeface="Arial" panose="020B0604020202020204" pitchFamily="34" charset="0"/>
              <a:buChar char="•"/>
            </a:pPr>
            <a:r>
              <a:rPr lang="en-US" sz="2400" dirty="0" smtClean="0">
                <a:solidFill>
                  <a:srgbClr val="48773D"/>
                </a:solidFill>
              </a:rPr>
              <a:t>Public messages are seen by everyone.</a:t>
            </a:r>
          </a:p>
          <a:p>
            <a:pPr marL="457200" indent="-457200">
              <a:buFont typeface="Arial" panose="020B0604020202020204" pitchFamily="34" charset="0"/>
              <a:buChar char="•"/>
            </a:pPr>
            <a:r>
              <a:rPr lang="en-US" sz="2400" dirty="0" smtClean="0">
                <a:solidFill>
                  <a:srgbClr val="48773D"/>
                </a:solidFill>
              </a:rPr>
              <a:t>Type your message in the chat window, then hit enter or click on the bubble icon next to your message.</a:t>
            </a:r>
            <a:endParaRPr lang="en-US" sz="2400" dirty="0">
              <a:solidFill>
                <a:srgbClr val="48773D"/>
              </a:solidFill>
            </a:endParaRPr>
          </a:p>
        </p:txBody>
      </p:sp>
      <p:sp>
        <p:nvSpPr>
          <p:cNvPr id="3" name="Left Arrow 2"/>
          <p:cNvSpPr/>
          <p:nvPr/>
        </p:nvSpPr>
        <p:spPr>
          <a:xfrm>
            <a:off x="7340853" y="1553053"/>
            <a:ext cx="477266" cy="275271"/>
          </a:xfrm>
          <a:prstGeom prst="leftArrow">
            <a:avLst/>
          </a:prstGeom>
          <a:solidFill>
            <a:srgbClr val="487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838185" y="1506023"/>
            <a:ext cx="1305815" cy="954107"/>
          </a:xfrm>
          <a:prstGeom prst="rect">
            <a:avLst/>
          </a:prstGeom>
          <a:noFill/>
        </p:spPr>
        <p:txBody>
          <a:bodyPr wrap="square" rtlCol="0">
            <a:spAutoFit/>
          </a:bodyPr>
          <a:lstStyle/>
          <a:p>
            <a:r>
              <a:rPr lang="en-US" sz="1400" dirty="0" smtClean="0"/>
              <a:t>Click on this icon to change color or size of text</a:t>
            </a:r>
            <a:endParaRPr lang="en-US" sz="1400" dirty="0"/>
          </a:p>
        </p:txBody>
      </p:sp>
      <p:sp>
        <p:nvSpPr>
          <p:cNvPr id="7" name="Down Arrow 6"/>
          <p:cNvSpPr/>
          <p:nvPr/>
        </p:nvSpPr>
        <p:spPr>
          <a:xfrm>
            <a:off x="5577840" y="5006340"/>
            <a:ext cx="262890" cy="525780"/>
          </a:xfrm>
          <a:prstGeom prst="downArrow">
            <a:avLst/>
          </a:prstGeom>
          <a:solidFill>
            <a:srgbClr val="487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114925" y="4421565"/>
            <a:ext cx="1737360" cy="584775"/>
          </a:xfrm>
          <a:prstGeom prst="rect">
            <a:avLst/>
          </a:prstGeom>
          <a:noFill/>
        </p:spPr>
        <p:txBody>
          <a:bodyPr wrap="square" rtlCol="0">
            <a:spAutoFit/>
          </a:bodyPr>
          <a:lstStyle/>
          <a:p>
            <a:r>
              <a:rPr lang="en-US" sz="1600" dirty="0" smtClean="0"/>
              <a:t>Type your message here</a:t>
            </a:r>
            <a:endParaRPr lang="en-US" sz="1600" dirty="0"/>
          </a:p>
        </p:txBody>
      </p:sp>
    </p:spTree>
    <p:extLst>
      <p:ext uri="{BB962C8B-B14F-4D97-AF65-F5344CB8AC3E}">
        <p14:creationId xmlns:p14="http://schemas.microsoft.com/office/powerpoint/2010/main" val="2283306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61648"/>
            <a:ext cx="8229600" cy="1143000"/>
          </a:xfrm>
        </p:spPr>
        <p:txBody>
          <a:bodyPr/>
          <a:lstStyle/>
          <a:p>
            <a:r>
              <a:rPr lang="en-US" dirty="0" smtClean="0"/>
              <a:t>General Types of Supervision</a:t>
            </a:r>
            <a:endParaRPr lang="en-US" dirty="0"/>
          </a:p>
        </p:txBody>
      </p:sp>
      <p:sp>
        <p:nvSpPr>
          <p:cNvPr id="3" name="Content Placeholder 2"/>
          <p:cNvSpPr>
            <a:spLocks noGrp="1"/>
          </p:cNvSpPr>
          <p:nvPr>
            <p:ph idx="10"/>
          </p:nvPr>
        </p:nvSpPr>
        <p:spPr>
          <a:xfrm>
            <a:off x="1168399" y="2038865"/>
            <a:ext cx="3348874" cy="3661766"/>
          </a:xfrm>
        </p:spPr>
        <p:txBody>
          <a:bodyPr>
            <a:noAutofit/>
          </a:bodyPr>
          <a:lstStyle/>
          <a:p>
            <a:pPr>
              <a:spcBef>
                <a:spcPts val="1800"/>
              </a:spcBef>
              <a:spcAft>
                <a:spcPts val="1200"/>
              </a:spcAft>
            </a:pPr>
            <a:r>
              <a:rPr lang="en-US" sz="3200" dirty="0">
                <a:solidFill>
                  <a:schemeClr val="tx1">
                    <a:lumMod val="85000"/>
                    <a:lumOff val="15000"/>
                  </a:schemeClr>
                </a:solidFill>
              </a:rPr>
              <a:t>Individual</a:t>
            </a:r>
          </a:p>
          <a:p>
            <a:pPr>
              <a:spcBef>
                <a:spcPts val="1800"/>
              </a:spcBef>
              <a:spcAft>
                <a:spcPts val="1200"/>
              </a:spcAft>
            </a:pPr>
            <a:r>
              <a:rPr lang="en-US" sz="3200" dirty="0" smtClean="0">
                <a:solidFill>
                  <a:schemeClr val="tx1">
                    <a:lumMod val="85000"/>
                    <a:lumOff val="15000"/>
                  </a:schemeClr>
                </a:solidFill>
              </a:rPr>
              <a:t>Group</a:t>
            </a:r>
          </a:p>
          <a:p>
            <a:pPr>
              <a:spcBef>
                <a:spcPts val="1800"/>
              </a:spcBef>
              <a:spcAft>
                <a:spcPts val="1200"/>
              </a:spcAft>
            </a:pPr>
            <a:r>
              <a:rPr lang="en-US" sz="3200" dirty="0" smtClean="0">
                <a:solidFill>
                  <a:schemeClr val="tx1">
                    <a:lumMod val="85000"/>
                    <a:lumOff val="15000"/>
                  </a:schemeClr>
                </a:solidFill>
              </a:rPr>
              <a:t>Administrative</a:t>
            </a:r>
            <a:endParaRPr lang="en-US" sz="3200" dirty="0">
              <a:solidFill>
                <a:schemeClr val="tx1">
                  <a:lumMod val="85000"/>
                  <a:lumOff val="15000"/>
                </a:schemeClr>
              </a:solidFill>
            </a:endParaRPr>
          </a:p>
          <a:p>
            <a:pPr>
              <a:spcBef>
                <a:spcPts val="1800"/>
              </a:spcBef>
              <a:spcAft>
                <a:spcPts val="1200"/>
              </a:spcAft>
            </a:pPr>
            <a:r>
              <a:rPr lang="en-US" sz="3200" dirty="0" smtClean="0">
                <a:solidFill>
                  <a:schemeClr val="tx1">
                    <a:lumMod val="85000"/>
                    <a:lumOff val="15000"/>
                  </a:schemeClr>
                </a:solidFill>
              </a:rPr>
              <a:t>Peer </a:t>
            </a:r>
            <a:endParaRPr lang="en-US" sz="3200" dirty="0">
              <a:solidFill>
                <a:schemeClr val="tx1">
                  <a:lumMod val="85000"/>
                  <a:lumOff val="15000"/>
                </a:schemeClr>
              </a:solidFill>
            </a:endParaRP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 y="6537179"/>
            <a:ext cx="4830945" cy="338554"/>
          </a:xfrm>
          <a:prstGeom prst="rect">
            <a:avLst/>
          </a:prstGeom>
          <a:noFill/>
        </p:spPr>
        <p:txBody>
          <a:bodyPr wrap="square" rtlCol="0">
            <a:spAutoFit/>
          </a:bodyPr>
          <a:lstStyle/>
          <a:p>
            <a:r>
              <a:rPr lang="en-US" sz="1600" dirty="0" smtClean="0">
                <a:solidFill>
                  <a:srgbClr val="641868"/>
                </a:solidFill>
                <a:latin typeface="Avenir Roman"/>
              </a:rPr>
              <a:t>Understanding Types and Purposes of Supervision</a:t>
            </a:r>
            <a:endParaRPr lang="en-US" sz="1600" dirty="0">
              <a:solidFill>
                <a:srgbClr val="641868"/>
              </a:solidFill>
              <a:latin typeface="Avenir Roman"/>
            </a:endParaRPr>
          </a:p>
        </p:txBody>
      </p:sp>
      <p:sp>
        <p:nvSpPr>
          <p:cNvPr id="6" name="TextBox 5"/>
          <p:cNvSpPr txBox="1"/>
          <p:nvPr/>
        </p:nvSpPr>
        <p:spPr>
          <a:xfrm>
            <a:off x="5791200" y="6524822"/>
            <a:ext cx="3352800" cy="338554"/>
          </a:xfrm>
          <a:prstGeom prst="rect">
            <a:avLst/>
          </a:prstGeom>
          <a:noFill/>
        </p:spPr>
        <p:txBody>
          <a:bodyPr wrap="square" rtlCol="0">
            <a:spAutoFit/>
          </a:bodyPr>
          <a:lstStyle/>
          <a:p>
            <a:pPr algn="r"/>
            <a:r>
              <a:rPr lang="en-US" sz="1600" dirty="0" smtClean="0">
                <a:solidFill>
                  <a:srgbClr val="641868"/>
                </a:solidFill>
                <a:latin typeface="Avenir Roman"/>
              </a:rPr>
              <a:t>87</a:t>
            </a:r>
            <a:endParaRPr lang="en-US" sz="1600" dirty="0">
              <a:solidFill>
                <a:srgbClr val="641868"/>
              </a:solidFill>
              <a:latin typeface="Avenir Roman"/>
            </a:endParaRPr>
          </a:p>
        </p:txBody>
      </p: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3</a:t>
            </a:r>
            <a:endParaRPr lang="en-US" sz="2000" dirty="0">
              <a:latin typeface="Avenir Roman"/>
            </a:endParaRPr>
          </a:p>
        </p:txBody>
      </p:sp>
    </p:spTree>
    <p:extLst>
      <p:ext uri="{BB962C8B-B14F-4D97-AF65-F5344CB8AC3E}">
        <p14:creationId xmlns:p14="http://schemas.microsoft.com/office/powerpoint/2010/main" val="35845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61648"/>
            <a:ext cx="8229600" cy="1143000"/>
          </a:xfrm>
        </p:spPr>
        <p:txBody>
          <a:bodyPr/>
          <a:lstStyle/>
          <a:p>
            <a:r>
              <a:rPr lang="en-US" dirty="0" smtClean="0"/>
              <a:t>Supervisor Responsibilities</a:t>
            </a:r>
            <a:endParaRPr lang="en-US" dirty="0"/>
          </a:p>
        </p:txBody>
      </p:sp>
      <p:sp>
        <p:nvSpPr>
          <p:cNvPr id="3" name="Content Placeholder 2"/>
          <p:cNvSpPr>
            <a:spLocks noGrp="1"/>
          </p:cNvSpPr>
          <p:nvPr>
            <p:ph idx="10"/>
          </p:nvPr>
        </p:nvSpPr>
        <p:spPr>
          <a:xfrm>
            <a:off x="285750" y="1788938"/>
            <a:ext cx="8743950" cy="803362"/>
          </a:xfrm>
        </p:spPr>
        <p:txBody>
          <a:bodyPr>
            <a:noAutofit/>
          </a:bodyPr>
          <a:lstStyle/>
          <a:p>
            <a:pPr marL="0" indent="0">
              <a:buNone/>
            </a:pPr>
            <a:r>
              <a:rPr lang="en-US" sz="2700" dirty="0" smtClean="0">
                <a:solidFill>
                  <a:schemeClr val="tx1">
                    <a:lumMod val="85000"/>
                    <a:lumOff val="15000"/>
                  </a:schemeClr>
                </a:solidFill>
              </a:rPr>
              <a:t>During supervision, your supervisor can be expected to:</a:t>
            </a:r>
            <a:endParaRPr lang="en-US" sz="2700" dirty="0">
              <a:solidFill>
                <a:schemeClr val="tx1">
                  <a:lumMod val="85000"/>
                  <a:lumOff val="15000"/>
                </a:schemeClr>
              </a:solidFill>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91200" y="6524822"/>
            <a:ext cx="3352800" cy="338554"/>
          </a:xfrm>
          <a:prstGeom prst="rect">
            <a:avLst/>
          </a:prstGeom>
          <a:noFill/>
        </p:spPr>
        <p:txBody>
          <a:bodyPr wrap="square" rtlCol="0">
            <a:spAutoFit/>
          </a:bodyPr>
          <a:lstStyle/>
          <a:p>
            <a:pPr algn="r"/>
            <a:r>
              <a:rPr lang="en-US" sz="1600" dirty="0" smtClean="0">
                <a:solidFill>
                  <a:srgbClr val="641868"/>
                </a:solidFill>
                <a:latin typeface="Avenir Roman"/>
              </a:rPr>
              <a:t>87-88</a:t>
            </a:r>
            <a:endParaRPr lang="en-US" sz="1600" dirty="0">
              <a:solidFill>
                <a:srgbClr val="641868"/>
              </a:solidFill>
              <a:latin typeface="Avenir Roman"/>
            </a:endParaRPr>
          </a:p>
        </p:txBody>
      </p:sp>
      <p:sp>
        <p:nvSpPr>
          <p:cNvPr id="7" name="TextBox 6"/>
          <p:cNvSpPr txBox="1"/>
          <p:nvPr/>
        </p:nvSpPr>
        <p:spPr>
          <a:xfrm>
            <a:off x="-1" y="6524822"/>
            <a:ext cx="4774301" cy="338554"/>
          </a:xfrm>
          <a:prstGeom prst="rect">
            <a:avLst/>
          </a:prstGeom>
          <a:noFill/>
        </p:spPr>
        <p:txBody>
          <a:bodyPr wrap="square" rtlCol="0">
            <a:spAutoFit/>
          </a:bodyPr>
          <a:lstStyle/>
          <a:p>
            <a:r>
              <a:rPr lang="en-US" sz="1600" dirty="0" smtClean="0">
                <a:solidFill>
                  <a:srgbClr val="641868"/>
                </a:solidFill>
                <a:latin typeface="Avenir Roman"/>
              </a:rPr>
              <a:t>Understanding Types and Purposes of Supervision</a:t>
            </a:r>
            <a:endParaRPr lang="en-US" sz="1600" dirty="0">
              <a:solidFill>
                <a:srgbClr val="641868"/>
              </a:solidFill>
              <a:latin typeface="Avenir Roman"/>
            </a:endParaRPr>
          </a:p>
        </p:txBody>
      </p:sp>
      <p:sp>
        <p:nvSpPr>
          <p:cNvPr id="8" name="TextBox 7"/>
          <p:cNvSpPr txBox="1"/>
          <p:nvPr/>
        </p:nvSpPr>
        <p:spPr>
          <a:xfrm>
            <a:off x="285750" y="2592300"/>
            <a:ext cx="8358137" cy="3616375"/>
          </a:xfrm>
          <a:prstGeom prst="rect">
            <a:avLst/>
          </a:prstGeom>
          <a:noFill/>
        </p:spPr>
        <p:txBody>
          <a:bodyPr wrap="square" rtlCol="0">
            <a:spAutoFit/>
          </a:bodyPr>
          <a:lstStyle/>
          <a:p>
            <a:pPr marL="285750" indent="-285750">
              <a:spcBef>
                <a:spcPts val="2400"/>
              </a:spcBef>
              <a:buFont typeface="Arial" pitchFamily="34" charset="0"/>
              <a:buChar char="•"/>
            </a:pPr>
            <a:r>
              <a:rPr lang="en-US" sz="2700" dirty="0" smtClean="0">
                <a:solidFill>
                  <a:schemeClr val="tx1">
                    <a:lumMod val="85000"/>
                    <a:lumOff val="15000"/>
                  </a:schemeClr>
                </a:solidFill>
                <a:latin typeface="Avenir Roman"/>
              </a:rPr>
              <a:t>Provide you with a clear and concise job description.</a:t>
            </a:r>
          </a:p>
          <a:p>
            <a:pPr marL="285750" indent="-285750">
              <a:spcBef>
                <a:spcPts val="2400"/>
              </a:spcBef>
              <a:buFont typeface="Arial" pitchFamily="34" charset="0"/>
              <a:buChar char="•"/>
            </a:pPr>
            <a:r>
              <a:rPr lang="en-US" sz="2700" dirty="0" smtClean="0">
                <a:solidFill>
                  <a:schemeClr val="tx1">
                    <a:lumMod val="85000"/>
                    <a:lumOff val="15000"/>
                  </a:schemeClr>
                </a:solidFill>
                <a:latin typeface="Avenir Roman"/>
              </a:rPr>
              <a:t>Guide and support your work with the child and family.</a:t>
            </a:r>
          </a:p>
          <a:p>
            <a:pPr marL="285750" indent="-285750">
              <a:spcBef>
                <a:spcPts val="2400"/>
              </a:spcBef>
              <a:buFont typeface="Arial" pitchFamily="34" charset="0"/>
              <a:buChar char="•"/>
            </a:pPr>
            <a:r>
              <a:rPr lang="en-US" sz="2700" dirty="0" smtClean="0">
                <a:solidFill>
                  <a:schemeClr val="tx1">
                    <a:lumMod val="85000"/>
                    <a:lumOff val="15000"/>
                  </a:schemeClr>
                </a:solidFill>
                <a:latin typeface="Avenir Roman"/>
              </a:rPr>
              <a:t>Answer your questions, provide feedback, help problem-solve any difficulties that might arise in the relationship between you, the child, and the family.</a:t>
            </a:r>
          </a:p>
        </p:txBody>
      </p:sp>
      <p:sp>
        <p:nvSpPr>
          <p:cNvPr id="10" name="TextBox 9"/>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3</a:t>
            </a:r>
            <a:endParaRPr lang="en-US" sz="2000" dirty="0">
              <a:latin typeface="Avenir Roman"/>
            </a:endParaRPr>
          </a:p>
        </p:txBody>
      </p:sp>
    </p:spTree>
    <p:extLst>
      <p:ext uri="{BB962C8B-B14F-4D97-AF65-F5344CB8AC3E}">
        <p14:creationId xmlns:p14="http://schemas.microsoft.com/office/powerpoint/2010/main" val="28479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509775"/>
            <a:ext cx="7807159" cy="1143000"/>
          </a:xfrm>
        </p:spPr>
        <p:txBody>
          <a:bodyPr/>
          <a:lstStyle/>
          <a:p>
            <a:r>
              <a:rPr lang="en-US" dirty="0" smtClean="0"/>
              <a:t>BHP’s Responsibilities</a:t>
            </a:r>
            <a:endParaRPr lang="en-US"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62600" y="6524822"/>
            <a:ext cx="3581400" cy="338554"/>
          </a:xfrm>
          <a:prstGeom prst="rect">
            <a:avLst/>
          </a:prstGeom>
          <a:noFill/>
        </p:spPr>
        <p:txBody>
          <a:bodyPr wrap="square" rtlCol="0">
            <a:spAutoFit/>
          </a:bodyPr>
          <a:lstStyle/>
          <a:p>
            <a:pPr algn="r"/>
            <a:r>
              <a:rPr lang="en-US" sz="1600" dirty="0" smtClean="0">
                <a:solidFill>
                  <a:srgbClr val="641868"/>
                </a:solidFill>
                <a:latin typeface="Avenir Roman"/>
              </a:rPr>
              <a:t>88</a:t>
            </a:r>
          </a:p>
        </p:txBody>
      </p:sp>
      <p:sp>
        <p:nvSpPr>
          <p:cNvPr id="6" name="TextBox 5"/>
          <p:cNvSpPr txBox="1"/>
          <p:nvPr/>
        </p:nvSpPr>
        <p:spPr>
          <a:xfrm>
            <a:off x="0" y="6537179"/>
            <a:ext cx="4976602" cy="338554"/>
          </a:xfrm>
          <a:prstGeom prst="rect">
            <a:avLst/>
          </a:prstGeom>
          <a:noFill/>
        </p:spPr>
        <p:txBody>
          <a:bodyPr wrap="square" rtlCol="0">
            <a:spAutoFit/>
          </a:bodyPr>
          <a:lstStyle/>
          <a:p>
            <a:r>
              <a:rPr lang="en-US" sz="1600" dirty="0" smtClean="0">
                <a:solidFill>
                  <a:srgbClr val="641868"/>
                </a:solidFill>
                <a:latin typeface="Avenir Roman"/>
              </a:rPr>
              <a:t>Understanding Types and Purposes of Supervision</a:t>
            </a:r>
            <a:endParaRPr lang="en-US" sz="1600" dirty="0">
              <a:solidFill>
                <a:srgbClr val="641868"/>
              </a:solidFill>
              <a:latin typeface="Avenir Roman"/>
            </a:endParaRPr>
          </a:p>
        </p:txBody>
      </p: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3</a:t>
            </a:r>
            <a:endParaRPr lang="en-US" sz="2000" dirty="0">
              <a:latin typeface="Avenir Roman"/>
            </a:endParaRPr>
          </a:p>
        </p:txBody>
      </p:sp>
    </p:spTree>
    <p:extLst>
      <p:ext uri="{BB962C8B-B14F-4D97-AF65-F5344CB8AC3E}">
        <p14:creationId xmlns:p14="http://schemas.microsoft.com/office/powerpoint/2010/main" val="1173309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8948"/>
            <a:ext cx="2423160" cy="441652"/>
          </a:xfrm>
        </p:spPr>
        <p:txBody>
          <a:bodyPr/>
          <a:lstStyle/>
          <a:p>
            <a:r>
              <a:rPr lang="en-US" sz="3200" dirty="0" smtClean="0"/>
              <a:t>Skill Assessment</a:t>
            </a:r>
            <a:endParaRPr lang="en-US" sz="3200" dirty="0"/>
          </a:p>
        </p:txBody>
      </p:sp>
      <p:sp>
        <p:nvSpPr>
          <p:cNvPr id="5" name="TextBox 4"/>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3</a:t>
            </a:r>
            <a:endParaRPr lang="en-US" sz="2000" dirty="0">
              <a:latin typeface="Avenir Roman"/>
            </a:endParaRPr>
          </a:p>
        </p:txBody>
      </p:sp>
      <p:graphicFrame>
        <p:nvGraphicFramePr>
          <p:cNvPr id="7" name="Content Placeholder 6"/>
          <p:cNvGraphicFramePr>
            <a:graphicFrameLocks noGrp="1"/>
          </p:cNvGraphicFramePr>
          <p:nvPr>
            <p:ph idx="10"/>
            <p:extLst/>
          </p:nvPr>
        </p:nvGraphicFramePr>
        <p:xfrm>
          <a:off x="563880" y="1813561"/>
          <a:ext cx="8399644" cy="4754880"/>
        </p:xfrm>
        <a:graphic>
          <a:graphicData uri="http://schemas.openxmlformats.org/drawingml/2006/table">
            <a:tbl>
              <a:tblPr firstRow="1" bandRow="1">
                <a:tableStyleId>{D7AC3CCA-C797-4891-BE02-D94E43425B78}</a:tableStyleId>
              </a:tblPr>
              <a:tblGrid>
                <a:gridCol w="2099911">
                  <a:extLst>
                    <a:ext uri="{9D8B030D-6E8A-4147-A177-3AD203B41FA5}">
                      <a16:colId xmlns:a16="http://schemas.microsoft.com/office/drawing/2014/main" val="1672052351"/>
                    </a:ext>
                  </a:extLst>
                </a:gridCol>
                <a:gridCol w="2099911">
                  <a:extLst>
                    <a:ext uri="{9D8B030D-6E8A-4147-A177-3AD203B41FA5}">
                      <a16:colId xmlns:a16="http://schemas.microsoft.com/office/drawing/2014/main" val="957172561"/>
                    </a:ext>
                  </a:extLst>
                </a:gridCol>
                <a:gridCol w="2099911">
                  <a:extLst>
                    <a:ext uri="{9D8B030D-6E8A-4147-A177-3AD203B41FA5}">
                      <a16:colId xmlns:a16="http://schemas.microsoft.com/office/drawing/2014/main" val="2802191604"/>
                    </a:ext>
                  </a:extLst>
                </a:gridCol>
                <a:gridCol w="2099911">
                  <a:extLst>
                    <a:ext uri="{9D8B030D-6E8A-4147-A177-3AD203B41FA5}">
                      <a16:colId xmlns:a16="http://schemas.microsoft.com/office/drawing/2014/main" val="1476180615"/>
                    </a:ext>
                  </a:extLst>
                </a:gridCol>
              </a:tblGrid>
              <a:tr h="1584960">
                <a:tc>
                  <a:txBody>
                    <a:bodyPr/>
                    <a:lstStyle/>
                    <a:p>
                      <a:r>
                        <a:rPr lang="en-US" sz="1600" b="0" dirty="0" smtClean="0"/>
                        <a:t>Compassion &amp; Empathy</a:t>
                      </a:r>
                      <a:endParaRPr lang="en-US" sz="1600" b="0" dirty="0"/>
                    </a:p>
                  </a:txBody>
                  <a:tcPr>
                    <a:solidFill>
                      <a:schemeClr val="bg2"/>
                    </a:solidFill>
                  </a:tcPr>
                </a:tc>
                <a:tc>
                  <a:txBody>
                    <a:bodyPr/>
                    <a:lstStyle/>
                    <a:p>
                      <a:r>
                        <a:rPr lang="en-US" sz="1600" b="0" dirty="0" smtClean="0"/>
                        <a:t>Appearance</a:t>
                      </a:r>
                      <a:endParaRPr lang="en-US" sz="1600" b="0" dirty="0"/>
                    </a:p>
                  </a:txBody>
                  <a:tcPr>
                    <a:solidFill>
                      <a:schemeClr val="bg2"/>
                    </a:solidFill>
                  </a:tcPr>
                </a:tc>
                <a:tc>
                  <a:txBody>
                    <a:bodyPr/>
                    <a:lstStyle/>
                    <a:p>
                      <a:r>
                        <a:rPr lang="en-US" sz="1600" b="0" dirty="0" smtClean="0"/>
                        <a:t>Fairness</a:t>
                      </a:r>
                      <a:endParaRPr lang="en-US" sz="1600" b="0" dirty="0"/>
                    </a:p>
                  </a:txBody>
                  <a:tcPr>
                    <a:solidFill>
                      <a:schemeClr val="bg2"/>
                    </a:solidFill>
                  </a:tcPr>
                </a:tc>
                <a:tc>
                  <a:txBody>
                    <a:bodyPr/>
                    <a:lstStyle/>
                    <a:p>
                      <a:r>
                        <a:rPr lang="en-US" sz="1600" b="0" dirty="0" smtClean="0"/>
                        <a:t>Genuineness</a:t>
                      </a:r>
                      <a:endParaRPr lang="en-US" sz="1600" b="0" dirty="0"/>
                    </a:p>
                  </a:txBody>
                  <a:tcPr>
                    <a:solidFill>
                      <a:schemeClr val="bg2"/>
                    </a:solidFill>
                  </a:tcPr>
                </a:tc>
                <a:extLst>
                  <a:ext uri="{0D108BD9-81ED-4DB2-BD59-A6C34878D82A}">
                    <a16:rowId xmlns:a16="http://schemas.microsoft.com/office/drawing/2014/main" val="2049131874"/>
                  </a:ext>
                </a:extLst>
              </a:tr>
              <a:tr h="1584960">
                <a:tc>
                  <a:txBody>
                    <a:bodyPr/>
                    <a:lstStyle/>
                    <a:p>
                      <a:r>
                        <a:rPr lang="en-US" sz="1600" b="0" dirty="0" smtClean="0"/>
                        <a:t>Unconditional Positive Regard</a:t>
                      </a:r>
                      <a:endParaRPr lang="en-US" sz="1600" b="0" dirty="0"/>
                    </a:p>
                  </a:txBody>
                  <a:tcPr>
                    <a:solidFill>
                      <a:schemeClr val="bg2"/>
                    </a:solidFill>
                  </a:tcPr>
                </a:tc>
                <a:tc>
                  <a:txBody>
                    <a:bodyPr/>
                    <a:lstStyle/>
                    <a:p>
                      <a:r>
                        <a:rPr lang="en-US" sz="1600" b="0" dirty="0" smtClean="0"/>
                        <a:t>Intellectual Curiosity</a:t>
                      </a:r>
                      <a:endParaRPr lang="en-US" sz="1600" b="0" dirty="0"/>
                    </a:p>
                  </a:txBody>
                  <a:tcPr>
                    <a:solidFill>
                      <a:schemeClr val="bg2"/>
                    </a:solidFill>
                  </a:tcPr>
                </a:tc>
                <a:tc>
                  <a:txBody>
                    <a:bodyPr/>
                    <a:lstStyle/>
                    <a:p>
                      <a:r>
                        <a:rPr lang="en-US" sz="1600" b="0" dirty="0" smtClean="0"/>
                        <a:t>Humor</a:t>
                      </a:r>
                      <a:endParaRPr lang="en-US" sz="1600" b="0" dirty="0"/>
                    </a:p>
                  </a:txBody>
                  <a:tcPr>
                    <a:solidFill>
                      <a:schemeClr val="bg2"/>
                    </a:solidFill>
                  </a:tcPr>
                </a:tc>
                <a:tc>
                  <a:txBody>
                    <a:bodyPr/>
                    <a:lstStyle/>
                    <a:p>
                      <a:r>
                        <a:rPr lang="en-US" sz="1600" b="0" dirty="0" smtClean="0"/>
                        <a:t>Playfulness</a:t>
                      </a:r>
                      <a:endParaRPr lang="en-US" sz="1600" b="0" dirty="0"/>
                    </a:p>
                  </a:txBody>
                  <a:tcPr>
                    <a:solidFill>
                      <a:schemeClr val="bg2"/>
                    </a:solidFill>
                  </a:tcPr>
                </a:tc>
                <a:extLst>
                  <a:ext uri="{0D108BD9-81ED-4DB2-BD59-A6C34878D82A}">
                    <a16:rowId xmlns:a16="http://schemas.microsoft.com/office/drawing/2014/main" val="3556918224"/>
                  </a:ext>
                </a:extLst>
              </a:tr>
              <a:tr h="1584960">
                <a:tc>
                  <a:txBody>
                    <a:bodyPr/>
                    <a:lstStyle/>
                    <a:p>
                      <a:r>
                        <a:rPr lang="en-US" sz="1600" b="0" dirty="0" smtClean="0"/>
                        <a:t>Energy</a:t>
                      </a:r>
                      <a:endParaRPr lang="en-US" sz="1600" b="0" dirty="0"/>
                    </a:p>
                  </a:txBody>
                  <a:tcPr>
                    <a:solidFill>
                      <a:schemeClr val="bg2"/>
                    </a:solidFill>
                  </a:tcPr>
                </a:tc>
                <a:tc>
                  <a:txBody>
                    <a:bodyPr/>
                    <a:lstStyle/>
                    <a:p>
                      <a:r>
                        <a:rPr lang="en-US" sz="1600" b="0" dirty="0" smtClean="0"/>
                        <a:t>Healthy Professional</a:t>
                      </a:r>
                      <a:r>
                        <a:rPr lang="en-US" sz="1600" b="0" baseline="0" dirty="0" smtClean="0"/>
                        <a:t> Boundaries</a:t>
                      </a:r>
                      <a:endParaRPr lang="en-US" sz="1600" b="0" dirty="0"/>
                    </a:p>
                  </a:txBody>
                  <a:tcPr>
                    <a:solidFill>
                      <a:schemeClr val="bg2"/>
                    </a:solidFill>
                  </a:tcPr>
                </a:tc>
                <a:tc>
                  <a:txBody>
                    <a:bodyPr/>
                    <a:lstStyle/>
                    <a:p>
                      <a:r>
                        <a:rPr lang="en-US" sz="1600" b="0" dirty="0" smtClean="0"/>
                        <a:t>Collaboration</a:t>
                      </a:r>
                      <a:endParaRPr lang="en-US" sz="1600" b="0" dirty="0"/>
                    </a:p>
                  </a:txBody>
                  <a:tcPr>
                    <a:solidFill>
                      <a:schemeClr val="bg2"/>
                    </a:solidFill>
                  </a:tcPr>
                </a:tc>
                <a:tc>
                  <a:txBody>
                    <a:bodyPr/>
                    <a:lstStyle/>
                    <a:p>
                      <a:r>
                        <a:rPr lang="en-US" sz="1600" b="0" dirty="0" smtClean="0"/>
                        <a:t>Teaching</a:t>
                      </a:r>
                      <a:endParaRPr lang="en-US" sz="1600" b="0" dirty="0"/>
                    </a:p>
                  </a:txBody>
                  <a:tcPr>
                    <a:solidFill>
                      <a:schemeClr val="bg2"/>
                    </a:solidFill>
                  </a:tcPr>
                </a:tc>
                <a:extLst>
                  <a:ext uri="{0D108BD9-81ED-4DB2-BD59-A6C34878D82A}">
                    <a16:rowId xmlns:a16="http://schemas.microsoft.com/office/drawing/2014/main" val="1119336579"/>
                  </a:ext>
                </a:extLst>
              </a:tr>
            </a:tbl>
          </a:graphicData>
        </a:graphic>
      </p:graphicFrame>
      <p:sp>
        <p:nvSpPr>
          <p:cNvPr id="8" name="TextBox 7"/>
          <p:cNvSpPr txBox="1"/>
          <p:nvPr/>
        </p:nvSpPr>
        <p:spPr>
          <a:xfrm>
            <a:off x="4763702" y="592209"/>
            <a:ext cx="4380298" cy="1200329"/>
          </a:xfrm>
          <a:prstGeom prst="rect">
            <a:avLst/>
          </a:prstGeom>
          <a:noFill/>
        </p:spPr>
        <p:txBody>
          <a:bodyPr wrap="square" rtlCol="0">
            <a:spAutoFit/>
          </a:bodyPr>
          <a:lstStyle/>
          <a:p>
            <a:r>
              <a:rPr lang="en-US" dirty="0" smtClean="0"/>
              <a:t>Put a         in the box showing your top skill</a:t>
            </a:r>
          </a:p>
          <a:p>
            <a:endParaRPr lang="en-US" dirty="0"/>
          </a:p>
          <a:p>
            <a:r>
              <a:rPr lang="en-US" dirty="0" smtClean="0"/>
              <a:t>Put a           in the box of a skill you are working on developing </a:t>
            </a:r>
            <a:endParaRPr lang="en-US" dirty="0"/>
          </a:p>
        </p:txBody>
      </p:sp>
      <p:sp>
        <p:nvSpPr>
          <p:cNvPr id="10" name="5-Point Star 9"/>
          <p:cNvSpPr/>
          <p:nvPr/>
        </p:nvSpPr>
        <p:spPr>
          <a:xfrm>
            <a:off x="5394959" y="1083980"/>
            <a:ext cx="457199" cy="42157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10"/>
          <p:cNvSpPr/>
          <p:nvPr/>
        </p:nvSpPr>
        <p:spPr>
          <a:xfrm>
            <a:off x="5394959" y="541544"/>
            <a:ext cx="365760" cy="39603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876800" y="106680"/>
            <a:ext cx="2240280" cy="369332"/>
          </a:xfrm>
          <a:prstGeom prst="rect">
            <a:avLst/>
          </a:prstGeom>
          <a:noFill/>
        </p:spPr>
        <p:txBody>
          <a:bodyPr wrap="square" rtlCol="0">
            <a:spAutoFit/>
          </a:bodyPr>
          <a:lstStyle/>
          <a:p>
            <a:r>
              <a:rPr lang="en-US" u="sng" dirty="0" smtClean="0"/>
              <a:t>Whiteboard Activity</a:t>
            </a:r>
            <a:endParaRPr lang="en-US" u="sng" dirty="0"/>
          </a:p>
        </p:txBody>
      </p:sp>
    </p:spTree>
    <p:extLst>
      <p:ext uri="{BB962C8B-B14F-4D97-AF65-F5344CB8AC3E}">
        <p14:creationId xmlns:p14="http://schemas.microsoft.com/office/powerpoint/2010/main" val="1257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49617"/>
            <a:ext cx="8229600" cy="1143000"/>
          </a:xfrm>
        </p:spPr>
        <p:txBody>
          <a:bodyPr/>
          <a:lstStyle/>
          <a:p>
            <a:r>
              <a:rPr lang="en-US" dirty="0" smtClean="0"/>
              <a:t>Conflict Happens</a:t>
            </a:r>
            <a:endParaRPr lang="en-US"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0" y="6537179"/>
            <a:ext cx="4114800" cy="338554"/>
          </a:xfrm>
          <a:prstGeom prst="rect">
            <a:avLst/>
          </a:prstGeom>
          <a:noFill/>
        </p:spPr>
        <p:txBody>
          <a:bodyPr wrap="square" rtlCol="0">
            <a:spAutoFit/>
          </a:bodyPr>
          <a:lstStyle/>
          <a:p>
            <a:r>
              <a:rPr lang="en-US" sz="1600" dirty="0" smtClean="0">
                <a:solidFill>
                  <a:srgbClr val="641868"/>
                </a:solidFill>
                <a:latin typeface="Avenir Roman"/>
              </a:rPr>
              <a:t>Identifying Types of Conflict</a:t>
            </a:r>
            <a:endParaRPr lang="en-US" sz="1600" dirty="0">
              <a:solidFill>
                <a:srgbClr val="641868"/>
              </a:solidFill>
              <a:latin typeface="Avenir Roman"/>
            </a:endParaRPr>
          </a:p>
        </p:txBody>
      </p:sp>
      <p:sp>
        <p:nvSpPr>
          <p:cNvPr id="6" name="TextBox 5"/>
          <p:cNvSpPr txBox="1"/>
          <p:nvPr/>
        </p:nvSpPr>
        <p:spPr>
          <a:xfrm>
            <a:off x="5791200" y="6524822"/>
            <a:ext cx="3352800" cy="338554"/>
          </a:xfrm>
          <a:prstGeom prst="rect">
            <a:avLst/>
          </a:prstGeom>
          <a:noFill/>
        </p:spPr>
        <p:txBody>
          <a:bodyPr wrap="square" rtlCol="0">
            <a:spAutoFit/>
          </a:bodyPr>
          <a:lstStyle/>
          <a:p>
            <a:pPr algn="r"/>
            <a:r>
              <a:rPr lang="en-US" sz="1600" dirty="0" smtClean="0">
                <a:solidFill>
                  <a:srgbClr val="641868"/>
                </a:solidFill>
                <a:latin typeface="Avenir Roman"/>
              </a:rPr>
              <a:t>80-81</a:t>
            </a:r>
            <a:endParaRPr lang="en-US" sz="1600" dirty="0">
              <a:solidFill>
                <a:srgbClr val="641868"/>
              </a:solidFill>
              <a:latin typeface="Avenir Roman"/>
            </a:endParaRPr>
          </a:p>
        </p:txBody>
      </p:sp>
      <p:pic>
        <p:nvPicPr>
          <p:cNvPr id="9" name="Picture 8"/>
          <p:cNvPicPr>
            <a:picLocks noChangeAspect="1"/>
          </p:cNvPicPr>
          <p:nvPr/>
        </p:nvPicPr>
        <p:blipFill>
          <a:blip r:embed="rId3"/>
          <a:stretch>
            <a:fillRect/>
          </a:stretch>
        </p:blipFill>
        <p:spPr>
          <a:xfrm>
            <a:off x="1708727" y="1943965"/>
            <a:ext cx="5737226" cy="4332191"/>
          </a:xfrm>
          <a:prstGeom prst="rect">
            <a:avLst/>
          </a:prstGeom>
        </p:spPr>
      </p:pic>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3</a:t>
            </a:r>
            <a:endParaRPr lang="en-US" sz="2000" dirty="0">
              <a:latin typeface="Avenir Roman"/>
            </a:endParaRPr>
          </a:p>
        </p:txBody>
      </p:sp>
    </p:spTree>
    <p:extLst>
      <p:ext uri="{BB962C8B-B14F-4D97-AF65-F5344CB8AC3E}">
        <p14:creationId xmlns:p14="http://schemas.microsoft.com/office/powerpoint/2010/main" val="3768696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545869"/>
            <a:ext cx="8229600" cy="1143000"/>
          </a:xfrm>
        </p:spPr>
        <p:txBody>
          <a:bodyPr/>
          <a:lstStyle/>
          <a:p>
            <a:r>
              <a:rPr lang="en-US" dirty="0" smtClean="0"/>
              <a:t>Effective Team Members</a:t>
            </a:r>
            <a:endParaRPr lang="en-US" dirty="0"/>
          </a:p>
        </p:txBody>
      </p:sp>
      <p:graphicFrame>
        <p:nvGraphicFramePr>
          <p:cNvPr id="7" name="Content Placeholder 6"/>
          <p:cNvGraphicFramePr>
            <a:graphicFrameLocks noGrp="1"/>
          </p:cNvGraphicFramePr>
          <p:nvPr>
            <p:ph idx="10"/>
            <p:extLst>
              <p:ext uri="{D42A27DB-BD31-4B8C-83A1-F6EECF244321}">
                <p14:modId xmlns:p14="http://schemas.microsoft.com/office/powerpoint/2010/main" val="3003898065"/>
              </p:ext>
            </p:extLst>
          </p:nvPr>
        </p:nvGraphicFramePr>
        <p:xfrm>
          <a:off x="483350" y="105237"/>
          <a:ext cx="8660650" cy="4779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6519446"/>
            <a:ext cx="6705600" cy="338554"/>
          </a:xfrm>
          <a:prstGeom prst="rect">
            <a:avLst/>
          </a:prstGeom>
          <a:noFill/>
        </p:spPr>
        <p:txBody>
          <a:bodyPr wrap="square" rtlCol="0">
            <a:spAutoFit/>
          </a:bodyPr>
          <a:lstStyle/>
          <a:p>
            <a:pPr algn="r"/>
            <a:r>
              <a:rPr lang="en-US" sz="1600" dirty="0" smtClean="0">
                <a:solidFill>
                  <a:srgbClr val="641868"/>
                </a:solidFill>
                <a:latin typeface="Avenir Roman"/>
              </a:rPr>
              <a:t>82</a:t>
            </a:r>
            <a:endParaRPr lang="en-US" sz="1600" dirty="0">
              <a:solidFill>
                <a:srgbClr val="641868"/>
              </a:solidFill>
              <a:latin typeface="Avenir Roman"/>
            </a:endParaRPr>
          </a:p>
        </p:txBody>
      </p:sp>
      <p:sp>
        <p:nvSpPr>
          <p:cNvPr id="6" name="TextBox 5"/>
          <p:cNvSpPr txBox="1"/>
          <p:nvPr/>
        </p:nvSpPr>
        <p:spPr>
          <a:xfrm>
            <a:off x="0" y="6537179"/>
            <a:ext cx="4114800" cy="338554"/>
          </a:xfrm>
          <a:prstGeom prst="rect">
            <a:avLst/>
          </a:prstGeom>
          <a:noFill/>
        </p:spPr>
        <p:txBody>
          <a:bodyPr wrap="square" rtlCol="0">
            <a:spAutoFit/>
          </a:bodyPr>
          <a:lstStyle/>
          <a:p>
            <a:r>
              <a:rPr lang="en-US" sz="1600" dirty="0" smtClean="0">
                <a:solidFill>
                  <a:srgbClr val="641868"/>
                </a:solidFill>
                <a:latin typeface="Avenir Roman"/>
              </a:rPr>
              <a:t>Team</a:t>
            </a:r>
            <a:endParaRPr lang="en-US" sz="1600" dirty="0">
              <a:solidFill>
                <a:srgbClr val="641868"/>
              </a:solidFill>
              <a:latin typeface="Avenir Roman"/>
            </a:endParaRPr>
          </a:p>
        </p:txBody>
      </p:sp>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3</a:t>
            </a:r>
            <a:endParaRPr lang="en-US" sz="2000" dirty="0">
              <a:latin typeface="Avenir Roman"/>
            </a:endParaRPr>
          </a:p>
        </p:txBody>
      </p:sp>
    </p:spTree>
    <p:extLst>
      <p:ext uri="{BB962C8B-B14F-4D97-AF65-F5344CB8AC3E}">
        <p14:creationId xmlns:p14="http://schemas.microsoft.com/office/powerpoint/2010/main" val="4052054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327" y="511400"/>
            <a:ext cx="8229600" cy="1143000"/>
          </a:xfrm>
        </p:spPr>
        <p:txBody>
          <a:bodyPr/>
          <a:lstStyle/>
          <a:p>
            <a:r>
              <a:rPr lang="en-US" sz="4000" dirty="0"/>
              <a:t>Learning Objectives</a:t>
            </a:r>
          </a:p>
        </p:txBody>
      </p:sp>
      <p:sp>
        <p:nvSpPr>
          <p:cNvPr id="3" name="Content Placeholder 2"/>
          <p:cNvSpPr>
            <a:spLocks noGrp="1"/>
          </p:cNvSpPr>
          <p:nvPr>
            <p:ph idx="1"/>
          </p:nvPr>
        </p:nvSpPr>
        <p:spPr>
          <a:xfrm>
            <a:off x="432352" y="1792587"/>
            <a:ext cx="8279296" cy="4594047"/>
          </a:xfrm>
        </p:spPr>
        <p:txBody>
          <a:bodyPr>
            <a:noAutofit/>
          </a:bodyPr>
          <a:lstStyle/>
          <a:p>
            <a:r>
              <a:rPr lang="en-US" sz="2500" dirty="0" smtClean="0">
                <a:solidFill>
                  <a:schemeClr val="tx1">
                    <a:lumMod val="85000"/>
                    <a:lumOff val="15000"/>
                  </a:schemeClr>
                </a:solidFill>
              </a:rPr>
              <a:t>Define culture and understand how it shapes beliefs and values</a:t>
            </a:r>
          </a:p>
          <a:p>
            <a:r>
              <a:rPr lang="en-US" sz="2500" dirty="0" smtClean="0">
                <a:solidFill>
                  <a:schemeClr val="tx1">
                    <a:lumMod val="85000"/>
                    <a:lumOff val="15000"/>
                  </a:schemeClr>
                </a:solidFill>
              </a:rPr>
              <a:t>Understand how to effectively manage value conflicts</a:t>
            </a:r>
          </a:p>
          <a:p>
            <a:r>
              <a:rPr lang="en-US" sz="2500" dirty="0" smtClean="0">
                <a:solidFill>
                  <a:schemeClr val="tx1">
                    <a:lumMod val="85000"/>
                    <a:lumOff val="15000"/>
                  </a:schemeClr>
                </a:solidFill>
              </a:rPr>
              <a:t>Understand how to provide culturally competent service</a:t>
            </a:r>
          </a:p>
          <a:p>
            <a:r>
              <a:rPr lang="en-US" sz="2500" dirty="0" smtClean="0">
                <a:solidFill>
                  <a:schemeClr val="tx1">
                    <a:lumMod val="85000"/>
                    <a:lumOff val="15000"/>
                  </a:schemeClr>
                </a:solidFill>
              </a:rPr>
              <a:t>Define family and understand principles of family functioning</a:t>
            </a:r>
          </a:p>
          <a:p>
            <a:r>
              <a:rPr lang="en-US" sz="2500" dirty="0" smtClean="0">
                <a:solidFill>
                  <a:schemeClr val="tx1">
                    <a:lumMod val="85000"/>
                    <a:lumOff val="15000"/>
                  </a:schemeClr>
                </a:solidFill>
              </a:rPr>
              <a:t>Identify phases of family development</a:t>
            </a:r>
          </a:p>
          <a:p>
            <a:r>
              <a:rPr lang="en-US" sz="2500" dirty="0" smtClean="0">
                <a:solidFill>
                  <a:schemeClr val="tx1">
                    <a:lumMod val="85000"/>
                    <a:lumOff val="15000"/>
                  </a:schemeClr>
                </a:solidFill>
              </a:rPr>
              <a:t>Understand the multiple challenges families may experience and develop strategies for supporting healthy family functioning</a:t>
            </a:r>
            <a:endParaRPr lang="en-US" sz="2500" dirty="0">
              <a:solidFill>
                <a:schemeClr val="tx1">
                  <a:lumMod val="85000"/>
                  <a:lumOff val="15000"/>
                </a:schemeClr>
              </a:solidFill>
            </a:endParaRPr>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86200" y="6524822"/>
            <a:ext cx="5257800" cy="338554"/>
          </a:xfrm>
          <a:prstGeom prst="rect">
            <a:avLst/>
          </a:prstGeom>
          <a:noFill/>
        </p:spPr>
        <p:txBody>
          <a:bodyPr wrap="square" rtlCol="0">
            <a:spAutoFit/>
          </a:bodyPr>
          <a:lstStyle/>
          <a:p>
            <a:pPr algn="r"/>
            <a:r>
              <a:rPr lang="en-US" sz="1600" dirty="0" smtClean="0">
                <a:solidFill>
                  <a:srgbClr val="641868"/>
                </a:solidFill>
                <a:latin typeface="Avenir Roman"/>
              </a:rPr>
              <a:t>90</a:t>
            </a:r>
            <a:endParaRPr lang="en-US" sz="1600" dirty="0">
              <a:solidFill>
                <a:srgbClr val="641868"/>
              </a:solidFill>
              <a:latin typeface="Avenir Roman"/>
            </a:endParaRPr>
          </a:p>
        </p:txBody>
      </p:sp>
      <p:sp>
        <p:nvSpPr>
          <p:cNvPr id="8" name="TextBox 7"/>
          <p:cNvSpPr txBox="1"/>
          <p:nvPr/>
        </p:nvSpPr>
        <p:spPr>
          <a:xfrm>
            <a:off x="-16476" y="6503425"/>
            <a:ext cx="2504182" cy="338554"/>
          </a:xfrm>
          <a:prstGeom prst="rect">
            <a:avLst/>
          </a:prstGeom>
          <a:noFill/>
        </p:spPr>
        <p:txBody>
          <a:bodyPr wrap="square" rtlCol="0">
            <a:spAutoFit/>
          </a:bodyPr>
          <a:lstStyle/>
          <a:p>
            <a:r>
              <a:rPr lang="en-US" sz="1600" dirty="0" smtClean="0">
                <a:solidFill>
                  <a:srgbClr val="641868"/>
                </a:solidFill>
                <a:latin typeface="Avenir Roman"/>
              </a:rPr>
              <a:t>Learning Objectives</a:t>
            </a:r>
            <a:endParaRPr lang="en-US" dirty="0">
              <a:solidFill>
                <a:srgbClr val="641868"/>
              </a:solidFill>
              <a:latin typeface="Avenir Roman"/>
            </a:endParaRPr>
          </a:p>
        </p:txBody>
      </p:sp>
      <p:sp>
        <p:nvSpPr>
          <p:cNvPr id="9" name="TextBox 8"/>
          <p:cNvSpPr txBox="1"/>
          <p:nvPr/>
        </p:nvSpPr>
        <p:spPr>
          <a:xfrm>
            <a:off x="6254496" y="235025"/>
            <a:ext cx="2709029" cy="461665"/>
          </a:xfrm>
          <a:prstGeom prst="rect">
            <a:avLst/>
          </a:prstGeom>
          <a:noFill/>
        </p:spPr>
        <p:txBody>
          <a:bodyPr wrap="square" rtlCol="0">
            <a:spAutoFit/>
          </a:bodyPr>
          <a:lstStyle/>
          <a:p>
            <a:pPr algn="r"/>
            <a:r>
              <a:rPr lang="en-US" sz="2400" dirty="0">
                <a:latin typeface="Avenir Roman"/>
              </a:rPr>
              <a:t>Module </a:t>
            </a:r>
            <a:r>
              <a:rPr lang="en-US" sz="2400" dirty="0" smtClean="0">
                <a:latin typeface="Avenir Roman"/>
              </a:rPr>
              <a:t>4</a:t>
            </a:r>
            <a:endParaRPr lang="en-US" sz="2400" dirty="0">
              <a:latin typeface="Avenir Roman"/>
            </a:endParaRPr>
          </a:p>
        </p:txBody>
      </p:sp>
    </p:spTree>
    <p:extLst>
      <p:ext uri="{BB962C8B-B14F-4D97-AF65-F5344CB8AC3E}">
        <p14:creationId xmlns:p14="http://schemas.microsoft.com/office/powerpoint/2010/main" val="40117840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76" y="6503425"/>
            <a:ext cx="3674076" cy="338554"/>
          </a:xfrm>
          <a:prstGeom prst="rect">
            <a:avLst/>
          </a:prstGeom>
          <a:noFill/>
        </p:spPr>
        <p:txBody>
          <a:bodyPr wrap="square" rtlCol="0">
            <a:spAutoFit/>
          </a:bodyPr>
          <a:lstStyle/>
          <a:p>
            <a:r>
              <a:rPr lang="en-US" sz="1600" dirty="0" smtClean="0">
                <a:solidFill>
                  <a:srgbClr val="641868"/>
                </a:solidFill>
                <a:latin typeface="Avenir Roman"/>
              </a:rPr>
              <a:t>Managing Value Conflicts </a:t>
            </a:r>
            <a:endParaRPr lang="en-US" dirty="0">
              <a:solidFill>
                <a:srgbClr val="641868"/>
              </a:solidFill>
              <a:latin typeface="Avenir Roman"/>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38400" y="6519446"/>
            <a:ext cx="6705600" cy="338554"/>
          </a:xfrm>
          <a:prstGeom prst="rect">
            <a:avLst/>
          </a:prstGeom>
          <a:noFill/>
        </p:spPr>
        <p:txBody>
          <a:bodyPr wrap="square" rtlCol="0">
            <a:spAutoFit/>
          </a:bodyPr>
          <a:lstStyle/>
          <a:p>
            <a:pPr algn="r"/>
            <a:r>
              <a:rPr lang="en-US" sz="1600" dirty="0" smtClean="0">
                <a:solidFill>
                  <a:srgbClr val="641868"/>
                </a:solidFill>
                <a:latin typeface="Avenir Roman"/>
              </a:rPr>
              <a:t>ACTIVITY</a:t>
            </a:r>
            <a:endParaRPr lang="en-US" sz="1600" dirty="0">
              <a:solidFill>
                <a:srgbClr val="641868"/>
              </a:solidFill>
              <a:latin typeface="Avenir Roman"/>
            </a:endParaRPr>
          </a:p>
        </p:txBody>
      </p:sp>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sp>
        <p:nvSpPr>
          <p:cNvPr id="3" name="Title 2"/>
          <p:cNvSpPr>
            <a:spLocks noGrp="1"/>
          </p:cNvSpPr>
          <p:nvPr>
            <p:ph type="title"/>
          </p:nvPr>
        </p:nvSpPr>
        <p:spPr>
          <a:xfrm>
            <a:off x="1203440" y="528297"/>
            <a:ext cx="6737120" cy="1143000"/>
          </a:xfrm>
        </p:spPr>
        <p:txBody>
          <a:bodyPr/>
          <a:lstStyle/>
          <a:p>
            <a:r>
              <a:rPr lang="en-US" dirty="0" smtClean="0"/>
              <a:t>Activity</a:t>
            </a:r>
            <a:endParaRPr lang="en-US" dirty="0"/>
          </a:p>
        </p:txBody>
      </p:sp>
      <p:sp>
        <p:nvSpPr>
          <p:cNvPr id="11" name="Content Placeholder 2"/>
          <p:cNvSpPr>
            <a:spLocks noGrp="1"/>
          </p:cNvSpPr>
          <p:nvPr>
            <p:ph idx="1"/>
          </p:nvPr>
        </p:nvSpPr>
        <p:spPr>
          <a:xfrm>
            <a:off x="2047164" y="2362482"/>
            <a:ext cx="6664484" cy="3104781"/>
          </a:xfrm>
        </p:spPr>
        <p:txBody>
          <a:bodyPr>
            <a:noAutofit/>
          </a:bodyPr>
          <a:lstStyle/>
          <a:p>
            <a:pPr marL="0" indent="0">
              <a:buNone/>
            </a:pPr>
            <a:r>
              <a:rPr lang="en-US" sz="2500" dirty="0" smtClean="0">
                <a:solidFill>
                  <a:schemeClr val="tx1">
                    <a:lumMod val="85000"/>
                    <a:lumOff val="15000"/>
                  </a:schemeClr>
                </a:solidFill>
              </a:rPr>
              <a:t>Close your eyes and imagine that it is dinner time at your house.</a:t>
            </a:r>
          </a:p>
          <a:p>
            <a:r>
              <a:rPr lang="en-US" sz="2500" dirty="0" smtClean="0">
                <a:solidFill>
                  <a:schemeClr val="tx1">
                    <a:lumMod val="85000"/>
                    <a:lumOff val="15000"/>
                  </a:schemeClr>
                </a:solidFill>
              </a:rPr>
              <a:t>What do you see, hear, and smell?</a:t>
            </a:r>
          </a:p>
          <a:p>
            <a:r>
              <a:rPr lang="en-US" sz="2500" dirty="0" smtClean="0">
                <a:solidFill>
                  <a:schemeClr val="tx1">
                    <a:lumMod val="85000"/>
                    <a:lumOff val="15000"/>
                  </a:schemeClr>
                </a:solidFill>
              </a:rPr>
              <a:t>What room are you in?</a:t>
            </a:r>
          </a:p>
          <a:p>
            <a:r>
              <a:rPr lang="en-US" sz="2500" dirty="0" smtClean="0">
                <a:solidFill>
                  <a:schemeClr val="tx1">
                    <a:lumMod val="85000"/>
                    <a:lumOff val="15000"/>
                  </a:schemeClr>
                </a:solidFill>
              </a:rPr>
              <a:t>What time is it?</a:t>
            </a:r>
          </a:p>
          <a:p>
            <a:r>
              <a:rPr lang="en-US" sz="2500" dirty="0" smtClean="0">
                <a:solidFill>
                  <a:schemeClr val="tx1">
                    <a:lumMod val="85000"/>
                    <a:lumOff val="15000"/>
                  </a:schemeClr>
                </a:solidFill>
              </a:rPr>
              <a:t>What’s being served?</a:t>
            </a:r>
          </a:p>
          <a:p>
            <a:r>
              <a:rPr lang="en-US" sz="2500" dirty="0" smtClean="0">
                <a:solidFill>
                  <a:schemeClr val="tx1">
                    <a:lumMod val="85000"/>
                    <a:lumOff val="15000"/>
                  </a:schemeClr>
                </a:solidFill>
              </a:rPr>
              <a:t>Who is present?</a:t>
            </a:r>
          </a:p>
        </p:txBody>
      </p:sp>
    </p:spTree>
    <p:extLst>
      <p:ext uri="{BB962C8B-B14F-4D97-AF65-F5344CB8AC3E}">
        <p14:creationId xmlns:p14="http://schemas.microsoft.com/office/powerpoint/2010/main" val="2450517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76" y="6503425"/>
            <a:ext cx="3674076" cy="338554"/>
          </a:xfrm>
          <a:prstGeom prst="rect">
            <a:avLst/>
          </a:prstGeom>
          <a:noFill/>
        </p:spPr>
        <p:txBody>
          <a:bodyPr wrap="square" rtlCol="0">
            <a:spAutoFit/>
          </a:bodyPr>
          <a:lstStyle/>
          <a:p>
            <a:r>
              <a:rPr lang="en-US" sz="1600" dirty="0" smtClean="0">
                <a:solidFill>
                  <a:srgbClr val="641868"/>
                </a:solidFill>
                <a:latin typeface="Avenir Roman"/>
              </a:rPr>
              <a:t>Managing Value Conflicts </a:t>
            </a:r>
            <a:endParaRPr lang="en-US" dirty="0">
              <a:solidFill>
                <a:srgbClr val="641868"/>
              </a:solidFill>
              <a:latin typeface="Avenir Roman"/>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38400" y="6519446"/>
            <a:ext cx="6705600" cy="338554"/>
          </a:xfrm>
          <a:prstGeom prst="rect">
            <a:avLst/>
          </a:prstGeom>
          <a:noFill/>
        </p:spPr>
        <p:txBody>
          <a:bodyPr wrap="square" rtlCol="0">
            <a:spAutoFit/>
          </a:bodyPr>
          <a:lstStyle/>
          <a:p>
            <a:pPr algn="r"/>
            <a:r>
              <a:rPr lang="en-US" sz="1600" dirty="0" smtClean="0">
                <a:solidFill>
                  <a:srgbClr val="641868"/>
                </a:solidFill>
                <a:latin typeface="Avenir Roman"/>
              </a:rPr>
              <a:t>ACTIVITY</a:t>
            </a:r>
            <a:endParaRPr lang="en-US" sz="1600" dirty="0">
              <a:solidFill>
                <a:srgbClr val="641868"/>
              </a:solidFill>
              <a:latin typeface="Avenir Roman"/>
            </a:endParaRPr>
          </a:p>
        </p:txBody>
      </p:sp>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graphicFrame>
        <p:nvGraphicFramePr>
          <p:cNvPr id="14" name="Content Placeholder 14"/>
          <p:cNvGraphicFramePr>
            <a:graphicFrameLocks noGrp="1"/>
          </p:cNvGraphicFramePr>
          <p:nvPr>
            <p:ph idx="1"/>
            <p:extLst>
              <p:ext uri="{D42A27DB-BD31-4B8C-83A1-F6EECF244321}">
                <p14:modId xmlns:p14="http://schemas.microsoft.com/office/powerpoint/2010/main" val="2165528875"/>
              </p:ext>
            </p:extLst>
          </p:nvPr>
        </p:nvGraphicFramePr>
        <p:xfrm>
          <a:off x="368491" y="1946213"/>
          <a:ext cx="8595034" cy="441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1820562" y="1093154"/>
            <a:ext cx="6809380" cy="707886"/>
          </a:xfrm>
          <a:prstGeom prst="rect">
            <a:avLst/>
          </a:prstGeom>
          <a:noFill/>
        </p:spPr>
        <p:txBody>
          <a:bodyPr wrap="square" rtlCol="0">
            <a:spAutoFit/>
          </a:bodyPr>
          <a:lstStyle/>
          <a:p>
            <a:pPr algn="ctr"/>
            <a:r>
              <a:rPr lang="en-US" sz="2000" b="1" dirty="0" smtClean="0">
                <a:latin typeface="Avenir Roman"/>
              </a:rPr>
              <a:t>Now, put a checkmark under the image that most closely resembles what you were picturing. </a:t>
            </a:r>
            <a:endParaRPr lang="en-US" sz="2000" b="1" dirty="0">
              <a:latin typeface="Avenir Roman"/>
            </a:endParaRPr>
          </a:p>
        </p:txBody>
      </p:sp>
    </p:spTree>
    <p:extLst>
      <p:ext uri="{BB962C8B-B14F-4D97-AF65-F5344CB8AC3E}">
        <p14:creationId xmlns:p14="http://schemas.microsoft.com/office/powerpoint/2010/main" val="35840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2" y="574776"/>
            <a:ext cx="8229600" cy="1143000"/>
          </a:xfrm>
        </p:spPr>
        <p:txBody>
          <a:bodyPr/>
          <a:lstStyle/>
          <a:p>
            <a:r>
              <a:rPr lang="en-US" dirty="0" smtClean="0"/>
              <a:t>What is Culture?</a:t>
            </a:r>
            <a:endParaRPr lang="en-US" dirty="0"/>
          </a:p>
        </p:txBody>
      </p:sp>
      <p:sp>
        <p:nvSpPr>
          <p:cNvPr id="9" name="TextBox 8"/>
          <p:cNvSpPr txBox="1"/>
          <p:nvPr/>
        </p:nvSpPr>
        <p:spPr>
          <a:xfrm>
            <a:off x="-16476" y="6503425"/>
            <a:ext cx="3674076" cy="338554"/>
          </a:xfrm>
          <a:prstGeom prst="rect">
            <a:avLst/>
          </a:prstGeom>
          <a:noFill/>
        </p:spPr>
        <p:txBody>
          <a:bodyPr wrap="square" rtlCol="0">
            <a:spAutoFit/>
          </a:bodyPr>
          <a:lstStyle/>
          <a:p>
            <a:r>
              <a:rPr lang="en-US" sz="1600" dirty="0" smtClean="0">
                <a:solidFill>
                  <a:srgbClr val="641868"/>
                </a:solidFill>
                <a:latin typeface="Avenir Roman"/>
              </a:rPr>
              <a:t>Defining Culture</a:t>
            </a:r>
            <a:endParaRPr lang="en-US" dirty="0">
              <a:solidFill>
                <a:srgbClr val="641868"/>
              </a:solidFill>
              <a:latin typeface="Avenir Roman"/>
            </a:endParaRPr>
          </a:p>
        </p:txBody>
      </p:sp>
      <p:cxnSp>
        <p:nvCxnSpPr>
          <p:cNvPr id="12" name="Straight Connector 11"/>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86200" y="6524822"/>
            <a:ext cx="5257800" cy="338554"/>
          </a:xfrm>
          <a:prstGeom prst="rect">
            <a:avLst/>
          </a:prstGeom>
          <a:noFill/>
        </p:spPr>
        <p:txBody>
          <a:bodyPr wrap="square" rtlCol="0">
            <a:spAutoFit/>
          </a:bodyPr>
          <a:lstStyle/>
          <a:p>
            <a:pPr algn="r"/>
            <a:r>
              <a:rPr lang="en-US" sz="1600" dirty="0" smtClean="0">
                <a:solidFill>
                  <a:srgbClr val="641868"/>
                </a:solidFill>
                <a:latin typeface="Avenir Roman"/>
              </a:rPr>
              <a:t>90</a:t>
            </a:r>
            <a:endParaRPr lang="en-US" sz="1600" dirty="0">
              <a:solidFill>
                <a:srgbClr val="641868"/>
              </a:solidFill>
              <a:latin typeface="Avenir Roman"/>
            </a:endParaRPr>
          </a:p>
        </p:txBody>
      </p:sp>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spTree>
    <p:extLst>
      <p:ext uri="{BB962C8B-B14F-4D97-AF65-F5344CB8AC3E}">
        <p14:creationId xmlns:p14="http://schemas.microsoft.com/office/powerpoint/2010/main" val="1507420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909" y="553453"/>
            <a:ext cx="4723451" cy="5414963"/>
          </a:xfrm>
        </p:spPr>
        <p:txBody>
          <a:bodyPr>
            <a:noAutofit/>
          </a:bodyPr>
          <a:lstStyle/>
          <a:p>
            <a:pPr marL="0" indent="0">
              <a:buNone/>
            </a:pPr>
            <a:r>
              <a:rPr lang="en-US" b="1" dirty="0" smtClean="0">
                <a:solidFill>
                  <a:srgbClr val="48773D"/>
                </a:solidFill>
                <a:latin typeface="+mn-lt"/>
              </a:rPr>
              <a:t>Private Chat</a:t>
            </a:r>
            <a:endParaRPr lang="en-US" dirty="0">
              <a:solidFill>
                <a:srgbClr val="48773D"/>
              </a:solidFill>
              <a:latin typeface="+mn-lt"/>
            </a:endParaRPr>
          </a:p>
          <a:p>
            <a:pPr marL="0" indent="0">
              <a:buNone/>
            </a:pPr>
            <a:r>
              <a:rPr lang="en-US" dirty="0" smtClean="0">
                <a:solidFill>
                  <a:srgbClr val="48773D"/>
                </a:solidFill>
                <a:latin typeface="+mn-lt"/>
              </a:rPr>
              <a:t>You can send private messages to individual learners:</a:t>
            </a:r>
          </a:p>
          <a:p>
            <a:r>
              <a:rPr lang="en-US" dirty="0" smtClean="0">
                <a:solidFill>
                  <a:srgbClr val="48773D"/>
                </a:solidFill>
                <a:latin typeface="+mn-lt"/>
              </a:rPr>
              <a:t>Under the attendees list, click on the participant’s name.</a:t>
            </a:r>
          </a:p>
          <a:p>
            <a:pPr marL="0" indent="0">
              <a:buNone/>
            </a:pPr>
            <a:endParaRPr lang="en-US" dirty="0" smtClean="0">
              <a:solidFill>
                <a:srgbClr val="48773D"/>
              </a:solidFill>
              <a:latin typeface="+mn-lt"/>
            </a:endParaRPr>
          </a:p>
          <a:p>
            <a:r>
              <a:rPr lang="en-US" dirty="0" smtClean="0">
                <a:solidFill>
                  <a:srgbClr val="48773D"/>
                </a:solidFill>
                <a:latin typeface="+mn-lt"/>
              </a:rPr>
              <a:t>Select “Start Private Chat.”</a:t>
            </a:r>
            <a:r>
              <a:rPr lang="en-US" dirty="0">
                <a:solidFill>
                  <a:srgbClr val="48773D"/>
                </a:solidFill>
                <a:latin typeface="+mn-lt"/>
              </a:rPr>
              <a:t> </a:t>
            </a:r>
            <a:r>
              <a:rPr lang="en-US" dirty="0" smtClean="0">
                <a:solidFill>
                  <a:srgbClr val="48773D"/>
                </a:solidFill>
                <a:latin typeface="+mn-lt"/>
              </a:rPr>
              <a:t>A separate tab will then open for you to type your private message.</a:t>
            </a:r>
          </a:p>
          <a:p>
            <a:pPr marL="0" indent="0">
              <a:buNone/>
            </a:pPr>
            <a:endParaRPr lang="en-US" dirty="0" smtClean="0">
              <a:solidFill>
                <a:srgbClr val="48773D"/>
              </a:solidFill>
              <a:latin typeface="+mn-lt"/>
            </a:endParaRPr>
          </a:p>
          <a:p>
            <a:pPr marL="0" indent="0">
              <a:buNone/>
            </a:pPr>
            <a:endParaRPr lang="en-US" dirty="0" smtClean="0">
              <a:solidFill>
                <a:srgbClr val="48773D"/>
              </a:solidFill>
              <a:latin typeface="+mn-lt"/>
            </a:endParaRPr>
          </a:p>
          <a:p>
            <a:r>
              <a:rPr lang="en-US" dirty="0" smtClean="0">
                <a:solidFill>
                  <a:srgbClr val="48773D"/>
                </a:solidFill>
                <a:latin typeface="+mn-lt"/>
              </a:rPr>
              <a:t>The tab lights up when you receive a new message. Click on the tab to view the message.</a:t>
            </a:r>
            <a:endParaRPr lang="en-US" dirty="0">
              <a:solidFill>
                <a:srgbClr val="48773D"/>
              </a:solidFill>
              <a:latin typeface="+mn-lt"/>
            </a:endParaRPr>
          </a:p>
        </p:txBody>
      </p:sp>
      <p:pic>
        <p:nvPicPr>
          <p:cNvPr id="5" name="Picture 4"/>
          <p:cNvPicPr/>
          <p:nvPr/>
        </p:nvPicPr>
        <p:blipFill rotWithShape="1">
          <a:blip r:embed="rId3"/>
          <a:srcRect l="40697" t="7148" r="50600" b="60788"/>
          <a:stretch/>
        </p:blipFill>
        <p:spPr bwMode="auto">
          <a:xfrm>
            <a:off x="5462361" y="553453"/>
            <a:ext cx="2291792" cy="1836821"/>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44180" t="48119" r="50574" b="33932"/>
          <a:stretch/>
        </p:blipFill>
        <p:spPr bwMode="auto">
          <a:xfrm>
            <a:off x="5462360" y="2612068"/>
            <a:ext cx="2291793" cy="1705797"/>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extLst>
              <a:ext uri="{28A0092B-C50C-407E-A947-70E740481C1C}">
                <a14:useLocalDpi xmlns:a14="http://schemas.microsoft.com/office/drawing/2010/main" val="0"/>
              </a:ext>
            </a:extLst>
          </a:blip>
          <a:srcRect l="44159" t="47956" r="50619" b="33746"/>
          <a:stretch/>
        </p:blipFill>
        <p:spPr bwMode="auto">
          <a:xfrm>
            <a:off x="5462361" y="4892586"/>
            <a:ext cx="2291793" cy="1746534"/>
          </a:xfrm>
          <a:prstGeom prst="rect">
            <a:avLst/>
          </a:prstGeom>
          <a:ln>
            <a:noFill/>
          </a:ln>
          <a:extLst>
            <a:ext uri="{53640926-AAD7-44D8-BBD7-CCE9431645EC}">
              <a14:shadowObscured xmlns:a14="http://schemas.microsoft.com/office/drawing/2010/main"/>
            </a:ext>
          </a:extLst>
        </p:spPr>
      </p:pic>
      <p:sp>
        <p:nvSpPr>
          <p:cNvPr id="2" name="Down Arrow 1"/>
          <p:cNvSpPr/>
          <p:nvPr/>
        </p:nvSpPr>
        <p:spPr>
          <a:xfrm>
            <a:off x="6155055" y="5968416"/>
            <a:ext cx="217170" cy="443814"/>
          </a:xfrm>
          <a:prstGeom prst="downArrow">
            <a:avLst/>
          </a:prstGeom>
          <a:solidFill>
            <a:srgbClr val="487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372225" y="5599084"/>
            <a:ext cx="2531629" cy="523220"/>
          </a:xfrm>
          <a:prstGeom prst="rect">
            <a:avLst/>
          </a:prstGeom>
          <a:solidFill>
            <a:srgbClr val="FFFFCC"/>
          </a:solidFill>
        </p:spPr>
        <p:txBody>
          <a:bodyPr wrap="square" rtlCol="0">
            <a:spAutoFit/>
          </a:bodyPr>
          <a:lstStyle/>
          <a:p>
            <a:r>
              <a:rPr lang="en-US" sz="1400" dirty="0" smtClean="0"/>
              <a:t>Tabs light up to let you know you’ve received a new message</a:t>
            </a:r>
            <a:endParaRPr lang="en-US" sz="1400" dirty="0"/>
          </a:p>
        </p:txBody>
      </p:sp>
    </p:spTree>
    <p:extLst>
      <p:ext uri="{BB962C8B-B14F-4D97-AF65-F5344CB8AC3E}">
        <p14:creationId xmlns:p14="http://schemas.microsoft.com/office/powerpoint/2010/main" val="31534938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2" y="574776"/>
            <a:ext cx="8229600" cy="1143000"/>
          </a:xfrm>
        </p:spPr>
        <p:txBody>
          <a:bodyPr/>
          <a:lstStyle/>
          <a:p>
            <a:r>
              <a:rPr lang="en-US" dirty="0" smtClean="0"/>
              <a:t>What is Culture?</a:t>
            </a:r>
            <a:endParaRPr lang="en-US" dirty="0"/>
          </a:p>
        </p:txBody>
      </p:sp>
      <p:sp>
        <p:nvSpPr>
          <p:cNvPr id="3" name="Content Placeholder 2"/>
          <p:cNvSpPr>
            <a:spLocks noGrp="1"/>
          </p:cNvSpPr>
          <p:nvPr>
            <p:ph idx="1"/>
          </p:nvPr>
        </p:nvSpPr>
        <p:spPr>
          <a:xfrm>
            <a:off x="675861" y="1951351"/>
            <a:ext cx="8070573" cy="4525963"/>
          </a:xfrm>
        </p:spPr>
        <p:txBody>
          <a:bodyPr>
            <a:noAutofit/>
          </a:bodyPr>
          <a:lstStyle/>
          <a:p>
            <a:pPr marL="0" indent="0">
              <a:buNone/>
            </a:pPr>
            <a:r>
              <a:rPr lang="en-US" sz="4000" dirty="0" smtClean="0">
                <a:solidFill>
                  <a:schemeClr val="tx1">
                    <a:lumMod val="85000"/>
                    <a:lumOff val="15000"/>
                  </a:schemeClr>
                </a:solidFill>
                <a:latin typeface="Arabic Typesetting" panose="03020402040406030203" pitchFamily="66" charset="-78"/>
                <a:cs typeface="Arabic Typesetting" panose="03020402040406030203" pitchFamily="66" charset="-78"/>
              </a:rPr>
              <a:t>“</a:t>
            </a:r>
            <a:r>
              <a:rPr lang="en-US" sz="4000" b="1" dirty="0" smtClean="0">
                <a:solidFill>
                  <a:schemeClr val="tx1">
                    <a:lumMod val="85000"/>
                    <a:lumOff val="15000"/>
                  </a:schemeClr>
                </a:solidFill>
                <a:latin typeface="Arabic Typesetting" panose="03020402040406030203" pitchFamily="66" charset="-78"/>
                <a:cs typeface="Arabic Typesetting" panose="03020402040406030203" pitchFamily="66" charset="-78"/>
              </a:rPr>
              <a:t>a</a:t>
            </a:r>
            <a:r>
              <a:rPr lang="en-US" sz="4000" dirty="0" smtClean="0">
                <a:solidFill>
                  <a:schemeClr val="tx1">
                    <a:lumMod val="85000"/>
                    <a:lumOff val="15000"/>
                  </a:schemeClr>
                </a:solidFill>
                <a:latin typeface="Arabic Typesetting" panose="03020402040406030203" pitchFamily="66" charset="-78"/>
                <a:cs typeface="Arabic Typesetting" panose="03020402040406030203" pitchFamily="66" charset="-78"/>
              </a:rPr>
              <a:t>: the integrated pattern of human knowledge, belief, and behavior that depends upon man’s capacity for learning and transmitting knowledge to succeeding generations  </a:t>
            </a:r>
            <a:r>
              <a:rPr lang="en-US" sz="4000" b="1" dirty="0" smtClean="0">
                <a:solidFill>
                  <a:schemeClr val="tx1">
                    <a:lumMod val="85000"/>
                    <a:lumOff val="15000"/>
                  </a:schemeClr>
                </a:solidFill>
                <a:latin typeface="Arabic Typesetting" panose="03020402040406030203" pitchFamily="66" charset="-78"/>
                <a:cs typeface="Arabic Typesetting" panose="03020402040406030203" pitchFamily="66" charset="-78"/>
              </a:rPr>
              <a:t>b</a:t>
            </a:r>
            <a:r>
              <a:rPr lang="en-US" sz="4000" dirty="0" smtClean="0">
                <a:solidFill>
                  <a:schemeClr val="tx1">
                    <a:lumMod val="85000"/>
                    <a:lumOff val="15000"/>
                  </a:schemeClr>
                </a:solidFill>
                <a:latin typeface="Arabic Typesetting" panose="03020402040406030203" pitchFamily="66" charset="-78"/>
                <a:cs typeface="Arabic Typesetting" panose="03020402040406030203" pitchFamily="66" charset="-78"/>
              </a:rPr>
              <a:t>: the customary beliefs, social forms, and material traits of a racial, religious, or social group”</a:t>
            </a:r>
          </a:p>
          <a:p>
            <a:pPr marL="0" indent="0" algn="r">
              <a:buNone/>
            </a:pPr>
            <a:r>
              <a:rPr lang="en-US" sz="4000" dirty="0" smtClean="0">
                <a:solidFill>
                  <a:schemeClr val="tx1">
                    <a:lumMod val="85000"/>
                    <a:lumOff val="15000"/>
                  </a:schemeClr>
                </a:solidFill>
                <a:latin typeface="Arabic Typesetting" panose="03020402040406030203" pitchFamily="66" charset="-78"/>
                <a:cs typeface="Arabic Typesetting" panose="03020402040406030203" pitchFamily="66" charset="-78"/>
              </a:rPr>
              <a:t>~ Merriam-Webster Collegiate Dictionary</a:t>
            </a:r>
            <a:endParaRPr lang="en-US" sz="4000" dirty="0">
              <a:solidFill>
                <a:schemeClr val="tx1">
                  <a:lumMod val="85000"/>
                  <a:lumOff val="15000"/>
                </a:schemeClr>
              </a:solidFill>
              <a:latin typeface="Arabic Typesetting" panose="03020402040406030203" pitchFamily="66" charset="-78"/>
              <a:cs typeface="Arabic Typesetting" panose="03020402040406030203" pitchFamily="66" charset="-78"/>
            </a:endParaRPr>
          </a:p>
        </p:txBody>
      </p:sp>
      <p:sp>
        <p:nvSpPr>
          <p:cNvPr id="9" name="TextBox 8"/>
          <p:cNvSpPr txBox="1"/>
          <p:nvPr/>
        </p:nvSpPr>
        <p:spPr>
          <a:xfrm>
            <a:off x="-16476" y="6503425"/>
            <a:ext cx="3674076" cy="338554"/>
          </a:xfrm>
          <a:prstGeom prst="rect">
            <a:avLst/>
          </a:prstGeom>
          <a:noFill/>
        </p:spPr>
        <p:txBody>
          <a:bodyPr wrap="square" rtlCol="0">
            <a:spAutoFit/>
          </a:bodyPr>
          <a:lstStyle/>
          <a:p>
            <a:r>
              <a:rPr lang="en-US" sz="1600" dirty="0" smtClean="0">
                <a:solidFill>
                  <a:srgbClr val="641868"/>
                </a:solidFill>
                <a:latin typeface="Avenir Roman"/>
              </a:rPr>
              <a:t>Defining Culture</a:t>
            </a:r>
            <a:endParaRPr lang="en-US" dirty="0">
              <a:solidFill>
                <a:srgbClr val="641868"/>
              </a:solidFill>
              <a:latin typeface="Avenir Roman"/>
            </a:endParaRPr>
          </a:p>
        </p:txBody>
      </p:sp>
      <p:cxnSp>
        <p:nvCxnSpPr>
          <p:cNvPr id="12" name="Straight Connector 11"/>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86200" y="6524822"/>
            <a:ext cx="5257800" cy="338554"/>
          </a:xfrm>
          <a:prstGeom prst="rect">
            <a:avLst/>
          </a:prstGeom>
          <a:noFill/>
        </p:spPr>
        <p:txBody>
          <a:bodyPr wrap="square" rtlCol="0">
            <a:spAutoFit/>
          </a:bodyPr>
          <a:lstStyle/>
          <a:p>
            <a:pPr algn="r"/>
            <a:r>
              <a:rPr lang="en-US" sz="1600" dirty="0" smtClean="0">
                <a:solidFill>
                  <a:srgbClr val="641868"/>
                </a:solidFill>
                <a:latin typeface="Avenir Roman"/>
              </a:rPr>
              <a:t>90</a:t>
            </a:r>
            <a:endParaRPr lang="en-US" sz="1600" dirty="0">
              <a:solidFill>
                <a:srgbClr val="641868"/>
              </a:solidFill>
              <a:latin typeface="Avenir Roman"/>
            </a:endParaRPr>
          </a:p>
        </p:txBody>
      </p:sp>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spTree>
    <p:extLst>
      <p:ext uri="{BB962C8B-B14F-4D97-AF65-F5344CB8AC3E}">
        <p14:creationId xmlns:p14="http://schemas.microsoft.com/office/powerpoint/2010/main" val="3958015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537867"/>
            <a:ext cx="8229600" cy="1143000"/>
          </a:xfrm>
        </p:spPr>
        <p:txBody>
          <a:bodyPr/>
          <a:lstStyle/>
          <a:p>
            <a:r>
              <a:rPr lang="en-US" dirty="0" smtClean="0"/>
              <a:t>Features of Culture</a:t>
            </a:r>
            <a:endParaRPr lang="en-US" dirty="0"/>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86200" y="6524822"/>
            <a:ext cx="5257800" cy="338554"/>
          </a:xfrm>
          <a:prstGeom prst="rect">
            <a:avLst/>
          </a:prstGeom>
          <a:noFill/>
        </p:spPr>
        <p:txBody>
          <a:bodyPr wrap="square" rtlCol="0">
            <a:spAutoFit/>
          </a:bodyPr>
          <a:lstStyle/>
          <a:p>
            <a:pPr algn="r"/>
            <a:r>
              <a:rPr lang="en-US" sz="1600" dirty="0" smtClean="0">
                <a:solidFill>
                  <a:srgbClr val="641868"/>
                </a:solidFill>
                <a:latin typeface="Avenir Roman"/>
              </a:rPr>
              <a:t>ACTIVITY   92 &amp; 95</a:t>
            </a:r>
            <a:endParaRPr lang="en-US" sz="1600" dirty="0">
              <a:solidFill>
                <a:srgbClr val="641868"/>
              </a:solidFill>
              <a:latin typeface="Avenir Roman"/>
            </a:endParaRPr>
          </a:p>
        </p:txBody>
      </p:sp>
      <p:sp>
        <p:nvSpPr>
          <p:cNvPr id="8" name="TextBox 7"/>
          <p:cNvSpPr txBox="1"/>
          <p:nvPr/>
        </p:nvSpPr>
        <p:spPr>
          <a:xfrm>
            <a:off x="-16476" y="6488019"/>
            <a:ext cx="3674076" cy="338554"/>
          </a:xfrm>
          <a:prstGeom prst="rect">
            <a:avLst/>
          </a:prstGeom>
          <a:noFill/>
        </p:spPr>
        <p:txBody>
          <a:bodyPr wrap="square" rtlCol="0">
            <a:spAutoFit/>
          </a:bodyPr>
          <a:lstStyle/>
          <a:p>
            <a:r>
              <a:rPr lang="en-US" sz="1600" dirty="0" smtClean="0">
                <a:solidFill>
                  <a:srgbClr val="641868"/>
                </a:solidFill>
                <a:latin typeface="Avenir Roman"/>
              </a:rPr>
              <a:t>Understanding the Effect of Culture</a:t>
            </a:r>
            <a:endParaRPr lang="en-US" dirty="0">
              <a:solidFill>
                <a:srgbClr val="641868"/>
              </a:solidFill>
              <a:latin typeface="Avenir Roman"/>
            </a:endParaRPr>
          </a:p>
        </p:txBody>
      </p:sp>
      <p:sp>
        <p:nvSpPr>
          <p:cNvPr id="10" name="TextBox 9"/>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graphicFrame>
        <p:nvGraphicFramePr>
          <p:cNvPr id="4" name="Table 3"/>
          <p:cNvGraphicFramePr>
            <a:graphicFrameLocks noGrp="1"/>
          </p:cNvGraphicFramePr>
          <p:nvPr>
            <p:extLst>
              <p:ext uri="{D42A27DB-BD31-4B8C-83A1-F6EECF244321}">
                <p14:modId xmlns:p14="http://schemas.microsoft.com/office/powerpoint/2010/main" val="245980787"/>
              </p:ext>
            </p:extLst>
          </p:nvPr>
        </p:nvGraphicFramePr>
        <p:xfrm>
          <a:off x="762000" y="1735934"/>
          <a:ext cx="8280356" cy="4732291"/>
        </p:xfrm>
        <a:graphic>
          <a:graphicData uri="http://schemas.openxmlformats.org/drawingml/2006/table">
            <a:tbl>
              <a:tblPr firstRow="1" bandRow="1">
                <a:tableStyleId>{00A15C55-8517-42AA-B614-E9B94910E393}</a:tableStyleId>
              </a:tblPr>
              <a:tblGrid>
                <a:gridCol w="2630242">
                  <a:extLst>
                    <a:ext uri="{9D8B030D-6E8A-4147-A177-3AD203B41FA5}">
                      <a16:colId xmlns:a16="http://schemas.microsoft.com/office/drawing/2014/main" val="20000"/>
                    </a:ext>
                  </a:extLst>
                </a:gridCol>
                <a:gridCol w="3200398">
                  <a:extLst>
                    <a:ext uri="{9D8B030D-6E8A-4147-A177-3AD203B41FA5}">
                      <a16:colId xmlns:a16="http://schemas.microsoft.com/office/drawing/2014/main" val="20001"/>
                    </a:ext>
                  </a:extLst>
                </a:gridCol>
                <a:gridCol w="2449716">
                  <a:extLst>
                    <a:ext uri="{9D8B030D-6E8A-4147-A177-3AD203B41FA5}">
                      <a16:colId xmlns:a16="http://schemas.microsoft.com/office/drawing/2014/main" val="20002"/>
                    </a:ext>
                  </a:extLst>
                </a:gridCol>
              </a:tblGrid>
              <a:tr h="958619">
                <a:tc>
                  <a:txBody>
                    <a:bodyPr/>
                    <a:lstStyle/>
                    <a:p>
                      <a:r>
                        <a:rPr lang="en-US" sz="1600" b="1" dirty="0" smtClean="0">
                          <a:solidFill>
                            <a:schemeClr val="tx1"/>
                          </a:solidFill>
                          <a:latin typeface="+mn-lt"/>
                        </a:rPr>
                        <a:t>Features:</a:t>
                      </a:r>
                      <a:endParaRPr lang="en-US" sz="1600" b="1" dirty="0">
                        <a:solidFill>
                          <a:schemeClr val="tx1"/>
                        </a:solidFill>
                        <a:latin typeface="+mn-lt"/>
                      </a:endParaRPr>
                    </a:p>
                  </a:txBody>
                  <a:tcPr anchor="b">
                    <a:solidFill>
                      <a:schemeClr val="bg1">
                        <a:lumMod val="85000"/>
                      </a:schemeClr>
                    </a:solidFill>
                  </a:tcPr>
                </a:tc>
                <a:tc>
                  <a:txBody>
                    <a:bodyPr/>
                    <a:lstStyle/>
                    <a:p>
                      <a:r>
                        <a:rPr lang="en-US" sz="1600" dirty="0" smtClean="0">
                          <a:solidFill>
                            <a:schemeClr val="tx1"/>
                          </a:solidFill>
                          <a:latin typeface="+mn-lt"/>
                        </a:rPr>
                        <a:t>An example from how I was raised:</a:t>
                      </a:r>
                      <a:endParaRPr lang="en-US" sz="1600" dirty="0">
                        <a:solidFill>
                          <a:schemeClr val="tx1"/>
                        </a:solidFill>
                        <a:latin typeface="+mn-lt"/>
                      </a:endParaRPr>
                    </a:p>
                  </a:txBody>
                  <a:tcPr anchor="b">
                    <a:solidFill>
                      <a:schemeClr val="bg1">
                        <a:lumMod val="85000"/>
                      </a:schemeClr>
                    </a:solidFill>
                  </a:tcPr>
                </a:tc>
                <a:tc>
                  <a:txBody>
                    <a:bodyPr/>
                    <a:lstStyle/>
                    <a:p>
                      <a:r>
                        <a:rPr lang="en-US" sz="1600" dirty="0" smtClean="0">
                          <a:solidFill>
                            <a:schemeClr val="tx1"/>
                          </a:solidFill>
                          <a:latin typeface="+mn-lt"/>
                        </a:rPr>
                        <a:t>What</a:t>
                      </a:r>
                      <a:r>
                        <a:rPr lang="en-US" sz="1600" baseline="0" dirty="0" smtClean="0">
                          <a:solidFill>
                            <a:schemeClr val="tx1"/>
                          </a:solidFill>
                          <a:latin typeface="+mn-lt"/>
                        </a:rPr>
                        <a:t> I have observed from a child/family with whom I work:</a:t>
                      </a:r>
                      <a:endParaRPr lang="en-US" sz="1600" dirty="0">
                        <a:solidFill>
                          <a:schemeClr val="tx1"/>
                        </a:solidFill>
                        <a:latin typeface="+mn-lt"/>
                      </a:endParaRPr>
                    </a:p>
                  </a:txBody>
                  <a:tcPr anchor="b">
                    <a:solidFill>
                      <a:schemeClr val="bg1">
                        <a:lumMod val="85000"/>
                      </a:schemeClr>
                    </a:solidFill>
                  </a:tcPr>
                </a:tc>
                <a:extLst>
                  <a:ext uri="{0D108BD9-81ED-4DB2-BD59-A6C34878D82A}">
                    <a16:rowId xmlns:a16="http://schemas.microsoft.com/office/drawing/2014/main" val="10000"/>
                  </a:ext>
                </a:extLst>
              </a:tr>
              <a:tr h="539096">
                <a:tc>
                  <a:txBody>
                    <a:bodyPr/>
                    <a:lstStyle/>
                    <a:p>
                      <a:r>
                        <a:rPr lang="en-US" sz="1600" b="1" dirty="0" smtClean="0">
                          <a:solidFill>
                            <a:schemeClr val="bg1"/>
                          </a:solidFill>
                          <a:latin typeface="+mn-lt"/>
                        </a:rPr>
                        <a:t>Greeting others</a:t>
                      </a:r>
                      <a:endParaRPr lang="en-US" sz="1600" b="1" dirty="0">
                        <a:solidFill>
                          <a:schemeClr val="bg1"/>
                        </a:solidFill>
                        <a:latin typeface="+mn-lt"/>
                      </a:endParaRPr>
                    </a:p>
                  </a:txBody>
                  <a:tcPr>
                    <a:solidFill>
                      <a:schemeClr val="accent3">
                        <a:lumMod val="75000"/>
                      </a:schemeClr>
                    </a:solidFill>
                  </a:tcPr>
                </a:tc>
                <a:tc>
                  <a:txBody>
                    <a:bodyPr/>
                    <a:lstStyle/>
                    <a:p>
                      <a:pPr algn="ctr"/>
                      <a:r>
                        <a:rPr lang="en-US" sz="1600" i="1" dirty="0" smtClean="0">
                          <a:latin typeface="+mn-lt"/>
                        </a:rPr>
                        <a:t>Hand-shake</a:t>
                      </a:r>
                      <a:endParaRPr lang="en-US" sz="1600" i="1" dirty="0">
                        <a:latin typeface="+mn-lt"/>
                      </a:endParaRPr>
                    </a:p>
                  </a:txBody>
                  <a:tcPr>
                    <a:solidFill>
                      <a:schemeClr val="accent3">
                        <a:lumMod val="40000"/>
                        <a:lumOff val="60000"/>
                      </a:schemeClr>
                    </a:solidFill>
                  </a:tcPr>
                </a:tc>
                <a:tc>
                  <a:txBody>
                    <a:bodyPr/>
                    <a:lstStyle/>
                    <a:p>
                      <a:pPr algn="ctr"/>
                      <a:r>
                        <a:rPr lang="en-US" sz="1600" i="1" dirty="0" smtClean="0">
                          <a:latin typeface="+mn-lt"/>
                        </a:rPr>
                        <a:t>Kiss on each cheek</a:t>
                      </a:r>
                      <a:endParaRPr lang="en-US" sz="1600" i="1" dirty="0">
                        <a:latin typeface="+mn-lt"/>
                      </a:endParaRPr>
                    </a:p>
                  </a:txBody>
                  <a:tcPr>
                    <a:solidFill>
                      <a:schemeClr val="accent3">
                        <a:lumMod val="20000"/>
                        <a:lumOff val="80000"/>
                      </a:schemeClr>
                    </a:solidFill>
                  </a:tcPr>
                </a:tc>
                <a:extLst>
                  <a:ext uri="{0D108BD9-81ED-4DB2-BD59-A6C34878D82A}">
                    <a16:rowId xmlns:a16="http://schemas.microsoft.com/office/drawing/2014/main" val="10001"/>
                  </a:ext>
                </a:extLst>
              </a:tr>
              <a:tr h="539096">
                <a:tc>
                  <a:txBody>
                    <a:bodyPr/>
                    <a:lstStyle/>
                    <a:p>
                      <a:r>
                        <a:rPr lang="en-US" sz="1600" b="1" dirty="0" smtClean="0">
                          <a:solidFill>
                            <a:schemeClr val="bg1"/>
                          </a:solidFill>
                          <a:latin typeface="+mn-lt"/>
                        </a:rPr>
                        <a:t>Personal space/privacy</a:t>
                      </a:r>
                      <a:endParaRPr lang="en-US" sz="1600" b="1" dirty="0">
                        <a:solidFill>
                          <a:schemeClr val="bg1"/>
                        </a:solidFill>
                        <a:latin typeface="+mn-lt"/>
                      </a:endParaRPr>
                    </a:p>
                  </a:txBody>
                  <a:tcPr>
                    <a:solidFill>
                      <a:schemeClr val="accent3">
                        <a:lumMod val="75000"/>
                      </a:schemeClr>
                    </a:solidFill>
                  </a:tcPr>
                </a:tc>
                <a:tc>
                  <a:txBody>
                    <a:bodyPr/>
                    <a:lstStyle/>
                    <a:p>
                      <a:pPr algn="ctr"/>
                      <a:endParaRPr lang="en-US" sz="2200" dirty="0">
                        <a:latin typeface="+mn-lt"/>
                      </a:endParaRPr>
                    </a:p>
                  </a:txBody>
                  <a:tcPr>
                    <a:solidFill>
                      <a:schemeClr val="accent3">
                        <a:lumMod val="40000"/>
                        <a:lumOff val="60000"/>
                      </a:schemeClr>
                    </a:solidFill>
                  </a:tcPr>
                </a:tc>
                <a:tc>
                  <a:txBody>
                    <a:bodyPr/>
                    <a:lstStyle/>
                    <a:p>
                      <a:pPr algn="ctr"/>
                      <a:endParaRPr lang="en-US" sz="2200" dirty="0">
                        <a:latin typeface="+mn-lt"/>
                      </a:endParaRPr>
                    </a:p>
                  </a:txBody>
                  <a:tcPr>
                    <a:solidFill>
                      <a:schemeClr val="accent3">
                        <a:lumMod val="20000"/>
                        <a:lumOff val="80000"/>
                      </a:schemeClr>
                    </a:solidFill>
                  </a:tcPr>
                </a:tc>
                <a:extLst>
                  <a:ext uri="{0D108BD9-81ED-4DB2-BD59-A6C34878D82A}">
                    <a16:rowId xmlns:a16="http://schemas.microsoft.com/office/drawing/2014/main" val="10002"/>
                  </a:ext>
                </a:extLst>
              </a:tr>
              <a:tr h="539096">
                <a:tc>
                  <a:txBody>
                    <a:bodyPr/>
                    <a:lstStyle/>
                    <a:p>
                      <a:r>
                        <a:rPr lang="en-US" sz="1600" b="1" dirty="0" smtClean="0">
                          <a:solidFill>
                            <a:schemeClr val="bg1"/>
                          </a:solidFill>
                          <a:latin typeface="+mn-lt"/>
                        </a:rPr>
                        <a:t>Role of the family</a:t>
                      </a:r>
                      <a:endParaRPr lang="en-US" sz="1600" b="1" dirty="0">
                        <a:solidFill>
                          <a:schemeClr val="bg1"/>
                        </a:solidFill>
                        <a:latin typeface="+mn-lt"/>
                      </a:endParaRPr>
                    </a:p>
                  </a:txBody>
                  <a:tcPr>
                    <a:solidFill>
                      <a:schemeClr val="accent3">
                        <a:lumMod val="75000"/>
                      </a:schemeClr>
                    </a:solidFill>
                  </a:tcPr>
                </a:tc>
                <a:tc>
                  <a:txBody>
                    <a:bodyPr/>
                    <a:lstStyle/>
                    <a:p>
                      <a:pPr algn="ctr"/>
                      <a:endParaRPr lang="en-US" sz="2200" dirty="0">
                        <a:latin typeface="+mn-lt"/>
                      </a:endParaRPr>
                    </a:p>
                  </a:txBody>
                  <a:tcPr>
                    <a:solidFill>
                      <a:schemeClr val="accent3">
                        <a:lumMod val="40000"/>
                        <a:lumOff val="60000"/>
                      </a:schemeClr>
                    </a:solidFill>
                  </a:tcPr>
                </a:tc>
                <a:tc>
                  <a:txBody>
                    <a:bodyPr/>
                    <a:lstStyle/>
                    <a:p>
                      <a:pPr algn="ctr"/>
                      <a:endParaRPr lang="en-US" sz="2200" dirty="0">
                        <a:latin typeface="+mn-lt"/>
                      </a:endParaRPr>
                    </a:p>
                  </a:txBody>
                  <a:tcPr>
                    <a:solidFill>
                      <a:schemeClr val="accent3">
                        <a:lumMod val="20000"/>
                        <a:lumOff val="80000"/>
                      </a:schemeClr>
                    </a:solidFill>
                  </a:tcPr>
                </a:tc>
                <a:extLst>
                  <a:ext uri="{0D108BD9-81ED-4DB2-BD59-A6C34878D82A}">
                    <a16:rowId xmlns:a16="http://schemas.microsoft.com/office/drawing/2014/main" val="10003"/>
                  </a:ext>
                </a:extLst>
              </a:tr>
              <a:tr h="539096">
                <a:tc>
                  <a:txBody>
                    <a:bodyPr/>
                    <a:lstStyle/>
                    <a:p>
                      <a:r>
                        <a:rPr lang="en-US" sz="1600" b="1" dirty="0" smtClean="0">
                          <a:solidFill>
                            <a:schemeClr val="bg1"/>
                          </a:solidFill>
                          <a:latin typeface="+mn-lt"/>
                        </a:rPr>
                        <a:t>Celebrations</a:t>
                      </a:r>
                      <a:endParaRPr lang="en-US" sz="1600" b="1" dirty="0">
                        <a:solidFill>
                          <a:schemeClr val="bg1"/>
                        </a:solidFill>
                        <a:latin typeface="+mn-lt"/>
                      </a:endParaRPr>
                    </a:p>
                  </a:txBody>
                  <a:tcPr>
                    <a:solidFill>
                      <a:schemeClr val="accent3">
                        <a:lumMod val="75000"/>
                      </a:schemeClr>
                    </a:solidFill>
                  </a:tcPr>
                </a:tc>
                <a:tc>
                  <a:txBody>
                    <a:bodyPr/>
                    <a:lstStyle/>
                    <a:p>
                      <a:pPr algn="ctr"/>
                      <a:endParaRPr lang="en-US" sz="2200" dirty="0">
                        <a:latin typeface="+mn-lt"/>
                      </a:endParaRPr>
                    </a:p>
                  </a:txBody>
                  <a:tcPr>
                    <a:solidFill>
                      <a:schemeClr val="accent3">
                        <a:lumMod val="40000"/>
                        <a:lumOff val="60000"/>
                      </a:schemeClr>
                    </a:solidFill>
                  </a:tcPr>
                </a:tc>
                <a:tc>
                  <a:txBody>
                    <a:bodyPr/>
                    <a:lstStyle/>
                    <a:p>
                      <a:pPr algn="ctr"/>
                      <a:endParaRPr lang="en-US" sz="2200" dirty="0">
                        <a:latin typeface="+mn-lt"/>
                      </a:endParaRPr>
                    </a:p>
                  </a:txBody>
                  <a:tcPr>
                    <a:solidFill>
                      <a:schemeClr val="accent3">
                        <a:lumMod val="20000"/>
                        <a:lumOff val="80000"/>
                      </a:schemeClr>
                    </a:solidFill>
                  </a:tcPr>
                </a:tc>
                <a:extLst>
                  <a:ext uri="{0D108BD9-81ED-4DB2-BD59-A6C34878D82A}">
                    <a16:rowId xmlns:a16="http://schemas.microsoft.com/office/drawing/2014/main" val="10004"/>
                  </a:ext>
                </a:extLst>
              </a:tr>
              <a:tr h="539096">
                <a:tc>
                  <a:txBody>
                    <a:bodyPr/>
                    <a:lstStyle/>
                    <a:p>
                      <a:r>
                        <a:rPr lang="en-US" sz="1600" b="1" dirty="0" smtClean="0">
                          <a:solidFill>
                            <a:schemeClr val="bg1"/>
                          </a:solidFill>
                          <a:latin typeface="+mn-lt"/>
                        </a:rPr>
                        <a:t>General</a:t>
                      </a:r>
                      <a:r>
                        <a:rPr lang="en-US" sz="1600" b="1" baseline="0" dirty="0" smtClean="0">
                          <a:solidFill>
                            <a:schemeClr val="bg1"/>
                          </a:solidFill>
                          <a:latin typeface="+mn-lt"/>
                        </a:rPr>
                        <a:t> worldview</a:t>
                      </a:r>
                      <a:endParaRPr lang="en-US" sz="1600" b="1" dirty="0">
                        <a:solidFill>
                          <a:schemeClr val="bg1"/>
                        </a:solidFill>
                        <a:latin typeface="+mn-lt"/>
                      </a:endParaRPr>
                    </a:p>
                  </a:txBody>
                  <a:tcPr>
                    <a:solidFill>
                      <a:schemeClr val="accent3">
                        <a:lumMod val="75000"/>
                      </a:schemeClr>
                    </a:solidFill>
                  </a:tcPr>
                </a:tc>
                <a:tc>
                  <a:txBody>
                    <a:bodyPr/>
                    <a:lstStyle/>
                    <a:p>
                      <a:pPr algn="ctr"/>
                      <a:endParaRPr lang="en-US" sz="2200" dirty="0">
                        <a:latin typeface="+mn-lt"/>
                      </a:endParaRPr>
                    </a:p>
                  </a:txBody>
                  <a:tcPr>
                    <a:solidFill>
                      <a:schemeClr val="accent3">
                        <a:lumMod val="40000"/>
                        <a:lumOff val="60000"/>
                      </a:schemeClr>
                    </a:solidFill>
                  </a:tcPr>
                </a:tc>
                <a:tc>
                  <a:txBody>
                    <a:bodyPr/>
                    <a:lstStyle/>
                    <a:p>
                      <a:pPr algn="ctr"/>
                      <a:endParaRPr lang="en-US" sz="2200" dirty="0">
                        <a:latin typeface="+mn-lt"/>
                      </a:endParaRPr>
                    </a:p>
                  </a:txBody>
                  <a:tcPr>
                    <a:solidFill>
                      <a:schemeClr val="accent3">
                        <a:lumMod val="20000"/>
                        <a:lumOff val="80000"/>
                      </a:schemeClr>
                    </a:solidFill>
                  </a:tcPr>
                </a:tc>
                <a:extLst>
                  <a:ext uri="{0D108BD9-81ED-4DB2-BD59-A6C34878D82A}">
                    <a16:rowId xmlns:a16="http://schemas.microsoft.com/office/drawing/2014/main" val="10005"/>
                  </a:ext>
                </a:extLst>
              </a:tr>
              <a:tr h="539096">
                <a:tc>
                  <a:txBody>
                    <a:bodyPr/>
                    <a:lstStyle/>
                    <a:p>
                      <a:r>
                        <a:rPr lang="en-US" sz="1600" b="1" dirty="0" smtClean="0">
                          <a:solidFill>
                            <a:schemeClr val="bg1"/>
                          </a:solidFill>
                          <a:latin typeface="+mn-lt"/>
                        </a:rPr>
                        <a:t>Raising/Disciplining children</a:t>
                      </a:r>
                      <a:endParaRPr lang="en-US" sz="1600" b="1" dirty="0">
                        <a:solidFill>
                          <a:schemeClr val="bg1"/>
                        </a:solidFill>
                        <a:latin typeface="+mn-lt"/>
                      </a:endParaRPr>
                    </a:p>
                  </a:txBody>
                  <a:tcPr>
                    <a:solidFill>
                      <a:schemeClr val="accent3">
                        <a:lumMod val="75000"/>
                      </a:schemeClr>
                    </a:solidFill>
                  </a:tcPr>
                </a:tc>
                <a:tc>
                  <a:txBody>
                    <a:bodyPr/>
                    <a:lstStyle/>
                    <a:p>
                      <a:pPr algn="ctr"/>
                      <a:endParaRPr lang="en-US" sz="2200" dirty="0">
                        <a:latin typeface="+mn-lt"/>
                      </a:endParaRPr>
                    </a:p>
                  </a:txBody>
                  <a:tcPr>
                    <a:solidFill>
                      <a:schemeClr val="accent3">
                        <a:lumMod val="40000"/>
                        <a:lumOff val="60000"/>
                      </a:schemeClr>
                    </a:solidFill>
                  </a:tcPr>
                </a:tc>
                <a:tc>
                  <a:txBody>
                    <a:bodyPr/>
                    <a:lstStyle/>
                    <a:p>
                      <a:pPr algn="ctr"/>
                      <a:endParaRPr lang="en-US" sz="2200" dirty="0">
                        <a:latin typeface="+mn-lt"/>
                      </a:endParaRPr>
                    </a:p>
                  </a:txBody>
                  <a:tcPr>
                    <a:solidFill>
                      <a:schemeClr val="accent3">
                        <a:lumMod val="20000"/>
                        <a:lumOff val="80000"/>
                      </a:schemeClr>
                    </a:solidFill>
                  </a:tcPr>
                </a:tc>
                <a:extLst>
                  <a:ext uri="{0D108BD9-81ED-4DB2-BD59-A6C34878D82A}">
                    <a16:rowId xmlns:a16="http://schemas.microsoft.com/office/drawing/2014/main" val="10006"/>
                  </a:ext>
                </a:extLst>
              </a:tr>
              <a:tr h="539096">
                <a:tc>
                  <a:txBody>
                    <a:bodyPr/>
                    <a:lstStyle/>
                    <a:p>
                      <a:r>
                        <a:rPr lang="en-US" sz="1600" b="1" dirty="0" smtClean="0">
                          <a:solidFill>
                            <a:schemeClr val="bg1"/>
                          </a:solidFill>
                          <a:latin typeface="+mn-lt"/>
                        </a:rPr>
                        <a:t>Education</a:t>
                      </a:r>
                      <a:endParaRPr lang="en-US" sz="1600" b="1" dirty="0">
                        <a:solidFill>
                          <a:schemeClr val="bg1"/>
                        </a:solidFill>
                        <a:latin typeface="+mn-lt"/>
                      </a:endParaRPr>
                    </a:p>
                  </a:txBody>
                  <a:tcPr>
                    <a:solidFill>
                      <a:schemeClr val="accent3">
                        <a:lumMod val="75000"/>
                      </a:schemeClr>
                    </a:solidFill>
                  </a:tcPr>
                </a:tc>
                <a:tc>
                  <a:txBody>
                    <a:bodyPr/>
                    <a:lstStyle/>
                    <a:p>
                      <a:pPr algn="ctr"/>
                      <a:endParaRPr lang="en-US" sz="2200" dirty="0">
                        <a:latin typeface="+mn-lt"/>
                      </a:endParaRPr>
                    </a:p>
                  </a:txBody>
                  <a:tcPr>
                    <a:solidFill>
                      <a:schemeClr val="accent3">
                        <a:lumMod val="40000"/>
                        <a:lumOff val="60000"/>
                      </a:schemeClr>
                    </a:solidFill>
                  </a:tcPr>
                </a:tc>
                <a:tc>
                  <a:txBody>
                    <a:bodyPr/>
                    <a:lstStyle/>
                    <a:p>
                      <a:pPr algn="ctr"/>
                      <a:endParaRPr lang="en-US" sz="2200" dirty="0">
                        <a:latin typeface="+mn-lt"/>
                      </a:endParaRPr>
                    </a:p>
                  </a:txBody>
                  <a:tcPr>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435954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537867"/>
            <a:ext cx="8229600" cy="1143000"/>
          </a:xfrm>
        </p:spPr>
        <p:txBody>
          <a:bodyPr/>
          <a:lstStyle/>
          <a:p>
            <a:r>
              <a:rPr lang="en-US" dirty="0" smtClean="0"/>
              <a:t>Acceptance &amp; Respect</a:t>
            </a:r>
            <a:endParaRPr lang="en-US" dirty="0"/>
          </a:p>
        </p:txBody>
      </p:sp>
      <p:sp>
        <p:nvSpPr>
          <p:cNvPr id="3" name="Content Placeholder 2"/>
          <p:cNvSpPr>
            <a:spLocks noGrp="1"/>
          </p:cNvSpPr>
          <p:nvPr>
            <p:ph idx="1"/>
          </p:nvPr>
        </p:nvSpPr>
        <p:spPr>
          <a:xfrm>
            <a:off x="622852" y="2080985"/>
            <a:ext cx="8136835" cy="4525963"/>
          </a:xfrm>
        </p:spPr>
        <p:txBody>
          <a:bodyPr>
            <a:normAutofit/>
          </a:bodyPr>
          <a:lstStyle/>
          <a:p>
            <a:pPr marL="0" indent="0">
              <a:buNone/>
            </a:pPr>
            <a:r>
              <a:rPr lang="en-US" sz="4800" dirty="0" smtClean="0">
                <a:latin typeface="Arabic Typesetting" panose="03020402040406030203" pitchFamily="66" charset="-78"/>
                <a:cs typeface="Arabic Typesetting" panose="03020402040406030203" pitchFamily="66" charset="-78"/>
              </a:rPr>
              <a:t>“The world in which you were born is just one model of reality. Other cultures are not failed attempts at being like you. They are unique manifestations of the human spirit.”</a:t>
            </a:r>
          </a:p>
          <a:p>
            <a:pPr marL="0" indent="0">
              <a:buNone/>
            </a:pPr>
            <a:r>
              <a:rPr lang="en-US" sz="4800" dirty="0">
                <a:latin typeface="Arabic Typesetting" panose="03020402040406030203" pitchFamily="66" charset="-78"/>
                <a:cs typeface="Arabic Typesetting" panose="03020402040406030203" pitchFamily="66" charset="-78"/>
              </a:rPr>
              <a:t>	</a:t>
            </a:r>
            <a:r>
              <a:rPr lang="en-US" sz="4800" dirty="0" smtClean="0">
                <a:latin typeface="Arabic Typesetting" panose="03020402040406030203" pitchFamily="66" charset="-78"/>
                <a:cs typeface="Arabic Typesetting" panose="03020402040406030203" pitchFamily="66" charset="-78"/>
              </a:rPr>
              <a:t>											-Wade Davis</a:t>
            </a:r>
            <a:endParaRPr lang="en-US" sz="4800" dirty="0">
              <a:latin typeface="Arabic Typesetting" panose="03020402040406030203" pitchFamily="66" charset="-78"/>
              <a:cs typeface="Arabic Typesetting" panose="03020402040406030203" pitchFamily="66" charset="-78"/>
            </a:endParaRP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476" y="6488019"/>
            <a:ext cx="3674076" cy="338554"/>
          </a:xfrm>
          <a:prstGeom prst="rect">
            <a:avLst/>
          </a:prstGeom>
          <a:noFill/>
        </p:spPr>
        <p:txBody>
          <a:bodyPr wrap="square" rtlCol="0">
            <a:spAutoFit/>
          </a:bodyPr>
          <a:lstStyle/>
          <a:p>
            <a:r>
              <a:rPr lang="en-US" sz="1600" dirty="0" smtClean="0">
                <a:solidFill>
                  <a:srgbClr val="641868"/>
                </a:solidFill>
                <a:latin typeface="Avenir Roman"/>
              </a:rPr>
              <a:t>Understanding the Effect of Culture</a:t>
            </a:r>
            <a:endParaRPr lang="en-US" dirty="0">
              <a:solidFill>
                <a:srgbClr val="641868"/>
              </a:solidFill>
              <a:latin typeface="Avenir Roman"/>
            </a:endParaRPr>
          </a:p>
        </p:txBody>
      </p:sp>
      <p:sp>
        <p:nvSpPr>
          <p:cNvPr id="6" name="TextBox 5"/>
          <p:cNvSpPr txBox="1"/>
          <p:nvPr/>
        </p:nvSpPr>
        <p:spPr>
          <a:xfrm>
            <a:off x="2438400" y="6544989"/>
            <a:ext cx="6705600" cy="338554"/>
          </a:xfrm>
          <a:prstGeom prst="rect">
            <a:avLst/>
          </a:prstGeom>
          <a:noFill/>
        </p:spPr>
        <p:txBody>
          <a:bodyPr wrap="square" rtlCol="0">
            <a:spAutoFit/>
          </a:bodyPr>
          <a:lstStyle/>
          <a:p>
            <a:pPr algn="r"/>
            <a:r>
              <a:rPr lang="en-US" sz="1600" dirty="0" smtClean="0">
                <a:solidFill>
                  <a:srgbClr val="641868"/>
                </a:solidFill>
                <a:latin typeface="Avenir Roman"/>
              </a:rPr>
              <a:t>97</a:t>
            </a:r>
            <a:endParaRPr lang="en-US" sz="1600" dirty="0">
              <a:solidFill>
                <a:srgbClr val="641868"/>
              </a:solidFill>
              <a:latin typeface="Avenir Roman"/>
            </a:endParaRPr>
          </a:p>
        </p:txBody>
      </p:sp>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spTree>
    <p:extLst>
      <p:ext uri="{BB962C8B-B14F-4D97-AF65-F5344CB8AC3E}">
        <p14:creationId xmlns:p14="http://schemas.microsoft.com/office/powerpoint/2010/main" val="848259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563924"/>
            <a:ext cx="8229600" cy="1143000"/>
          </a:xfrm>
        </p:spPr>
        <p:txBody>
          <a:bodyPr/>
          <a:lstStyle/>
          <a:p>
            <a:r>
              <a:rPr lang="en-US" dirty="0" smtClean="0"/>
              <a:t>5 Keys to Cultural Competence</a:t>
            </a:r>
            <a:endParaRPr lang="en-US" dirty="0"/>
          </a:p>
        </p:txBody>
      </p:sp>
      <p:sp>
        <p:nvSpPr>
          <p:cNvPr id="5" name="TextBox 4"/>
          <p:cNvSpPr txBox="1"/>
          <p:nvPr/>
        </p:nvSpPr>
        <p:spPr>
          <a:xfrm>
            <a:off x="-16476" y="6503425"/>
            <a:ext cx="3674076" cy="338554"/>
          </a:xfrm>
          <a:prstGeom prst="rect">
            <a:avLst/>
          </a:prstGeom>
          <a:noFill/>
        </p:spPr>
        <p:txBody>
          <a:bodyPr wrap="square" rtlCol="0">
            <a:spAutoFit/>
          </a:bodyPr>
          <a:lstStyle/>
          <a:p>
            <a:r>
              <a:rPr lang="en-US" sz="1600" dirty="0" smtClean="0">
                <a:solidFill>
                  <a:srgbClr val="641868"/>
                </a:solidFill>
                <a:latin typeface="Avenir Roman"/>
              </a:rPr>
              <a:t>Understanding Cultural Competency</a:t>
            </a:r>
            <a:endParaRPr lang="en-US" dirty="0">
              <a:solidFill>
                <a:srgbClr val="641868"/>
              </a:solidFill>
              <a:latin typeface="Avenir Roman"/>
            </a:endParaRPr>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38400" y="6544989"/>
            <a:ext cx="6705600" cy="338554"/>
          </a:xfrm>
          <a:prstGeom prst="rect">
            <a:avLst/>
          </a:prstGeom>
          <a:noFill/>
        </p:spPr>
        <p:txBody>
          <a:bodyPr wrap="square" rtlCol="0">
            <a:spAutoFit/>
          </a:bodyPr>
          <a:lstStyle/>
          <a:p>
            <a:pPr algn="r"/>
            <a:r>
              <a:rPr lang="en-US" sz="1600" dirty="0" smtClean="0">
                <a:solidFill>
                  <a:srgbClr val="641868"/>
                </a:solidFill>
                <a:latin typeface="Avenir Roman"/>
              </a:rPr>
              <a:t>97</a:t>
            </a:r>
            <a:endParaRPr lang="en-US" sz="1600" dirty="0">
              <a:solidFill>
                <a:srgbClr val="641868"/>
              </a:solidFill>
              <a:latin typeface="Avenir Roman"/>
            </a:endParaRPr>
          </a:p>
        </p:txBody>
      </p:sp>
      <p:sp>
        <p:nvSpPr>
          <p:cNvPr id="10" name="TextBox 9"/>
          <p:cNvSpPr txBox="1"/>
          <p:nvPr/>
        </p:nvSpPr>
        <p:spPr>
          <a:xfrm>
            <a:off x="502720" y="1981042"/>
            <a:ext cx="8231847" cy="4309962"/>
          </a:xfrm>
          <a:prstGeom prst="rect">
            <a:avLst/>
          </a:prstGeom>
          <a:noFill/>
        </p:spPr>
        <p:txBody>
          <a:bodyPr wrap="square" rtlCol="0">
            <a:spAutoFit/>
          </a:bodyPr>
          <a:lstStyle/>
          <a:p>
            <a:pPr marL="285750" indent="-285750">
              <a:lnSpc>
                <a:spcPct val="150000"/>
              </a:lnSpc>
              <a:spcBef>
                <a:spcPts val="1200"/>
              </a:spcBef>
              <a:buFont typeface="Arial" pitchFamily="34" charset="0"/>
              <a:buChar char="•"/>
            </a:pPr>
            <a:r>
              <a:rPr lang="en-US" sz="3200" dirty="0" smtClean="0">
                <a:solidFill>
                  <a:schemeClr val="tx1">
                    <a:lumMod val="85000"/>
                    <a:lumOff val="15000"/>
                  </a:schemeClr>
                </a:solidFill>
                <a:latin typeface="Avenir Roman"/>
              </a:rPr>
              <a:t>Value diversity</a:t>
            </a:r>
          </a:p>
          <a:p>
            <a:pPr marL="285750" indent="-285750">
              <a:lnSpc>
                <a:spcPct val="150000"/>
              </a:lnSpc>
              <a:spcBef>
                <a:spcPts val="1200"/>
              </a:spcBef>
              <a:buFont typeface="Arial" pitchFamily="34" charset="0"/>
              <a:buChar char="•"/>
            </a:pPr>
            <a:r>
              <a:rPr lang="en-US" sz="3200" dirty="0" smtClean="0">
                <a:solidFill>
                  <a:schemeClr val="tx1">
                    <a:lumMod val="85000"/>
                    <a:lumOff val="15000"/>
                  </a:schemeClr>
                </a:solidFill>
                <a:latin typeface="Avenir Roman"/>
              </a:rPr>
              <a:t>Self-assessment</a:t>
            </a:r>
          </a:p>
          <a:p>
            <a:pPr marL="285750" indent="-285750">
              <a:lnSpc>
                <a:spcPct val="150000"/>
              </a:lnSpc>
              <a:spcBef>
                <a:spcPts val="1200"/>
              </a:spcBef>
              <a:buFont typeface="Arial" pitchFamily="34" charset="0"/>
              <a:buChar char="•"/>
            </a:pPr>
            <a:r>
              <a:rPr lang="en-US" sz="3200" dirty="0" smtClean="0">
                <a:solidFill>
                  <a:schemeClr val="tx1">
                    <a:lumMod val="85000"/>
                    <a:lumOff val="15000"/>
                  </a:schemeClr>
                </a:solidFill>
                <a:latin typeface="Avenir Roman"/>
              </a:rPr>
              <a:t>Consciousness of dynamics</a:t>
            </a:r>
          </a:p>
          <a:p>
            <a:pPr marL="285750" indent="-285750">
              <a:lnSpc>
                <a:spcPct val="150000"/>
              </a:lnSpc>
              <a:spcBef>
                <a:spcPts val="1200"/>
              </a:spcBef>
              <a:buFont typeface="Arial" pitchFamily="34" charset="0"/>
              <a:buChar char="•"/>
            </a:pPr>
            <a:r>
              <a:rPr lang="en-US" sz="3200" dirty="0" smtClean="0">
                <a:solidFill>
                  <a:schemeClr val="tx1">
                    <a:lumMod val="85000"/>
                    <a:lumOff val="15000"/>
                  </a:schemeClr>
                </a:solidFill>
                <a:latin typeface="Avenir Roman"/>
              </a:rPr>
              <a:t>Incorporation of cross-cultural knowledge</a:t>
            </a:r>
          </a:p>
          <a:p>
            <a:pPr marL="285750" indent="-285750">
              <a:lnSpc>
                <a:spcPct val="150000"/>
              </a:lnSpc>
              <a:spcBef>
                <a:spcPts val="1200"/>
              </a:spcBef>
              <a:buFont typeface="Arial" pitchFamily="34" charset="0"/>
              <a:buChar char="•"/>
            </a:pPr>
            <a:r>
              <a:rPr lang="en-US" sz="3200" dirty="0" smtClean="0">
                <a:solidFill>
                  <a:schemeClr val="tx1">
                    <a:lumMod val="85000"/>
                    <a:lumOff val="15000"/>
                  </a:schemeClr>
                </a:solidFill>
                <a:latin typeface="Avenir Roman"/>
              </a:rPr>
              <a:t>Adaptation</a:t>
            </a:r>
          </a:p>
        </p:txBody>
      </p: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spTree>
    <p:extLst>
      <p:ext uri="{BB962C8B-B14F-4D97-AF65-F5344CB8AC3E}">
        <p14:creationId xmlns:p14="http://schemas.microsoft.com/office/powerpoint/2010/main" val="159983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76" y="6503425"/>
            <a:ext cx="3674076" cy="338554"/>
          </a:xfrm>
          <a:prstGeom prst="rect">
            <a:avLst/>
          </a:prstGeom>
          <a:noFill/>
        </p:spPr>
        <p:txBody>
          <a:bodyPr wrap="square" rtlCol="0">
            <a:spAutoFit/>
          </a:bodyPr>
          <a:lstStyle/>
          <a:p>
            <a:r>
              <a:rPr lang="en-US" sz="1600" dirty="0" smtClean="0">
                <a:solidFill>
                  <a:srgbClr val="641868"/>
                </a:solidFill>
                <a:latin typeface="Avenir Roman"/>
              </a:rPr>
              <a:t>Understanding Cultural Competency</a:t>
            </a:r>
            <a:endParaRPr lang="en-US" dirty="0">
              <a:solidFill>
                <a:srgbClr val="641868"/>
              </a:solidFill>
              <a:latin typeface="Avenir Roman"/>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38400" y="6519446"/>
            <a:ext cx="6705600" cy="338554"/>
          </a:xfrm>
          <a:prstGeom prst="rect">
            <a:avLst/>
          </a:prstGeom>
          <a:noFill/>
        </p:spPr>
        <p:txBody>
          <a:bodyPr wrap="square" rtlCol="0">
            <a:spAutoFit/>
          </a:bodyPr>
          <a:lstStyle/>
          <a:p>
            <a:pPr algn="r"/>
            <a:r>
              <a:rPr lang="en-US" sz="1600" dirty="0" smtClean="0">
                <a:solidFill>
                  <a:srgbClr val="641868"/>
                </a:solidFill>
                <a:latin typeface="Avenir Roman"/>
              </a:rPr>
              <a:t>99</a:t>
            </a:r>
            <a:endParaRPr lang="en-US" sz="1600" dirty="0">
              <a:solidFill>
                <a:srgbClr val="641868"/>
              </a:solidFill>
              <a:latin typeface="Avenir Roman"/>
            </a:endParaRPr>
          </a:p>
        </p:txBody>
      </p:sp>
      <p:sp>
        <p:nvSpPr>
          <p:cNvPr id="7" name="TextBox 6"/>
          <p:cNvSpPr txBox="1"/>
          <p:nvPr/>
        </p:nvSpPr>
        <p:spPr>
          <a:xfrm>
            <a:off x="752559" y="2035931"/>
            <a:ext cx="7638881" cy="523220"/>
          </a:xfrm>
          <a:prstGeom prst="rect">
            <a:avLst/>
          </a:prstGeom>
          <a:noFill/>
        </p:spPr>
        <p:txBody>
          <a:bodyPr wrap="square" rtlCol="0">
            <a:spAutoFit/>
          </a:bodyPr>
          <a:lstStyle/>
          <a:p>
            <a:pPr algn="ctr"/>
            <a:endParaRPr lang="en-US" sz="2800" dirty="0">
              <a:solidFill>
                <a:schemeClr val="tx1">
                  <a:lumMod val="85000"/>
                  <a:lumOff val="15000"/>
                </a:schemeClr>
              </a:solidFill>
              <a:latin typeface="Avenir Roman"/>
            </a:endParaRPr>
          </a:p>
        </p:txBody>
      </p:sp>
      <p:graphicFrame>
        <p:nvGraphicFramePr>
          <p:cNvPr id="10" name="Diagram 9"/>
          <p:cNvGraphicFramePr/>
          <p:nvPr>
            <p:extLst/>
          </p:nvPr>
        </p:nvGraphicFramePr>
        <p:xfrm>
          <a:off x="0" y="94593"/>
          <a:ext cx="9144000" cy="6327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spTree>
    <p:extLst>
      <p:ext uri="{BB962C8B-B14F-4D97-AF65-F5344CB8AC3E}">
        <p14:creationId xmlns:p14="http://schemas.microsoft.com/office/powerpoint/2010/main" val="14331560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38400" y="6519446"/>
            <a:ext cx="6705600" cy="338554"/>
          </a:xfrm>
          <a:prstGeom prst="rect">
            <a:avLst/>
          </a:prstGeom>
          <a:noFill/>
        </p:spPr>
        <p:txBody>
          <a:bodyPr wrap="square" rtlCol="0">
            <a:spAutoFit/>
          </a:bodyPr>
          <a:lstStyle/>
          <a:p>
            <a:pPr algn="r"/>
            <a:r>
              <a:rPr lang="en-US" sz="1600" dirty="0" smtClean="0">
                <a:solidFill>
                  <a:srgbClr val="641868"/>
                </a:solidFill>
                <a:latin typeface="Avenir Roman"/>
              </a:rPr>
              <a:t>105</a:t>
            </a:r>
            <a:endParaRPr lang="en-US" sz="1600" dirty="0">
              <a:solidFill>
                <a:srgbClr val="641868"/>
              </a:solidFill>
              <a:latin typeface="Avenir Roman"/>
            </a:endParaRPr>
          </a:p>
        </p:txBody>
      </p:sp>
      <p:pic>
        <p:nvPicPr>
          <p:cNvPr id="8" name="Picture 2" descr="http://www.mrwallpaper.com/wallpapers/tulips-field-holla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8854" y="1765886"/>
            <a:ext cx="3979846" cy="468761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5122" name="Picture 2" descr="http://www.lashwallpapers.com/wp-content/uploads/2014/05/Coliseum-Rome-hd-wallpapers-pic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675" y="1757417"/>
            <a:ext cx="4045449" cy="468761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476" y="6503425"/>
            <a:ext cx="4359876" cy="338554"/>
          </a:xfrm>
          <a:prstGeom prst="rect">
            <a:avLst/>
          </a:prstGeom>
          <a:noFill/>
        </p:spPr>
        <p:txBody>
          <a:bodyPr wrap="square" rtlCol="0">
            <a:spAutoFit/>
          </a:bodyPr>
          <a:lstStyle/>
          <a:p>
            <a:r>
              <a:rPr lang="en-US" sz="1600" dirty="0" smtClean="0">
                <a:solidFill>
                  <a:srgbClr val="641868"/>
                </a:solidFill>
                <a:latin typeface="Avenir Roman"/>
              </a:rPr>
              <a:t>Understanding Challenges </a:t>
            </a:r>
            <a:endParaRPr lang="en-US" dirty="0">
              <a:solidFill>
                <a:srgbClr val="641868"/>
              </a:solidFill>
              <a:latin typeface="Avenir Roman"/>
            </a:endParaRPr>
          </a:p>
        </p:txBody>
      </p:sp>
      <p:sp>
        <p:nvSpPr>
          <p:cNvPr id="7" name="Title 1"/>
          <p:cNvSpPr>
            <a:spLocks noGrp="1"/>
          </p:cNvSpPr>
          <p:nvPr>
            <p:ph type="title"/>
          </p:nvPr>
        </p:nvSpPr>
        <p:spPr>
          <a:xfrm>
            <a:off x="1110343" y="537867"/>
            <a:ext cx="8229600" cy="1143000"/>
          </a:xfrm>
        </p:spPr>
        <p:txBody>
          <a:bodyPr/>
          <a:lstStyle/>
          <a:p>
            <a:r>
              <a:rPr lang="en-US" dirty="0" smtClean="0"/>
              <a:t>Welcome to Holland</a:t>
            </a:r>
            <a:endParaRPr lang="en-US" dirty="0"/>
          </a:p>
        </p:txBody>
      </p:sp>
      <p:sp>
        <p:nvSpPr>
          <p:cNvPr id="10" name="TextBox 9"/>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spTree>
    <p:extLst>
      <p:ext uri="{BB962C8B-B14F-4D97-AF65-F5344CB8AC3E}">
        <p14:creationId xmlns:p14="http://schemas.microsoft.com/office/powerpoint/2010/main" val="42825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514955"/>
            <a:ext cx="8229600" cy="1143000"/>
          </a:xfrm>
        </p:spPr>
        <p:txBody>
          <a:bodyPr/>
          <a:lstStyle/>
          <a:p>
            <a:r>
              <a:rPr lang="en-US" dirty="0" smtClean="0"/>
              <a:t>Challenges &amp; Strategies</a:t>
            </a:r>
            <a:endParaRPr lang="en-US" dirty="0"/>
          </a:p>
        </p:txBody>
      </p:sp>
      <p:graphicFrame>
        <p:nvGraphicFramePr>
          <p:cNvPr id="6" name="Content Placeholder 5"/>
          <p:cNvGraphicFramePr>
            <a:graphicFrameLocks noGrp="1"/>
          </p:cNvGraphicFramePr>
          <p:nvPr>
            <p:ph idx="1"/>
            <p:extLst/>
          </p:nvPr>
        </p:nvGraphicFramePr>
        <p:xfrm>
          <a:off x="305568" y="2073218"/>
          <a:ext cx="8532864" cy="4013340"/>
        </p:xfrm>
        <a:graphic>
          <a:graphicData uri="http://schemas.openxmlformats.org/drawingml/2006/table">
            <a:tbl>
              <a:tblPr firstRow="1" bandRow="1">
                <a:tableStyleId>{0505E3EF-67EA-436B-97B2-0124C06EBD24}</a:tableStyleId>
              </a:tblPr>
              <a:tblGrid>
                <a:gridCol w="3200055">
                  <a:extLst>
                    <a:ext uri="{9D8B030D-6E8A-4147-A177-3AD203B41FA5}">
                      <a16:colId xmlns:a16="http://schemas.microsoft.com/office/drawing/2014/main" val="20000"/>
                    </a:ext>
                  </a:extLst>
                </a:gridCol>
                <a:gridCol w="5332809">
                  <a:extLst>
                    <a:ext uri="{9D8B030D-6E8A-4147-A177-3AD203B41FA5}">
                      <a16:colId xmlns:a16="http://schemas.microsoft.com/office/drawing/2014/main" val="20001"/>
                    </a:ext>
                  </a:extLst>
                </a:gridCol>
              </a:tblGrid>
              <a:tr h="559245">
                <a:tc>
                  <a:txBody>
                    <a:bodyPr/>
                    <a:lstStyle/>
                    <a:p>
                      <a:pPr algn="ctr"/>
                      <a:r>
                        <a:rPr lang="en-US" sz="3200" dirty="0" smtClean="0"/>
                        <a:t>CHALLENGES</a:t>
                      </a:r>
                      <a:endParaRPr lang="en-US" sz="3200" dirty="0"/>
                    </a:p>
                  </a:txBody>
                  <a:tcPr/>
                </a:tc>
                <a:tc>
                  <a:txBody>
                    <a:bodyPr/>
                    <a:lstStyle/>
                    <a:p>
                      <a:pPr algn="ctr"/>
                      <a:r>
                        <a:rPr lang="en-US" sz="3200" dirty="0" smtClean="0"/>
                        <a:t>STRATEGIES</a:t>
                      </a:r>
                      <a:endParaRPr lang="en-US" sz="3200" dirty="0"/>
                    </a:p>
                  </a:txBody>
                  <a:tcPr/>
                </a:tc>
                <a:extLst>
                  <a:ext uri="{0D108BD9-81ED-4DB2-BD59-A6C34878D82A}">
                    <a16:rowId xmlns:a16="http://schemas.microsoft.com/office/drawing/2014/main" val="10000"/>
                  </a:ext>
                </a:extLst>
              </a:tr>
              <a:tr h="1056780">
                <a:tc>
                  <a:txBody>
                    <a:bodyPr/>
                    <a:lstStyle/>
                    <a:p>
                      <a:pPr algn="ctr"/>
                      <a:r>
                        <a:rPr lang="en-US" sz="2400" b="1" dirty="0" smtClean="0"/>
                        <a:t>Grieving</a:t>
                      </a:r>
                      <a:endParaRPr lang="en-US" sz="2400" b="1" dirty="0"/>
                    </a:p>
                  </a:txBody>
                  <a:tcPr anchor="ctr"/>
                </a:tc>
                <a:tc>
                  <a:txBody>
                    <a:bodyPr/>
                    <a:lstStyle/>
                    <a:p>
                      <a:r>
                        <a:rPr lang="en-US" sz="2400" dirty="0" smtClean="0"/>
                        <a:t>Maintain UPR, be willing to understand family’s experience</a:t>
                      </a:r>
                      <a:endParaRPr lang="en-US" sz="2400" dirty="0"/>
                    </a:p>
                  </a:txBody>
                  <a:tcPr/>
                </a:tc>
                <a:extLst>
                  <a:ext uri="{0D108BD9-81ED-4DB2-BD59-A6C34878D82A}">
                    <a16:rowId xmlns:a16="http://schemas.microsoft.com/office/drawing/2014/main" val="10001"/>
                  </a:ext>
                </a:extLst>
              </a:tr>
              <a:tr h="1056780">
                <a:tc>
                  <a:txBody>
                    <a:bodyPr/>
                    <a:lstStyle/>
                    <a:p>
                      <a:pPr algn="ctr"/>
                      <a:r>
                        <a:rPr lang="en-US" sz="2400" b="1" dirty="0" smtClean="0"/>
                        <a:t>Chronic</a:t>
                      </a:r>
                      <a:r>
                        <a:rPr lang="en-US" sz="2400" b="1" baseline="0" dirty="0" smtClean="0"/>
                        <a:t> Stress</a:t>
                      </a:r>
                      <a:endParaRPr lang="en-US" sz="2400" b="1" dirty="0"/>
                    </a:p>
                  </a:txBody>
                  <a:tcPr anchor="ctr"/>
                </a:tc>
                <a:tc>
                  <a:txBody>
                    <a:bodyPr/>
                    <a:lstStyle/>
                    <a:p>
                      <a:r>
                        <a:rPr lang="en-US" sz="2400" dirty="0" smtClean="0"/>
                        <a:t>Model stress reduction techniques, focus on strengths, cultivate a positive atmosphere</a:t>
                      </a:r>
                      <a:endParaRPr lang="en-US" sz="2400" dirty="0"/>
                    </a:p>
                  </a:txBody>
                  <a:tcPr/>
                </a:tc>
                <a:extLst>
                  <a:ext uri="{0D108BD9-81ED-4DB2-BD59-A6C34878D82A}">
                    <a16:rowId xmlns:a16="http://schemas.microsoft.com/office/drawing/2014/main" val="10002"/>
                  </a:ext>
                </a:extLst>
              </a:tr>
              <a:tr h="1056780">
                <a:tc>
                  <a:txBody>
                    <a:bodyPr/>
                    <a:lstStyle/>
                    <a:p>
                      <a:pPr algn="ctr"/>
                      <a:r>
                        <a:rPr lang="en-US" sz="2400" b="1" dirty="0" smtClean="0"/>
                        <a:t>Adult / Caregiver</a:t>
                      </a:r>
                      <a:r>
                        <a:rPr lang="en-US" sz="2400" b="1" baseline="0" dirty="0" smtClean="0"/>
                        <a:t> Disabilities</a:t>
                      </a:r>
                      <a:endParaRPr lang="en-US" sz="2400" b="1" dirty="0"/>
                    </a:p>
                  </a:txBody>
                  <a:tcPr anchor="ctr"/>
                </a:tc>
                <a:tc>
                  <a:txBody>
                    <a:bodyPr/>
                    <a:lstStyle/>
                    <a:p>
                      <a:r>
                        <a:rPr lang="en-US" sz="2400" dirty="0" smtClean="0"/>
                        <a:t>Model positive behavior</a:t>
                      </a:r>
                      <a:r>
                        <a:rPr lang="en-US" sz="2400" baseline="0" dirty="0" smtClean="0"/>
                        <a:t> management techniques, maintain UPR, identify potential resources for support</a:t>
                      </a:r>
                      <a:endParaRPr lang="en-US" sz="2400" dirty="0"/>
                    </a:p>
                  </a:txBody>
                  <a:tcPr/>
                </a:tc>
                <a:extLst>
                  <a:ext uri="{0D108BD9-81ED-4DB2-BD59-A6C34878D82A}">
                    <a16:rowId xmlns:a16="http://schemas.microsoft.com/office/drawing/2014/main" val="10003"/>
                  </a:ext>
                </a:extLst>
              </a:tr>
            </a:tbl>
          </a:graphicData>
        </a:graphic>
      </p:graphicFrame>
      <p:sp>
        <p:nvSpPr>
          <p:cNvPr id="4" name="TextBox 3"/>
          <p:cNvSpPr txBox="1"/>
          <p:nvPr/>
        </p:nvSpPr>
        <p:spPr>
          <a:xfrm>
            <a:off x="2438400" y="6519446"/>
            <a:ext cx="6705600" cy="338554"/>
          </a:xfrm>
          <a:prstGeom prst="rect">
            <a:avLst/>
          </a:prstGeom>
          <a:noFill/>
        </p:spPr>
        <p:txBody>
          <a:bodyPr wrap="square" rtlCol="0">
            <a:spAutoFit/>
          </a:bodyPr>
          <a:lstStyle/>
          <a:p>
            <a:pPr algn="r"/>
            <a:r>
              <a:rPr lang="en-US" sz="1600" dirty="0" smtClean="0">
                <a:solidFill>
                  <a:srgbClr val="641868"/>
                </a:solidFill>
                <a:latin typeface="Avenir Roman"/>
              </a:rPr>
              <a:t>106</a:t>
            </a:r>
            <a:endParaRPr lang="en-US" sz="1600" dirty="0">
              <a:solidFill>
                <a:srgbClr val="641868"/>
              </a:solidFill>
              <a:latin typeface="Avenir Roman"/>
            </a:endParaRPr>
          </a:p>
        </p:txBody>
      </p:sp>
      <p:sp>
        <p:nvSpPr>
          <p:cNvPr id="5" name="TextBox 4"/>
          <p:cNvSpPr txBox="1"/>
          <p:nvPr/>
        </p:nvSpPr>
        <p:spPr>
          <a:xfrm>
            <a:off x="-16476" y="6503425"/>
            <a:ext cx="4359876" cy="338554"/>
          </a:xfrm>
          <a:prstGeom prst="rect">
            <a:avLst/>
          </a:prstGeom>
          <a:noFill/>
        </p:spPr>
        <p:txBody>
          <a:bodyPr wrap="square" rtlCol="0">
            <a:spAutoFit/>
          </a:bodyPr>
          <a:lstStyle/>
          <a:p>
            <a:r>
              <a:rPr lang="en-US" sz="1600" dirty="0" smtClean="0">
                <a:solidFill>
                  <a:srgbClr val="641868"/>
                </a:solidFill>
                <a:latin typeface="Avenir Roman"/>
              </a:rPr>
              <a:t>Understanding Challenges</a:t>
            </a:r>
            <a:endParaRPr lang="en-US" dirty="0">
              <a:solidFill>
                <a:srgbClr val="641868"/>
              </a:solidFill>
              <a:latin typeface="Avenir Roman"/>
            </a:endParaRPr>
          </a:p>
        </p:txBody>
      </p:sp>
      <p:cxnSp>
        <p:nvCxnSpPr>
          <p:cNvPr id="7" name="Straight Connector 6"/>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spTree>
    <p:extLst>
      <p:ext uri="{BB962C8B-B14F-4D97-AF65-F5344CB8AC3E}">
        <p14:creationId xmlns:p14="http://schemas.microsoft.com/office/powerpoint/2010/main" val="28253648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472225"/>
            <a:ext cx="8229600" cy="1143000"/>
          </a:xfrm>
        </p:spPr>
        <p:txBody>
          <a:bodyPr/>
          <a:lstStyle/>
          <a:p>
            <a:r>
              <a:rPr lang="en-US" dirty="0" smtClean="0"/>
              <a:t>Challenges &amp; Strategies</a:t>
            </a:r>
            <a:endParaRPr lang="en-US" dirty="0"/>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38400" y="6519446"/>
            <a:ext cx="6705600" cy="338554"/>
          </a:xfrm>
          <a:prstGeom prst="rect">
            <a:avLst/>
          </a:prstGeom>
          <a:noFill/>
        </p:spPr>
        <p:txBody>
          <a:bodyPr wrap="square" rtlCol="0">
            <a:spAutoFit/>
          </a:bodyPr>
          <a:lstStyle/>
          <a:p>
            <a:pPr algn="r"/>
            <a:r>
              <a:rPr lang="en-US" sz="1600" dirty="0" smtClean="0">
                <a:solidFill>
                  <a:srgbClr val="641868"/>
                </a:solidFill>
                <a:latin typeface="Avenir Roman"/>
              </a:rPr>
              <a:t>106-107</a:t>
            </a:r>
            <a:endParaRPr lang="en-US" sz="1600" dirty="0">
              <a:solidFill>
                <a:srgbClr val="641868"/>
              </a:solidFill>
              <a:latin typeface="Avenir Roman"/>
            </a:endParaRPr>
          </a:p>
        </p:txBody>
      </p:sp>
      <p:sp>
        <p:nvSpPr>
          <p:cNvPr id="11" name="TextBox 10"/>
          <p:cNvSpPr txBox="1"/>
          <p:nvPr/>
        </p:nvSpPr>
        <p:spPr>
          <a:xfrm>
            <a:off x="-16476" y="6503425"/>
            <a:ext cx="4359876" cy="338554"/>
          </a:xfrm>
          <a:prstGeom prst="rect">
            <a:avLst/>
          </a:prstGeom>
          <a:noFill/>
        </p:spPr>
        <p:txBody>
          <a:bodyPr wrap="square" rtlCol="0">
            <a:spAutoFit/>
          </a:bodyPr>
          <a:lstStyle/>
          <a:p>
            <a:r>
              <a:rPr lang="en-US" sz="1600" dirty="0" smtClean="0">
                <a:solidFill>
                  <a:srgbClr val="641868"/>
                </a:solidFill>
                <a:latin typeface="Avenir Roman"/>
              </a:rPr>
              <a:t>Understanding Challenges</a:t>
            </a:r>
            <a:endParaRPr lang="en-US" dirty="0">
              <a:solidFill>
                <a:srgbClr val="641868"/>
              </a:solidFill>
              <a:latin typeface="Avenir Roman"/>
            </a:endParaRPr>
          </a:p>
        </p:txBody>
      </p:sp>
      <p:graphicFrame>
        <p:nvGraphicFramePr>
          <p:cNvPr id="9" name="Content Placeholder 5"/>
          <p:cNvGraphicFramePr>
            <a:graphicFrameLocks noGrp="1"/>
          </p:cNvGraphicFramePr>
          <p:nvPr>
            <p:ph idx="1"/>
            <p:extLst/>
          </p:nvPr>
        </p:nvGraphicFramePr>
        <p:xfrm>
          <a:off x="242637" y="1885026"/>
          <a:ext cx="8658726" cy="4534691"/>
        </p:xfrm>
        <a:graphic>
          <a:graphicData uri="http://schemas.openxmlformats.org/drawingml/2006/table">
            <a:tbl>
              <a:tblPr firstRow="1" bandRow="1">
                <a:tableStyleId>{0505E3EF-67EA-436B-97B2-0124C06EBD24}</a:tableStyleId>
              </a:tblPr>
              <a:tblGrid>
                <a:gridCol w="3746939">
                  <a:extLst>
                    <a:ext uri="{9D8B030D-6E8A-4147-A177-3AD203B41FA5}">
                      <a16:colId xmlns:a16="http://schemas.microsoft.com/office/drawing/2014/main" val="20000"/>
                    </a:ext>
                  </a:extLst>
                </a:gridCol>
                <a:gridCol w="4911787">
                  <a:extLst>
                    <a:ext uri="{9D8B030D-6E8A-4147-A177-3AD203B41FA5}">
                      <a16:colId xmlns:a16="http://schemas.microsoft.com/office/drawing/2014/main" val="20001"/>
                    </a:ext>
                  </a:extLst>
                </a:gridCol>
              </a:tblGrid>
              <a:tr h="554402">
                <a:tc>
                  <a:txBody>
                    <a:bodyPr/>
                    <a:lstStyle/>
                    <a:p>
                      <a:pPr algn="ctr"/>
                      <a:r>
                        <a:rPr lang="en-US" sz="3200" dirty="0" smtClean="0"/>
                        <a:t>CHALLENGES</a:t>
                      </a:r>
                      <a:endParaRPr lang="en-US" sz="3200" dirty="0"/>
                    </a:p>
                  </a:txBody>
                  <a:tcPr/>
                </a:tc>
                <a:tc>
                  <a:txBody>
                    <a:bodyPr/>
                    <a:lstStyle/>
                    <a:p>
                      <a:pPr algn="ctr"/>
                      <a:r>
                        <a:rPr lang="en-US" sz="3200" dirty="0" smtClean="0"/>
                        <a:t>STRATEGIES</a:t>
                      </a:r>
                      <a:endParaRPr lang="en-US" sz="3200" dirty="0"/>
                    </a:p>
                  </a:txBody>
                  <a:tcPr/>
                </a:tc>
                <a:extLst>
                  <a:ext uri="{0D108BD9-81ED-4DB2-BD59-A6C34878D82A}">
                    <a16:rowId xmlns:a16="http://schemas.microsoft.com/office/drawing/2014/main" val="10000"/>
                  </a:ext>
                </a:extLst>
              </a:tr>
              <a:tr h="1303811">
                <a:tc>
                  <a:txBody>
                    <a:bodyPr/>
                    <a:lstStyle/>
                    <a:p>
                      <a:pPr algn="ctr"/>
                      <a:r>
                        <a:rPr lang="en-US" sz="2400" b="1" dirty="0" smtClean="0"/>
                        <a:t>Poverty</a:t>
                      </a:r>
                      <a:endParaRPr lang="en-US" sz="2400" b="1" dirty="0"/>
                    </a:p>
                  </a:txBody>
                  <a:tcPr anchor="ctr"/>
                </a:tc>
                <a:tc>
                  <a:txBody>
                    <a:bodyPr/>
                    <a:lstStyle/>
                    <a:p>
                      <a:r>
                        <a:rPr lang="en-US" sz="2400" dirty="0" smtClean="0"/>
                        <a:t>Speak with your supervisor if the family is having</a:t>
                      </a:r>
                      <a:r>
                        <a:rPr lang="en-US" sz="2400" baseline="0" dirty="0" smtClean="0"/>
                        <a:t> difficulty meeting their basic needs</a:t>
                      </a:r>
                      <a:endParaRPr lang="en-US" sz="2400" dirty="0"/>
                    </a:p>
                  </a:txBody>
                  <a:tcPr anchor="ctr"/>
                </a:tc>
                <a:extLst>
                  <a:ext uri="{0D108BD9-81ED-4DB2-BD59-A6C34878D82A}">
                    <a16:rowId xmlns:a16="http://schemas.microsoft.com/office/drawing/2014/main" val="10001"/>
                  </a:ext>
                </a:extLst>
              </a:tr>
              <a:tr h="1188720">
                <a:tc>
                  <a:txBody>
                    <a:bodyPr/>
                    <a:lstStyle/>
                    <a:p>
                      <a:pPr algn="ctr"/>
                      <a:r>
                        <a:rPr lang="en-US" sz="2400" b="1" dirty="0" smtClean="0"/>
                        <a:t>Lack</a:t>
                      </a:r>
                      <a:r>
                        <a:rPr lang="en-US" sz="2400" b="1" baseline="0" dirty="0" smtClean="0"/>
                        <a:t> of resources for Socialization / Recreation</a:t>
                      </a:r>
                      <a:endParaRPr lang="en-US" sz="2400" b="1" dirty="0"/>
                    </a:p>
                  </a:txBody>
                  <a:tcPr anchor="ctr"/>
                </a:tc>
                <a:tc>
                  <a:txBody>
                    <a:bodyPr/>
                    <a:lstStyle/>
                    <a:p>
                      <a:r>
                        <a:rPr lang="en-US" sz="2400" dirty="0" smtClean="0"/>
                        <a:t>Brainstorm with child and family about activities to access</a:t>
                      </a:r>
                      <a:endParaRPr lang="en-US" sz="2400" dirty="0"/>
                    </a:p>
                  </a:txBody>
                  <a:tcPr anchor="ctr"/>
                </a:tc>
                <a:extLst>
                  <a:ext uri="{0D108BD9-81ED-4DB2-BD59-A6C34878D82A}">
                    <a16:rowId xmlns:a16="http://schemas.microsoft.com/office/drawing/2014/main" val="10002"/>
                  </a:ext>
                </a:extLst>
              </a:tr>
              <a:tr h="731520">
                <a:tc>
                  <a:txBody>
                    <a:bodyPr/>
                    <a:lstStyle/>
                    <a:p>
                      <a:pPr algn="ctr"/>
                      <a:r>
                        <a:rPr lang="en-US" sz="2400" b="1" dirty="0" smtClean="0"/>
                        <a:t>Substance Abuse</a:t>
                      </a:r>
                      <a:endParaRPr lang="en-US" sz="2400" b="1" dirty="0"/>
                    </a:p>
                  </a:txBody>
                  <a:tcPr anchor="ctr"/>
                </a:tc>
                <a:tc rowSpan="2">
                  <a:txBody>
                    <a:bodyPr/>
                    <a:lstStyle/>
                    <a:p>
                      <a:r>
                        <a:rPr lang="en-US" sz="2400" dirty="0" smtClean="0"/>
                        <a:t>Must</a:t>
                      </a:r>
                      <a:r>
                        <a:rPr lang="en-US" sz="2400" baseline="0" dirty="0" smtClean="0"/>
                        <a:t> be brought to the attention of your supervisor, remember your responsibility as a Mandated Reporter</a:t>
                      </a:r>
                      <a:endParaRPr lang="en-US" sz="2400" dirty="0"/>
                    </a:p>
                  </a:txBody>
                  <a:tcPr anchor="ctr"/>
                </a:tc>
                <a:extLst>
                  <a:ext uri="{0D108BD9-81ED-4DB2-BD59-A6C34878D82A}">
                    <a16:rowId xmlns:a16="http://schemas.microsoft.com/office/drawing/2014/main" val="10003"/>
                  </a:ext>
                </a:extLst>
              </a:tr>
              <a:tr h="7315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smtClean="0"/>
                        <a:t>Domestic Violence</a:t>
                      </a:r>
                      <a:endParaRPr lang="en-US" sz="2400" b="1" dirty="0"/>
                    </a:p>
                  </a:txBody>
                  <a:tcPr anchor="ct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smtClean="0"/>
                    </a:p>
                  </a:txBody>
                  <a:tcPr/>
                </a:tc>
                <a:extLst>
                  <a:ext uri="{0D108BD9-81ED-4DB2-BD59-A6C34878D82A}">
                    <a16:rowId xmlns:a16="http://schemas.microsoft.com/office/drawing/2014/main" val="10004"/>
                  </a:ext>
                </a:extLst>
              </a:tr>
            </a:tbl>
          </a:graphicData>
        </a:graphic>
      </p:graphicFrame>
      <p:sp>
        <p:nvSpPr>
          <p:cNvPr id="10" name="TextBox 9"/>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4</a:t>
            </a:r>
            <a:endParaRPr lang="en-US" sz="2000" dirty="0">
              <a:latin typeface="Avenir Roman"/>
            </a:endParaRPr>
          </a:p>
        </p:txBody>
      </p:sp>
    </p:spTree>
    <p:extLst>
      <p:ext uri="{BB962C8B-B14F-4D97-AF65-F5344CB8AC3E}">
        <p14:creationId xmlns:p14="http://schemas.microsoft.com/office/powerpoint/2010/main" val="3193493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552426"/>
            <a:ext cx="7320693" cy="1143000"/>
          </a:xfrm>
        </p:spPr>
        <p:txBody>
          <a:bodyPr/>
          <a:lstStyle/>
          <a:p>
            <a:r>
              <a:rPr lang="en-US" sz="4000" dirty="0"/>
              <a:t>Learning Objectives</a:t>
            </a:r>
          </a:p>
        </p:txBody>
      </p:sp>
      <p:sp>
        <p:nvSpPr>
          <p:cNvPr id="3" name="Content Placeholder 2"/>
          <p:cNvSpPr>
            <a:spLocks noGrp="1"/>
          </p:cNvSpPr>
          <p:nvPr>
            <p:ph idx="1"/>
          </p:nvPr>
        </p:nvSpPr>
        <p:spPr>
          <a:xfrm>
            <a:off x="432764" y="1782772"/>
            <a:ext cx="8530761" cy="4586497"/>
          </a:xfrm>
        </p:spPr>
        <p:txBody>
          <a:bodyPr>
            <a:noAutofit/>
          </a:bodyPr>
          <a:lstStyle/>
          <a:p>
            <a:pPr>
              <a:spcBef>
                <a:spcPts val="0"/>
              </a:spcBef>
              <a:spcAft>
                <a:spcPts val="600"/>
              </a:spcAft>
            </a:pPr>
            <a:r>
              <a:rPr lang="en-US" dirty="0" smtClean="0">
                <a:solidFill>
                  <a:schemeClr val="tx1">
                    <a:lumMod val="85000"/>
                    <a:lumOff val="15000"/>
                  </a:schemeClr>
                </a:solidFill>
              </a:rPr>
              <a:t>Define communication and understand the communication process</a:t>
            </a:r>
          </a:p>
          <a:p>
            <a:pPr>
              <a:spcBef>
                <a:spcPts val="0"/>
              </a:spcBef>
              <a:spcAft>
                <a:spcPts val="600"/>
              </a:spcAft>
            </a:pPr>
            <a:r>
              <a:rPr lang="en-US" dirty="0" smtClean="0">
                <a:solidFill>
                  <a:schemeClr val="tx1">
                    <a:lumMod val="85000"/>
                    <a:lumOff val="15000"/>
                  </a:schemeClr>
                </a:solidFill>
              </a:rPr>
              <a:t>Understand conversational styles</a:t>
            </a:r>
          </a:p>
          <a:p>
            <a:pPr>
              <a:spcBef>
                <a:spcPts val="0"/>
              </a:spcBef>
              <a:spcAft>
                <a:spcPts val="600"/>
              </a:spcAft>
            </a:pPr>
            <a:r>
              <a:rPr lang="en-US" dirty="0" smtClean="0">
                <a:solidFill>
                  <a:schemeClr val="tx1">
                    <a:lumMod val="85000"/>
                    <a:lumOff val="15000"/>
                  </a:schemeClr>
                </a:solidFill>
              </a:rPr>
              <a:t>Employ active listening techniques with regard to both verbal and nonverbal communication</a:t>
            </a:r>
          </a:p>
          <a:p>
            <a:pPr>
              <a:spcBef>
                <a:spcPts val="0"/>
              </a:spcBef>
              <a:spcAft>
                <a:spcPts val="600"/>
              </a:spcAft>
            </a:pPr>
            <a:r>
              <a:rPr lang="en-US" dirty="0" smtClean="0">
                <a:solidFill>
                  <a:schemeClr val="tx1">
                    <a:lumMod val="85000"/>
                    <a:lumOff val="15000"/>
                  </a:schemeClr>
                </a:solidFill>
              </a:rPr>
              <a:t>Identify potential communication barriers for children and families, and develop strategies to overcome them</a:t>
            </a:r>
          </a:p>
          <a:p>
            <a:pPr>
              <a:spcBef>
                <a:spcPts val="0"/>
              </a:spcBef>
              <a:spcAft>
                <a:spcPts val="600"/>
              </a:spcAft>
            </a:pPr>
            <a:r>
              <a:rPr lang="en-US" dirty="0" smtClean="0">
                <a:solidFill>
                  <a:schemeClr val="tx1">
                    <a:lumMod val="85000"/>
                    <a:lumOff val="15000"/>
                  </a:schemeClr>
                </a:solidFill>
              </a:rPr>
              <a:t>Use your fluency privilege on behalf of the child and family </a:t>
            </a:r>
          </a:p>
          <a:p>
            <a:pPr>
              <a:spcBef>
                <a:spcPts val="0"/>
              </a:spcBef>
              <a:spcAft>
                <a:spcPts val="600"/>
              </a:spcAft>
            </a:pPr>
            <a:r>
              <a:rPr lang="en-US" dirty="0" smtClean="0">
                <a:solidFill>
                  <a:schemeClr val="tx1">
                    <a:lumMod val="85000"/>
                    <a:lumOff val="15000"/>
                  </a:schemeClr>
                </a:solidFill>
              </a:rPr>
              <a:t>Define Augmentative and Alternative Communication (AAC) systems and understand their role in facilitating effective communication</a:t>
            </a:r>
            <a:endParaRPr lang="en-US" dirty="0">
              <a:solidFill>
                <a:schemeClr val="tx1">
                  <a:lumMod val="85000"/>
                  <a:lumOff val="15000"/>
                </a:schemeClr>
              </a:solidFill>
            </a:endParaRP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111</a:t>
            </a:r>
            <a:endParaRPr lang="en-US" sz="1600" dirty="0">
              <a:solidFill>
                <a:srgbClr val="641868"/>
              </a:solidFill>
              <a:latin typeface="Avenir Roman"/>
            </a:endParaRPr>
          </a:p>
        </p:txBody>
      </p:sp>
      <p:sp>
        <p:nvSpPr>
          <p:cNvPr id="6" name="TextBox 5"/>
          <p:cNvSpPr txBox="1"/>
          <p:nvPr/>
        </p:nvSpPr>
        <p:spPr>
          <a:xfrm>
            <a:off x="-1" y="6524822"/>
            <a:ext cx="2548991" cy="338554"/>
          </a:xfrm>
          <a:prstGeom prst="rect">
            <a:avLst/>
          </a:prstGeom>
          <a:noFill/>
        </p:spPr>
        <p:txBody>
          <a:bodyPr wrap="square" rtlCol="0">
            <a:spAutoFit/>
          </a:bodyPr>
          <a:lstStyle/>
          <a:p>
            <a:r>
              <a:rPr lang="en-US" sz="1600" dirty="0" smtClean="0">
                <a:solidFill>
                  <a:srgbClr val="641868"/>
                </a:solidFill>
                <a:latin typeface="Avenir Roman"/>
              </a:rPr>
              <a:t>Learning Objectives</a:t>
            </a:r>
            <a:endParaRPr lang="en-US" sz="1600" dirty="0">
              <a:solidFill>
                <a:srgbClr val="641868"/>
              </a:solidFill>
              <a:latin typeface="Avenir Roman"/>
            </a:endParaRPr>
          </a:p>
        </p:txBody>
      </p:sp>
      <p:sp>
        <p:nvSpPr>
          <p:cNvPr id="7" name="TextBox 6"/>
          <p:cNvSpPr txBox="1"/>
          <p:nvPr/>
        </p:nvSpPr>
        <p:spPr>
          <a:xfrm>
            <a:off x="6254496" y="235025"/>
            <a:ext cx="2709029" cy="461665"/>
          </a:xfrm>
          <a:prstGeom prst="rect">
            <a:avLst/>
          </a:prstGeom>
          <a:noFill/>
        </p:spPr>
        <p:txBody>
          <a:bodyPr wrap="square" rtlCol="0">
            <a:spAutoFit/>
          </a:bodyPr>
          <a:lstStyle/>
          <a:p>
            <a:pPr algn="r"/>
            <a:r>
              <a:rPr lang="en-US" sz="2400" dirty="0">
                <a:latin typeface="Avenir Roman"/>
              </a:rPr>
              <a:t>Module </a:t>
            </a:r>
            <a:r>
              <a:rPr lang="en-US" sz="2400" dirty="0" smtClean="0">
                <a:latin typeface="Avenir Roman"/>
              </a:rPr>
              <a:t>5</a:t>
            </a:r>
            <a:endParaRPr lang="en-US" sz="2400" dirty="0">
              <a:latin typeface="Avenir Roman"/>
            </a:endParaRPr>
          </a:p>
        </p:txBody>
      </p:sp>
    </p:spTree>
    <p:extLst>
      <p:ext uri="{BB962C8B-B14F-4D97-AF65-F5344CB8AC3E}">
        <p14:creationId xmlns:p14="http://schemas.microsoft.com/office/powerpoint/2010/main" val="10397243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552426"/>
            <a:ext cx="7320693" cy="1143000"/>
          </a:xfrm>
        </p:spPr>
        <p:txBody>
          <a:bodyPr/>
          <a:lstStyle/>
          <a:p>
            <a:r>
              <a:rPr lang="en-US" sz="4000" dirty="0" smtClean="0"/>
              <a:t>Forms of Communication</a:t>
            </a:r>
            <a:endParaRPr lang="en-US" sz="4000"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111</a:t>
            </a:r>
            <a:endParaRPr lang="en-US" sz="1600" dirty="0">
              <a:solidFill>
                <a:srgbClr val="641868"/>
              </a:solidFill>
              <a:latin typeface="Avenir Roman"/>
            </a:endParaRPr>
          </a:p>
        </p:txBody>
      </p:sp>
      <p:sp>
        <p:nvSpPr>
          <p:cNvPr id="6" name="TextBox 5"/>
          <p:cNvSpPr txBox="1"/>
          <p:nvPr/>
        </p:nvSpPr>
        <p:spPr>
          <a:xfrm>
            <a:off x="-1" y="6524822"/>
            <a:ext cx="2548991" cy="338554"/>
          </a:xfrm>
          <a:prstGeom prst="rect">
            <a:avLst/>
          </a:prstGeom>
          <a:noFill/>
        </p:spPr>
        <p:txBody>
          <a:bodyPr wrap="square" rtlCol="0">
            <a:spAutoFit/>
          </a:bodyPr>
          <a:lstStyle/>
          <a:p>
            <a:r>
              <a:rPr lang="en-US" sz="1600" dirty="0" smtClean="0">
                <a:solidFill>
                  <a:srgbClr val="641868"/>
                </a:solidFill>
                <a:latin typeface="Avenir Roman"/>
              </a:rPr>
              <a:t>Learning Objectives</a:t>
            </a:r>
            <a:endParaRPr lang="en-US" sz="1600" dirty="0">
              <a:solidFill>
                <a:srgbClr val="641868"/>
              </a:solidFill>
              <a:latin typeface="Avenir Roman"/>
            </a:endParaRPr>
          </a:p>
        </p:txBody>
      </p:sp>
      <p:sp>
        <p:nvSpPr>
          <p:cNvPr id="7" name="TextBox 6"/>
          <p:cNvSpPr txBox="1"/>
          <p:nvPr/>
        </p:nvSpPr>
        <p:spPr>
          <a:xfrm>
            <a:off x="6254496" y="235025"/>
            <a:ext cx="2709029" cy="461665"/>
          </a:xfrm>
          <a:prstGeom prst="rect">
            <a:avLst/>
          </a:prstGeom>
          <a:noFill/>
        </p:spPr>
        <p:txBody>
          <a:bodyPr wrap="square" rtlCol="0">
            <a:spAutoFit/>
          </a:bodyPr>
          <a:lstStyle/>
          <a:p>
            <a:pPr algn="r"/>
            <a:r>
              <a:rPr lang="en-US" sz="2400" dirty="0">
                <a:latin typeface="Avenir Roman"/>
              </a:rPr>
              <a:t>Module </a:t>
            </a:r>
            <a:r>
              <a:rPr lang="en-US" sz="2400" dirty="0" smtClean="0">
                <a:latin typeface="Avenir Roman"/>
              </a:rPr>
              <a:t>5</a:t>
            </a:r>
            <a:endParaRPr lang="en-US" sz="2400" dirty="0">
              <a:latin typeface="Avenir Roman"/>
            </a:endParaRPr>
          </a:p>
        </p:txBody>
      </p:sp>
    </p:spTree>
    <p:extLst>
      <p:ext uri="{BB962C8B-B14F-4D97-AF65-F5344CB8AC3E}">
        <p14:creationId xmlns:p14="http://schemas.microsoft.com/office/powerpoint/2010/main" val="6872787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6E267B"/>
                </a:solidFill>
                <a:latin typeface="Verdana" panose="020B0604030504040204" pitchFamily="34" charset="0"/>
                <a:ea typeface="Verdana" panose="020B0604030504040204" pitchFamily="34" charset="0"/>
              </a:rPr>
              <a:t>Communicate Using Audio</a:t>
            </a:r>
            <a:endParaRPr lang="en-US" sz="4000" b="1" dirty="0">
              <a:solidFill>
                <a:srgbClr val="6E267B"/>
              </a:solidFill>
              <a:latin typeface="Verdana" panose="020B0604030504040204" pitchFamily="34" charset="0"/>
              <a:ea typeface="Verdana" panose="020B0604030504040204" pitchFamily="34" charset="0"/>
            </a:endParaRPr>
          </a:p>
        </p:txBody>
      </p:sp>
      <p:pic>
        <p:nvPicPr>
          <p:cNvPr id="4" name="Content Placeholder 3"/>
          <p:cNvPicPr>
            <a:picLocks noGrp="1"/>
          </p:cNvPicPr>
          <p:nvPr>
            <p:ph idx="1"/>
          </p:nvPr>
        </p:nvPicPr>
        <p:blipFill rotWithShape="1">
          <a:blip r:embed="rId3"/>
          <a:srcRect l="34172" r="59855" b="83814"/>
          <a:stretch/>
        </p:blipFill>
        <p:spPr bwMode="auto">
          <a:xfrm>
            <a:off x="225183" y="1786403"/>
            <a:ext cx="3400648" cy="2004129"/>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551928" y="4195710"/>
            <a:ext cx="1468581" cy="369332"/>
          </a:xfrm>
          <a:prstGeom prst="rect">
            <a:avLst/>
          </a:prstGeom>
          <a:noFill/>
        </p:spPr>
        <p:txBody>
          <a:bodyPr wrap="square" rtlCol="0">
            <a:spAutoFit/>
          </a:bodyPr>
          <a:lstStyle/>
          <a:p>
            <a:r>
              <a:rPr lang="en-US" b="1" dirty="0" smtClean="0">
                <a:solidFill>
                  <a:srgbClr val="48773D"/>
                </a:solidFill>
                <a:latin typeface="Verdana" panose="020B0604030504040204" pitchFamily="34" charset="0"/>
                <a:ea typeface="Verdana" panose="020B0604030504040204" pitchFamily="34" charset="0"/>
              </a:rPr>
              <a:t>Unmuted</a:t>
            </a:r>
            <a:endParaRPr lang="en-US" b="1" dirty="0">
              <a:solidFill>
                <a:srgbClr val="48773D"/>
              </a:solidFill>
              <a:latin typeface="Verdana" panose="020B0604030504040204" pitchFamily="34" charset="0"/>
              <a:ea typeface="Verdana" panose="020B0604030504040204" pitchFamily="34" charset="0"/>
            </a:endParaRPr>
          </a:p>
        </p:txBody>
      </p:sp>
      <p:sp>
        <p:nvSpPr>
          <p:cNvPr id="8" name="TextBox 7"/>
          <p:cNvSpPr txBox="1"/>
          <p:nvPr/>
        </p:nvSpPr>
        <p:spPr>
          <a:xfrm>
            <a:off x="2257202" y="4195710"/>
            <a:ext cx="1717964" cy="369332"/>
          </a:xfrm>
          <a:prstGeom prst="rect">
            <a:avLst/>
          </a:prstGeom>
          <a:noFill/>
        </p:spPr>
        <p:txBody>
          <a:bodyPr wrap="square" rtlCol="0">
            <a:spAutoFit/>
          </a:bodyPr>
          <a:lstStyle/>
          <a:p>
            <a:r>
              <a:rPr lang="en-US" b="1" dirty="0" smtClean="0">
                <a:solidFill>
                  <a:srgbClr val="48773D"/>
                </a:solidFill>
                <a:latin typeface="Verdana" panose="020B0604030504040204" pitchFamily="34" charset="0"/>
                <a:ea typeface="Verdana" panose="020B0604030504040204" pitchFamily="34" charset="0"/>
              </a:rPr>
              <a:t>Muted</a:t>
            </a:r>
            <a:endParaRPr lang="en-US" b="1" dirty="0">
              <a:solidFill>
                <a:srgbClr val="48773D"/>
              </a:solidFill>
              <a:latin typeface="Verdana" panose="020B0604030504040204" pitchFamily="34" charset="0"/>
              <a:ea typeface="Verdana" panose="020B0604030504040204" pitchFamily="34" charset="0"/>
            </a:endParaRPr>
          </a:p>
        </p:txBody>
      </p:sp>
      <p:pic>
        <p:nvPicPr>
          <p:cNvPr id="9" name="Picture 8"/>
          <p:cNvPicPr/>
          <p:nvPr/>
        </p:nvPicPr>
        <p:blipFill rotWithShape="1">
          <a:blip r:embed="rId4"/>
          <a:srcRect l="35792" t="1923" r="62618" b="93387"/>
          <a:stretch/>
        </p:blipFill>
        <p:spPr bwMode="auto">
          <a:xfrm>
            <a:off x="551928" y="4717326"/>
            <a:ext cx="1373579" cy="881600"/>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5"/>
          <a:srcRect l="35913" t="2045" r="62769" b="93507"/>
          <a:stretch/>
        </p:blipFill>
        <p:spPr bwMode="auto">
          <a:xfrm>
            <a:off x="2296216" y="4717326"/>
            <a:ext cx="1201452" cy="881600"/>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3862524" y="1528374"/>
            <a:ext cx="5023535" cy="4093428"/>
          </a:xfrm>
          <a:prstGeom prst="rect">
            <a:avLst/>
          </a:prstGeom>
          <a:noFill/>
        </p:spPr>
        <p:txBody>
          <a:bodyPr wrap="square" rtlCol="0">
            <a:spAutoFit/>
          </a:bodyPr>
          <a:lstStyle/>
          <a:p>
            <a:r>
              <a:rPr lang="en-US" sz="2000" dirty="0" smtClean="0">
                <a:solidFill>
                  <a:srgbClr val="48773D"/>
                </a:solidFill>
              </a:rPr>
              <a:t>Connecting to your computer’s audio allows you to speak and be heard by other learners.</a:t>
            </a:r>
          </a:p>
          <a:p>
            <a:endParaRPr lang="en-US" sz="2000" b="1" dirty="0">
              <a:solidFill>
                <a:srgbClr val="48773D"/>
              </a:solidFill>
            </a:endParaRPr>
          </a:p>
          <a:p>
            <a:r>
              <a:rPr lang="en-US" sz="2000" b="1" dirty="0" smtClean="0">
                <a:solidFill>
                  <a:srgbClr val="48773D"/>
                </a:solidFill>
              </a:rPr>
              <a:t>To Connect Audio:</a:t>
            </a:r>
          </a:p>
          <a:p>
            <a:pPr marL="285750" indent="-285750">
              <a:buFont typeface="Arial" panose="020B0604020202020204" pitchFamily="34" charset="0"/>
              <a:buChar char="•"/>
            </a:pPr>
            <a:r>
              <a:rPr lang="en-US" sz="2000" dirty="0" smtClean="0">
                <a:solidFill>
                  <a:srgbClr val="48773D"/>
                </a:solidFill>
              </a:rPr>
              <a:t>In the toolbar at the top of your screen, find the microphone icon.</a:t>
            </a:r>
          </a:p>
          <a:p>
            <a:endParaRPr lang="en-US" sz="2000" dirty="0" smtClean="0">
              <a:solidFill>
                <a:srgbClr val="48773D"/>
              </a:solidFill>
            </a:endParaRPr>
          </a:p>
          <a:p>
            <a:pPr marL="285750" indent="-285750">
              <a:buFont typeface="Arial" panose="020B0604020202020204" pitchFamily="34" charset="0"/>
              <a:buChar char="•"/>
            </a:pPr>
            <a:r>
              <a:rPr lang="en-US" sz="2000" dirty="0" smtClean="0">
                <a:solidFill>
                  <a:srgbClr val="48773D"/>
                </a:solidFill>
              </a:rPr>
              <a:t>Click on the arrow and select “Connect my Audio.”</a:t>
            </a:r>
          </a:p>
          <a:p>
            <a:pPr marL="285750" indent="-285750">
              <a:buFont typeface="Arial" panose="020B0604020202020204" pitchFamily="34" charset="0"/>
              <a:buChar char="•"/>
            </a:pPr>
            <a:endParaRPr lang="en-US" sz="2000" dirty="0">
              <a:solidFill>
                <a:srgbClr val="48773D"/>
              </a:solidFill>
            </a:endParaRPr>
          </a:p>
          <a:p>
            <a:pPr marL="285750" indent="-285750">
              <a:buFont typeface="Arial" panose="020B0604020202020204" pitchFamily="34" charset="0"/>
              <a:buChar char="•"/>
            </a:pPr>
            <a:r>
              <a:rPr lang="en-US" sz="2000" dirty="0" smtClean="0">
                <a:solidFill>
                  <a:srgbClr val="48773D"/>
                </a:solidFill>
              </a:rPr>
              <a:t>It is best to stay muted when you are not speaking. Be sure to unmute yourself when you are asked to speak!</a:t>
            </a:r>
            <a:endParaRPr lang="en-US" sz="2000" dirty="0">
              <a:solidFill>
                <a:srgbClr val="48773D"/>
              </a:solidFill>
            </a:endParaRPr>
          </a:p>
        </p:txBody>
      </p:sp>
      <p:sp>
        <p:nvSpPr>
          <p:cNvPr id="12" name="TextBox 11"/>
          <p:cNvSpPr txBox="1"/>
          <p:nvPr/>
        </p:nvSpPr>
        <p:spPr>
          <a:xfrm>
            <a:off x="333472" y="5682759"/>
            <a:ext cx="3292359" cy="646331"/>
          </a:xfrm>
          <a:prstGeom prst="rect">
            <a:avLst/>
          </a:prstGeom>
          <a:noFill/>
        </p:spPr>
        <p:txBody>
          <a:bodyPr wrap="square" rtlCol="0">
            <a:spAutoFit/>
          </a:bodyPr>
          <a:lstStyle/>
          <a:p>
            <a:pPr algn="ctr"/>
            <a:r>
              <a:rPr lang="en-US" dirty="0" smtClean="0"/>
              <a:t>Mute or unmute yourself by clicking on the microphone icon.</a:t>
            </a:r>
            <a:endParaRPr lang="en-US" dirty="0"/>
          </a:p>
        </p:txBody>
      </p:sp>
      <p:sp>
        <p:nvSpPr>
          <p:cNvPr id="3" name="Down Arrow 2"/>
          <p:cNvSpPr/>
          <p:nvPr/>
        </p:nvSpPr>
        <p:spPr>
          <a:xfrm>
            <a:off x="1611630" y="1608472"/>
            <a:ext cx="313877" cy="469001"/>
          </a:xfrm>
          <a:prstGeom prst="downArrow">
            <a:avLst/>
          </a:prstGeom>
          <a:solidFill>
            <a:srgbClr val="487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46561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525974"/>
            <a:ext cx="7688522" cy="1055450"/>
          </a:xfrm>
        </p:spPr>
        <p:txBody>
          <a:bodyPr/>
          <a:lstStyle/>
          <a:p>
            <a:r>
              <a:rPr lang="en-US" dirty="0" smtClean="0"/>
              <a:t>Why Use Active Listening?</a:t>
            </a:r>
            <a:endParaRPr lang="en-US" dirty="0"/>
          </a:p>
        </p:txBody>
      </p:sp>
      <p:sp>
        <p:nvSpPr>
          <p:cNvPr id="3" name="Content Placeholder 2"/>
          <p:cNvSpPr>
            <a:spLocks noGrp="1"/>
          </p:cNvSpPr>
          <p:nvPr>
            <p:ph idx="1"/>
          </p:nvPr>
        </p:nvSpPr>
        <p:spPr>
          <a:xfrm>
            <a:off x="429491" y="1724964"/>
            <a:ext cx="8240376" cy="4558878"/>
          </a:xfrm>
        </p:spPr>
        <p:txBody>
          <a:bodyPr>
            <a:noAutofit/>
          </a:bodyPr>
          <a:lstStyle/>
          <a:p>
            <a:pPr marL="0" indent="0">
              <a:lnSpc>
                <a:spcPct val="120000"/>
              </a:lnSpc>
              <a:spcBef>
                <a:spcPts val="600"/>
              </a:spcBef>
              <a:spcAft>
                <a:spcPts val="600"/>
              </a:spcAft>
              <a:buNone/>
            </a:pPr>
            <a:r>
              <a:rPr lang="en-US" dirty="0" smtClean="0">
                <a:solidFill>
                  <a:schemeClr val="tx1">
                    <a:lumMod val="85000"/>
                    <a:lumOff val="15000"/>
                  </a:schemeClr>
                </a:solidFill>
              </a:rPr>
              <a:t>Actively listening to the child can help him or her:</a:t>
            </a:r>
          </a:p>
          <a:p>
            <a:pPr lvl="0">
              <a:lnSpc>
                <a:spcPct val="120000"/>
              </a:lnSpc>
              <a:spcBef>
                <a:spcPts val="600"/>
              </a:spcBef>
              <a:spcAft>
                <a:spcPts val="600"/>
              </a:spcAft>
            </a:pPr>
            <a:r>
              <a:rPr lang="en-US" sz="2300" dirty="0" smtClean="0">
                <a:solidFill>
                  <a:schemeClr val="tx1">
                    <a:lumMod val="85000"/>
                    <a:lumOff val="15000"/>
                  </a:schemeClr>
                </a:solidFill>
              </a:rPr>
              <a:t>Learn about his or her emotions and the emotions of others</a:t>
            </a:r>
          </a:p>
          <a:p>
            <a:pPr lvl="0">
              <a:lnSpc>
                <a:spcPct val="120000"/>
              </a:lnSpc>
              <a:spcBef>
                <a:spcPts val="600"/>
              </a:spcBef>
              <a:spcAft>
                <a:spcPts val="600"/>
              </a:spcAft>
            </a:pPr>
            <a:r>
              <a:rPr lang="en-US" sz="2300" dirty="0" smtClean="0">
                <a:solidFill>
                  <a:schemeClr val="tx1">
                    <a:lumMod val="85000"/>
                    <a:lumOff val="15000"/>
                  </a:schemeClr>
                </a:solidFill>
              </a:rPr>
              <a:t>Identify and name feelings</a:t>
            </a:r>
          </a:p>
          <a:p>
            <a:pPr lvl="0">
              <a:lnSpc>
                <a:spcPct val="120000"/>
              </a:lnSpc>
              <a:spcBef>
                <a:spcPts val="600"/>
              </a:spcBef>
              <a:spcAft>
                <a:spcPts val="600"/>
              </a:spcAft>
            </a:pPr>
            <a:r>
              <a:rPr lang="en-US" sz="2300" dirty="0" smtClean="0">
                <a:solidFill>
                  <a:schemeClr val="tx1">
                    <a:lumMod val="85000"/>
                    <a:lumOff val="15000"/>
                  </a:schemeClr>
                </a:solidFill>
              </a:rPr>
              <a:t>Develop strategies for managing behavior</a:t>
            </a:r>
          </a:p>
          <a:p>
            <a:pPr lvl="0">
              <a:lnSpc>
                <a:spcPct val="120000"/>
              </a:lnSpc>
              <a:spcBef>
                <a:spcPts val="600"/>
              </a:spcBef>
              <a:spcAft>
                <a:spcPts val="600"/>
              </a:spcAft>
            </a:pPr>
            <a:r>
              <a:rPr lang="en-US" sz="2300" dirty="0" smtClean="0">
                <a:solidFill>
                  <a:schemeClr val="tx1">
                    <a:lumMod val="85000"/>
                    <a:lumOff val="15000"/>
                  </a:schemeClr>
                </a:solidFill>
              </a:rPr>
              <a:t>Develop coping skills</a:t>
            </a:r>
          </a:p>
          <a:p>
            <a:pPr lvl="0">
              <a:lnSpc>
                <a:spcPct val="120000"/>
              </a:lnSpc>
              <a:spcBef>
                <a:spcPts val="600"/>
              </a:spcBef>
              <a:spcAft>
                <a:spcPts val="600"/>
              </a:spcAft>
            </a:pPr>
            <a:r>
              <a:rPr lang="en-US" sz="2300" dirty="0" smtClean="0">
                <a:solidFill>
                  <a:schemeClr val="tx1">
                    <a:lumMod val="85000"/>
                    <a:lumOff val="15000"/>
                  </a:schemeClr>
                </a:solidFill>
              </a:rPr>
              <a:t>Develop positive self-esteem</a:t>
            </a:r>
          </a:p>
          <a:p>
            <a:pPr lvl="0">
              <a:lnSpc>
                <a:spcPct val="120000"/>
              </a:lnSpc>
              <a:spcBef>
                <a:spcPts val="600"/>
              </a:spcBef>
              <a:spcAft>
                <a:spcPts val="600"/>
              </a:spcAft>
            </a:pPr>
            <a:r>
              <a:rPr lang="en-US" sz="2300" dirty="0" smtClean="0">
                <a:solidFill>
                  <a:schemeClr val="tx1">
                    <a:lumMod val="85000"/>
                    <a:lumOff val="15000"/>
                  </a:schemeClr>
                </a:solidFill>
              </a:rPr>
              <a:t>Feel secure and respected</a:t>
            </a:r>
          </a:p>
          <a:p>
            <a:pPr lvl="0">
              <a:lnSpc>
                <a:spcPct val="120000"/>
              </a:lnSpc>
              <a:spcBef>
                <a:spcPts val="600"/>
              </a:spcBef>
              <a:spcAft>
                <a:spcPts val="600"/>
              </a:spcAft>
            </a:pPr>
            <a:r>
              <a:rPr lang="en-US" sz="2300" dirty="0" smtClean="0">
                <a:solidFill>
                  <a:schemeClr val="tx1">
                    <a:lumMod val="85000"/>
                    <a:lumOff val="15000"/>
                  </a:schemeClr>
                </a:solidFill>
              </a:rPr>
              <a:t>Build a trusting relationship</a:t>
            </a:r>
          </a:p>
          <a:p>
            <a:endParaRPr lang="en-US" sz="2000" dirty="0"/>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115</a:t>
            </a:r>
            <a:endParaRPr lang="en-US" sz="1600" dirty="0">
              <a:solidFill>
                <a:srgbClr val="641868"/>
              </a:solidFill>
              <a:latin typeface="Avenir Roman"/>
            </a:endParaRPr>
          </a:p>
        </p:txBody>
      </p:sp>
      <p:sp>
        <p:nvSpPr>
          <p:cNvPr id="7" name="TextBox 6"/>
          <p:cNvSpPr txBox="1"/>
          <p:nvPr/>
        </p:nvSpPr>
        <p:spPr>
          <a:xfrm>
            <a:off x="0" y="6524822"/>
            <a:ext cx="3681876" cy="338554"/>
          </a:xfrm>
          <a:prstGeom prst="rect">
            <a:avLst/>
          </a:prstGeom>
          <a:noFill/>
        </p:spPr>
        <p:txBody>
          <a:bodyPr wrap="square" rtlCol="0">
            <a:spAutoFit/>
          </a:bodyPr>
          <a:lstStyle/>
          <a:p>
            <a:r>
              <a:rPr lang="en-US" sz="1600" dirty="0" smtClean="0">
                <a:solidFill>
                  <a:srgbClr val="641868"/>
                </a:solidFill>
                <a:latin typeface="Avenir Roman"/>
              </a:rPr>
              <a:t>Employing Active Listening Skills</a:t>
            </a:r>
            <a:endParaRPr lang="en-US" sz="1600" dirty="0">
              <a:solidFill>
                <a:srgbClr val="641868"/>
              </a:solidFill>
              <a:latin typeface="Avenir Roman"/>
            </a:endParaRPr>
          </a:p>
        </p:txBody>
      </p: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5</a:t>
            </a:r>
            <a:endParaRPr lang="en-US" sz="2000" dirty="0">
              <a:latin typeface="Avenir Roman"/>
            </a:endParaRPr>
          </a:p>
        </p:txBody>
      </p:sp>
    </p:spTree>
    <p:extLst>
      <p:ext uri="{BB962C8B-B14F-4D97-AF65-F5344CB8AC3E}">
        <p14:creationId xmlns:p14="http://schemas.microsoft.com/office/powerpoint/2010/main" val="14051600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569932"/>
            <a:ext cx="8229600" cy="1143000"/>
          </a:xfrm>
        </p:spPr>
        <p:txBody>
          <a:bodyPr>
            <a:normAutofit fontScale="90000"/>
          </a:bodyPr>
          <a:lstStyle/>
          <a:p>
            <a:r>
              <a:rPr lang="en-US" dirty="0" smtClean="0"/>
              <a:t>Fluency Privilege and the Communication Ally</a:t>
            </a:r>
            <a:endParaRPr lang="en-US" dirty="0"/>
          </a:p>
        </p:txBody>
      </p:sp>
      <p:sp>
        <p:nvSpPr>
          <p:cNvPr id="3" name="Content Placeholder 2"/>
          <p:cNvSpPr>
            <a:spLocks noGrp="1"/>
          </p:cNvSpPr>
          <p:nvPr>
            <p:ph idx="1"/>
          </p:nvPr>
        </p:nvSpPr>
        <p:spPr>
          <a:xfrm>
            <a:off x="892174" y="2395001"/>
            <a:ext cx="7501468" cy="4090238"/>
          </a:xfrm>
        </p:spPr>
        <p:txBody>
          <a:bodyPr>
            <a:noAutofit/>
          </a:bodyPr>
          <a:lstStyle/>
          <a:p>
            <a:pPr>
              <a:spcBef>
                <a:spcPts val="1800"/>
              </a:spcBef>
              <a:spcAft>
                <a:spcPts val="1200"/>
              </a:spcAft>
            </a:pPr>
            <a:r>
              <a:rPr lang="en-US" sz="2600" dirty="0" smtClean="0">
                <a:solidFill>
                  <a:schemeClr val="tx1">
                    <a:lumMod val="85000"/>
                    <a:lumOff val="15000"/>
                  </a:schemeClr>
                </a:solidFill>
              </a:rPr>
              <a:t>Fluency Privilege – the ability to understand others and have them understand you</a:t>
            </a:r>
          </a:p>
          <a:p>
            <a:pPr>
              <a:spcBef>
                <a:spcPts val="1800"/>
              </a:spcBef>
              <a:spcAft>
                <a:spcPts val="1200"/>
              </a:spcAft>
            </a:pPr>
            <a:r>
              <a:rPr lang="en-US" sz="2600" dirty="0" smtClean="0">
                <a:solidFill>
                  <a:schemeClr val="tx1">
                    <a:lumMod val="85000"/>
                    <a:lumOff val="15000"/>
                  </a:schemeClr>
                </a:solidFill>
              </a:rPr>
              <a:t>Communication Ally – someone who uses their fluency privilege on behalf of those who experience limited or impaired ability to communicate fluently</a:t>
            </a:r>
          </a:p>
          <a:p>
            <a:pPr marL="0" indent="0" algn="r">
              <a:buNone/>
            </a:pPr>
            <a:r>
              <a:rPr lang="en-US" sz="1800" dirty="0" smtClean="0">
                <a:solidFill>
                  <a:schemeClr val="tx1">
                    <a:lumMod val="85000"/>
                    <a:lumOff val="15000"/>
                  </a:schemeClr>
                </a:solidFill>
              </a:rPr>
              <a:t>(Shevin, 1997)</a:t>
            </a:r>
            <a:endParaRPr lang="en-US" sz="1800" dirty="0">
              <a:solidFill>
                <a:schemeClr val="tx1">
                  <a:lumMod val="85000"/>
                  <a:lumOff val="15000"/>
                </a:schemeClr>
              </a:solidFill>
            </a:endParaRP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0" y="6524822"/>
            <a:ext cx="2895600" cy="338554"/>
          </a:xfrm>
          <a:prstGeom prst="rect">
            <a:avLst/>
          </a:prstGeom>
          <a:noFill/>
        </p:spPr>
        <p:txBody>
          <a:bodyPr wrap="square" rtlCol="0">
            <a:spAutoFit/>
          </a:bodyPr>
          <a:lstStyle/>
          <a:p>
            <a:r>
              <a:rPr lang="en-US" sz="1600" dirty="0" smtClean="0">
                <a:solidFill>
                  <a:srgbClr val="641868"/>
                </a:solidFill>
                <a:latin typeface="Avenir Roman"/>
              </a:rPr>
              <a:t>Using Your Fluency Privilege</a:t>
            </a:r>
            <a:endParaRPr lang="en-US" sz="1600" dirty="0">
              <a:solidFill>
                <a:srgbClr val="641868"/>
              </a:solidFill>
              <a:latin typeface="Avenir Roman"/>
            </a:endParaRPr>
          </a:p>
        </p:txBody>
      </p:sp>
      <p:sp>
        <p:nvSpPr>
          <p:cNvPr id="6" name="TextBox 5"/>
          <p:cNvSpPr txBox="1"/>
          <p:nvPr/>
        </p:nvSpPr>
        <p:spPr>
          <a:xfrm>
            <a:off x="5562600" y="6524822"/>
            <a:ext cx="3581400" cy="338554"/>
          </a:xfrm>
          <a:prstGeom prst="rect">
            <a:avLst/>
          </a:prstGeom>
          <a:noFill/>
        </p:spPr>
        <p:txBody>
          <a:bodyPr wrap="square" rtlCol="0">
            <a:spAutoFit/>
          </a:bodyPr>
          <a:lstStyle/>
          <a:p>
            <a:pPr algn="r"/>
            <a:r>
              <a:rPr lang="en-US" sz="1600" dirty="0" smtClean="0">
                <a:solidFill>
                  <a:srgbClr val="641868"/>
                </a:solidFill>
                <a:latin typeface="Avenir Roman"/>
              </a:rPr>
              <a:t>123, 312-323</a:t>
            </a:r>
            <a:endParaRPr lang="en-US" sz="1600" dirty="0">
              <a:solidFill>
                <a:srgbClr val="641868"/>
              </a:solidFill>
              <a:latin typeface="Avenir Roman"/>
            </a:endParaRPr>
          </a:p>
        </p:txBody>
      </p:sp>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5</a:t>
            </a:r>
            <a:endParaRPr lang="en-US" sz="2000" dirty="0">
              <a:latin typeface="Avenir Roman"/>
            </a:endParaRPr>
          </a:p>
        </p:txBody>
      </p:sp>
    </p:spTree>
    <p:extLst>
      <p:ext uri="{BB962C8B-B14F-4D97-AF65-F5344CB8AC3E}">
        <p14:creationId xmlns:p14="http://schemas.microsoft.com/office/powerpoint/2010/main" val="9567582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2948" y="235025"/>
            <a:ext cx="7716503" cy="924502"/>
          </a:xfrm>
        </p:spPr>
        <p:txBody>
          <a:bodyPr>
            <a:noAutofit/>
          </a:bodyPr>
          <a:lstStyle/>
          <a:p>
            <a:r>
              <a:rPr lang="en-US" sz="4800" dirty="0" smtClean="0"/>
              <a:t>PECS Challenge</a:t>
            </a:r>
            <a:endParaRPr lang="en-US" sz="4800" dirty="0"/>
          </a:p>
        </p:txBody>
      </p:sp>
      <p:cxnSp>
        <p:nvCxnSpPr>
          <p:cNvPr id="5" name="Straight Connector 4"/>
          <p:cNvCxnSpPr/>
          <p:nvPr/>
        </p:nvCxnSpPr>
        <p:spPr>
          <a:xfrm>
            <a:off x="0" y="650503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 y="6524822"/>
            <a:ext cx="5724525" cy="338554"/>
          </a:xfrm>
          <a:prstGeom prst="rect">
            <a:avLst/>
          </a:prstGeom>
          <a:noFill/>
        </p:spPr>
        <p:txBody>
          <a:bodyPr wrap="square" rtlCol="0">
            <a:spAutoFit/>
          </a:bodyPr>
          <a:lstStyle/>
          <a:p>
            <a:r>
              <a:rPr lang="en-US" sz="1600" dirty="0" smtClean="0">
                <a:solidFill>
                  <a:srgbClr val="641868"/>
                </a:solidFill>
                <a:latin typeface="Avenir Roman"/>
              </a:rPr>
              <a:t>Complex Communication</a:t>
            </a:r>
            <a:endParaRPr lang="en-US" sz="1600" dirty="0">
              <a:solidFill>
                <a:srgbClr val="641868"/>
              </a:solidFill>
              <a:latin typeface="Avenir Roman"/>
            </a:endParaRPr>
          </a:p>
        </p:txBody>
      </p:sp>
      <p:sp>
        <p:nvSpPr>
          <p:cNvPr id="7" name="TextBox 6"/>
          <p:cNvSpPr txBox="1"/>
          <p:nvPr/>
        </p:nvSpPr>
        <p:spPr>
          <a:xfrm>
            <a:off x="7820025" y="6524822"/>
            <a:ext cx="1323975" cy="338554"/>
          </a:xfrm>
          <a:prstGeom prst="rect">
            <a:avLst/>
          </a:prstGeom>
          <a:noFill/>
        </p:spPr>
        <p:txBody>
          <a:bodyPr wrap="square" rtlCol="0">
            <a:spAutoFit/>
          </a:bodyPr>
          <a:lstStyle/>
          <a:p>
            <a:pPr algn="r"/>
            <a:r>
              <a:rPr lang="en-US" sz="1600" dirty="0" smtClean="0">
                <a:solidFill>
                  <a:srgbClr val="641868"/>
                </a:solidFill>
                <a:latin typeface="Avenir Roman"/>
              </a:rPr>
              <a:t>ACTIVITY</a:t>
            </a:r>
            <a:endParaRPr lang="en-US" sz="1600" dirty="0">
              <a:solidFill>
                <a:srgbClr val="641868"/>
              </a:solidFill>
              <a:latin typeface="Avenir Roman"/>
            </a:endParaRPr>
          </a:p>
        </p:txBody>
      </p:sp>
      <p:sp>
        <p:nvSpPr>
          <p:cNvPr id="9" name="TextBox 8"/>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5</a:t>
            </a:r>
            <a:endParaRPr lang="en-US" sz="2000" dirty="0">
              <a:latin typeface="Avenir Roman"/>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99247" y="-739721"/>
            <a:ext cx="5345505" cy="9144002"/>
          </a:xfrm>
          <a:prstGeom prst="rect">
            <a:avLst/>
          </a:prstGeom>
        </p:spPr>
      </p:pic>
    </p:spTree>
    <p:extLst>
      <p:ext uri="{BB962C8B-B14F-4D97-AF65-F5344CB8AC3E}">
        <p14:creationId xmlns:p14="http://schemas.microsoft.com/office/powerpoint/2010/main" val="9949115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71" y="579438"/>
            <a:ext cx="7916329" cy="1143000"/>
          </a:xfrm>
        </p:spPr>
        <p:txBody>
          <a:bodyPr/>
          <a:lstStyle/>
          <a:p>
            <a:r>
              <a:rPr lang="en-US" cap="none" dirty="0"/>
              <a:t>Learning Objectives</a:t>
            </a:r>
          </a:p>
        </p:txBody>
      </p:sp>
      <p:sp>
        <p:nvSpPr>
          <p:cNvPr id="3" name="Content Placeholder 2"/>
          <p:cNvSpPr>
            <a:spLocks noGrp="1"/>
          </p:cNvSpPr>
          <p:nvPr>
            <p:ph idx="1"/>
          </p:nvPr>
        </p:nvSpPr>
        <p:spPr>
          <a:xfrm>
            <a:off x="120315" y="1722437"/>
            <a:ext cx="8867273" cy="4782593"/>
          </a:xfrm>
        </p:spPr>
        <p:txBody>
          <a:bodyPr>
            <a:noAutofit/>
          </a:bodyPr>
          <a:lstStyle/>
          <a:p>
            <a:pPr marL="0" indent="0">
              <a:buNone/>
            </a:pPr>
            <a:r>
              <a:rPr lang="en-US" dirty="0" smtClean="0">
                <a:solidFill>
                  <a:schemeClr val="tx1">
                    <a:lumMod val="85000"/>
                    <a:lumOff val="15000"/>
                  </a:schemeClr>
                </a:solidFill>
              </a:rPr>
              <a:t>Define documentation and understand:</a:t>
            </a:r>
          </a:p>
          <a:p>
            <a:pPr>
              <a:buFont typeface="Arial" panose="020B0604020202020204" pitchFamily="34" charset="0"/>
              <a:buChar char="•"/>
            </a:pPr>
            <a:r>
              <a:rPr lang="en-US" dirty="0" smtClean="0">
                <a:solidFill>
                  <a:schemeClr val="tx1">
                    <a:lumMod val="85000"/>
                    <a:lumOff val="15000"/>
                  </a:schemeClr>
                </a:solidFill>
                <a:latin typeface="Avenir Roman"/>
              </a:rPr>
              <a:t>Its purpose</a:t>
            </a:r>
          </a:p>
          <a:p>
            <a:pPr>
              <a:buFont typeface="Arial" panose="020B0604020202020204" pitchFamily="34" charset="0"/>
              <a:buChar char="•"/>
            </a:pPr>
            <a:r>
              <a:rPr lang="en-US" dirty="0" smtClean="0">
                <a:solidFill>
                  <a:schemeClr val="tx1">
                    <a:lumMod val="85000"/>
                    <a:lumOff val="15000"/>
                  </a:schemeClr>
                </a:solidFill>
                <a:latin typeface="Avenir Roman"/>
              </a:rPr>
              <a:t>The required elements in your documentation</a:t>
            </a:r>
          </a:p>
          <a:p>
            <a:pPr>
              <a:buFont typeface="Arial" panose="020B0604020202020204" pitchFamily="34" charset="0"/>
              <a:buChar char="•"/>
            </a:pPr>
            <a:r>
              <a:rPr lang="en-US" dirty="0" smtClean="0">
                <a:solidFill>
                  <a:schemeClr val="tx1">
                    <a:lumMod val="85000"/>
                    <a:lumOff val="15000"/>
                  </a:schemeClr>
                </a:solidFill>
                <a:latin typeface="Avenir Roman"/>
              </a:rPr>
              <a:t>The general rules of documentation</a:t>
            </a:r>
          </a:p>
          <a:p>
            <a:pPr>
              <a:buFont typeface="Arial" panose="020B0604020202020204" pitchFamily="34" charset="0"/>
              <a:buChar char="•"/>
            </a:pPr>
            <a:r>
              <a:rPr lang="en-US" dirty="0" smtClean="0">
                <a:solidFill>
                  <a:schemeClr val="tx1">
                    <a:lumMod val="85000"/>
                    <a:lumOff val="15000"/>
                  </a:schemeClr>
                </a:solidFill>
                <a:latin typeface="Avenir Roman"/>
              </a:rPr>
              <a:t>How to produce clear and concise documentation</a:t>
            </a:r>
          </a:p>
          <a:p>
            <a:pPr>
              <a:buFont typeface="Arial" panose="020B0604020202020204" pitchFamily="34" charset="0"/>
              <a:buChar char="•"/>
            </a:pPr>
            <a:r>
              <a:rPr lang="en-US" dirty="0" smtClean="0">
                <a:solidFill>
                  <a:schemeClr val="tx1">
                    <a:lumMod val="85000"/>
                    <a:lumOff val="15000"/>
                  </a:schemeClr>
                </a:solidFill>
                <a:latin typeface="Avenir Roman"/>
              </a:rPr>
              <a:t>The treatment planning process, the components of the treatment plan, and your responsibilities as a member of the team</a:t>
            </a:r>
          </a:p>
          <a:p>
            <a:pPr>
              <a:buFont typeface="Arial" panose="020B0604020202020204" pitchFamily="34" charset="0"/>
              <a:buChar char="•"/>
            </a:pPr>
            <a:r>
              <a:rPr lang="en-US" dirty="0" smtClean="0">
                <a:solidFill>
                  <a:schemeClr val="tx1">
                    <a:lumMod val="85000"/>
                    <a:lumOff val="15000"/>
                  </a:schemeClr>
                </a:solidFill>
                <a:latin typeface="Avenir Roman"/>
              </a:rPr>
              <a:t>How to read and interpret the treatment plan and other plans</a:t>
            </a:r>
          </a:p>
          <a:p>
            <a:pPr>
              <a:buFont typeface="Arial" panose="020B0604020202020204" pitchFamily="34" charset="0"/>
              <a:buChar char="•"/>
            </a:pPr>
            <a:r>
              <a:rPr lang="en-US" dirty="0" smtClean="0">
                <a:solidFill>
                  <a:schemeClr val="tx1">
                    <a:lumMod val="85000"/>
                    <a:lumOff val="15000"/>
                  </a:schemeClr>
                </a:solidFill>
                <a:latin typeface="Avenir Roman"/>
              </a:rPr>
              <a:t>How to accurately document the child’s progress </a:t>
            </a:r>
          </a:p>
          <a:p>
            <a:pPr>
              <a:buFont typeface="Arial" panose="020B0604020202020204" pitchFamily="34" charset="0"/>
              <a:buChar char="•"/>
            </a:pPr>
            <a:r>
              <a:rPr lang="en-US" dirty="0" smtClean="0">
                <a:solidFill>
                  <a:schemeClr val="tx1">
                    <a:lumMod val="85000"/>
                    <a:lumOff val="15000"/>
                  </a:schemeClr>
                </a:solidFill>
                <a:latin typeface="Avenir Roman"/>
              </a:rPr>
              <a:t>How to employ basic data collection strategies</a:t>
            </a:r>
            <a:endParaRPr lang="en-US" dirty="0">
              <a:solidFill>
                <a:schemeClr val="tx1">
                  <a:lumMod val="85000"/>
                  <a:lumOff val="15000"/>
                </a:schemeClr>
              </a:solidFill>
              <a:latin typeface="Avenir Roman"/>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132</a:t>
            </a:r>
            <a:endParaRPr lang="en-US" sz="1600" dirty="0">
              <a:solidFill>
                <a:srgbClr val="641868"/>
              </a:solidFill>
              <a:latin typeface="Avenir Roman"/>
            </a:endParaRPr>
          </a:p>
        </p:txBody>
      </p:sp>
      <p:sp>
        <p:nvSpPr>
          <p:cNvPr id="7" name="TextBox 6"/>
          <p:cNvSpPr txBox="1"/>
          <p:nvPr/>
        </p:nvSpPr>
        <p:spPr>
          <a:xfrm>
            <a:off x="-13644" y="6524822"/>
            <a:ext cx="2604443" cy="338554"/>
          </a:xfrm>
          <a:prstGeom prst="rect">
            <a:avLst/>
          </a:prstGeom>
          <a:noFill/>
        </p:spPr>
        <p:txBody>
          <a:bodyPr wrap="square" rtlCol="0">
            <a:spAutoFit/>
          </a:bodyPr>
          <a:lstStyle/>
          <a:p>
            <a:r>
              <a:rPr lang="en-US" sz="1600" dirty="0" smtClean="0">
                <a:solidFill>
                  <a:srgbClr val="641868"/>
                </a:solidFill>
                <a:latin typeface="Avenir Roman"/>
              </a:rPr>
              <a:t>Learning Objectives</a:t>
            </a:r>
          </a:p>
        </p:txBody>
      </p:sp>
      <p:sp>
        <p:nvSpPr>
          <p:cNvPr id="8" name="TextBox 7"/>
          <p:cNvSpPr txBox="1"/>
          <p:nvPr/>
        </p:nvSpPr>
        <p:spPr>
          <a:xfrm>
            <a:off x="6254496" y="235025"/>
            <a:ext cx="2709029" cy="461665"/>
          </a:xfrm>
          <a:prstGeom prst="rect">
            <a:avLst/>
          </a:prstGeom>
          <a:noFill/>
        </p:spPr>
        <p:txBody>
          <a:bodyPr wrap="square" rtlCol="0">
            <a:spAutoFit/>
          </a:bodyPr>
          <a:lstStyle/>
          <a:p>
            <a:pPr algn="r"/>
            <a:r>
              <a:rPr lang="en-US" sz="2400" dirty="0">
                <a:latin typeface="Avenir Roman"/>
              </a:rPr>
              <a:t>Module </a:t>
            </a:r>
            <a:r>
              <a:rPr lang="en-US" sz="2400" dirty="0" smtClean="0">
                <a:latin typeface="Avenir Roman"/>
              </a:rPr>
              <a:t>6</a:t>
            </a:r>
            <a:endParaRPr lang="en-US" sz="2400" dirty="0">
              <a:latin typeface="Avenir Roman"/>
            </a:endParaRPr>
          </a:p>
        </p:txBody>
      </p:sp>
    </p:spTree>
    <p:extLst>
      <p:ext uri="{BB962C8B-B14F-4D97-AF65-F5344CB8AC3E}">
        <p14:creationId xmlns:p14="http://schemas.microsoft.com/office/powerpoint/2010/main" val="35912161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15" y="606238"/>
            <a:ext cx="7848150" cy="1143000"/>
          </a:xfrm>
        </p:spPr>
        <p:txBody>
          <a:bodyPr/>
          <a:lstStyle/>
          <a:p>
            <a:r>
              <a:rPr lang="en-US" sz="4400" cap="none" dirty="0" smtClean="0"/>
              <a:t>Guidelines For Documentation</a:t>
            </a:r>
            <a:endParaRPr lang="en-US" sz="4400" cap="none"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18630" y="6524822"/>
            <a:ext cx="3825370" cy="338554"/>
          </a:xfrm>
          <a:prstGeom prst="rect">
            <a:avLst/>
          </a:prstGeom>
          <a:noFill/>
        </p:spPr>
        <p:txBody>
          <a:bodyPr wrap="square" rtlCol="0">
            <a:spAutoFit/>
          </a:bodyPr>
          <a:lstStyle/>
          <a:p>
            <a:pPr algn="r"/>
            <a:r>
              <a:rPr lang="en-US" sz="1600" dirty="0" smtClean="0">
                <a:solidFill>
                  <a:srgbClr val="641868"/>
                </a:solidFill>
                <a:latin typeface="Avenir Roman"/>
              </a:rPr>
              <a:t>327-328</a:t>
            </a:r>
            <a:endParaRPr lang="en-US" sz="1600" dirty="0">
              <a:solidFill>
                <a:srgbClr val="641868"/>
              </a:solidFill>
              <a:latin typeface="Avenir Roman"/>
            </a:endParaRPr>
          </a:p>
        </p:txBody>
      </p:sp>
      <p:sp>
        <p:nvSpPr>
          <p:cNvPr id="7" name="Content Placeholder 6"/>
          <p:cNvSpPr>
            <a:spLocks noGrp="1"/>
          </p:cNvSpPr>
          <p:nvPr>
            <p:ph idx="1"/>
          </p:nvPr>
        </p:nvSpPr>
        <p:spPr>
          <a:xfrm>
            <a:off x="526473" y="1840237"/>
            <a:ext cx="7773942" cy="4525963"/>
          </a:xfrm>
        </p:spPr>
        <p:txBody>
          <a:bodyPr/>
          <a:lstStyle/>
          <a:p>
            <a:pPr marL="0" lvl="0" indent="228600" defTabSz="914400" eaLnBrk="0" fontAlgn="base" hangingPunct="0">
              <a:lnSpc>
                <a:spcPct val="150000"/>
              </a:lnSpc>
              <a:spcBef>
                <a:spcPct val="0"/>
              </a:spcBef>
              <a:spcAft>
                <a:spcPct val="0"/>
              </a:spcAft>
              <a:buNone/>
            </a:pPr>
            <a:r>
              <a:rPr lang="en-US" altLang="en-US" b="1" dirty="0">
                <a:ea typeface="Times New Roman" panose="02020603050405020304" pitchFamily="18" charset="0"/>
                <a:cs typeface="Times New Roman" panose="02020603050405020304" pitchFamily="18" charset="0"/>
              </a:rPr>
              <a:t>Yikes! My Notes are Legal </a:t>
            </a:r>
            <a:r>
              <a:rPr lang="en-US" altLang="en-US" b="1" dirty="0" smtClean="0">
                <a:ea typeface="Times New Roman" panose="02020603050405020304" pitchFamily="18" charset="0"/>
                <a:cs typeface="Times New Roman" panose="02020603050405020304" pitchFamily="18" charset="0"/>
              </a:rPr>
              <a:t>Documents!</a:t>
            </a:r>
          </a:p>
          <a:p>
            <a:pPr marL="0" lvl="0" indent="228600" defTabSz="914400" eaLnBrk="0" fontAlgn="base" hangingPunct="0">
              <a:lnSpc>
                <a:spcPct val="150000"/>
              </a:lnSpc>
              <a:spcBef>
                <a:spcPct val="0"/>
              </a:spcBef>
              <a:spcAft>
                <a:spcPct val="0"/>
              </a:spcAft>
              <a:buNone/>
            </a:pPr>
            <a:endParaRPr lang="en-US" altLang="en-US" dirty="0" smtClean="0">
              <a:ea typeface="Times New Roman" panose="02020603050405020304" pitchFamily="18" charset="0"/>
              <a:cs typeface="Times New Roman" panose="02020603050405020304" pitchFamily="18" charset="0"/>
            </a:endParaRPr>
          </a:p>
          <a:p>
            <a:pPr marL="0" indent="228600" defTabSz="914400" eaLnBrk="0" fontAlgn="base" hangingPunct="0">
              <a:lnSpc>
                <a:spcPct val="150000"/>
              </a:lnSpc>
              <a:spcBef>
                <a:spcPct val="0"/>
              </a:spcBef>
              <a:spcAft>
                <a:spcPct val="0"/>
              </a:spcAft>
              <a:buNone/>
            </a:pPr>
            <a:r>
              <a:rPr lang="en-US" altLang="en-US" dirty="0" smtClean="0">
                <a:ea typeface="Times New Roman" panose="02020603050405020304" pitchFamily="18" charset="0"/>
                <a:cs typeface="Times New Roman" panose="02020603050405020304" pitchFamily="18" charset="0"/>
              </a:rPr>
              <a:t>Any form </a:t>
            </a:r>
            <a:r>
              <a:rPr lang="en-US" altLang="en-US" dirty="0">
                <a:ea typeface="Times New Roman" panose="02020603050405020304" pitchFamily="18" charset="0"/>
                <a:cs typeface="Times New Roman" panose="02020603050405020304" pitchFamily="18" charset="0"/>
              </a:rPr>
              <a:t>of required documentation </a:t>
            </a:r>
            <a:r>
              <a:rPr lang="en-US" altLang="en-US" dirty="0" smtClean="0">
                <a:ea typeface="Times New Roman" panose="02020603050405020304" pitchFamily="18" charset="0"/>
                <a:cs typeface="Times New Roman" panose="02020603050405020304" pitchFamily="18" charset="0"/>
              </a:rPr>
              <a:t>(progress notes, Individual Treatment </a:t>
            </a:r>
            <a:r>
              <a:rPr lang="en-US" altLang="en-US" dirty="0">
                <a:ea typeface="Times New Roman" panose="02020603050405020304" pitchFamily="18" charset="0"/>
                <a:cs typeface="Times New Roman" panose="02020603050405020304" pitchFamily="18" charset="0"/>
              </a:rPr>
              <a:t>Plans, etc.) is considered a legal document and must be done in a manner that follows these legal </a:t>
            </a:r>
            <a:r>
              <a:rPr lang="en-US" altLang="en-US" dirty="0" smtClean="0">
                <a:ea typeface="Times New Roman" panose="02020603050405020304" pitchFamily="18" charset="0"/>
                <a:cs typeface="Times New Roman" panose="02020603050405020304" pitchFamily="18" charset="0"/>
              </a:rPr>
              <a:t>guidelines</a:t>
            </a:r>
            <a:r>
              <a:rPr lang="en-US" altLang="en-US" dirty="0" smtClean="0"/>
              <a:t>.</a:t>
            </a:r>
            <a:endParaRPr lang="en-US" altLang="en-US" sz="3600" dirty="0"/>
          </a:p>
        </p:txBody>
      </p:sp>
      <p:sp>
        <p:nvSpPr>
          <p:cNvPr id="8" name="TextBox 7"/>
          <p:cNvSpPr txBox="1"/>
          <p:nvPr/>
        </p:nvSpPr>
        <p:spPr>
          <a:xfrm>
            <a:off x="0" y="6524822"/>
            <a:ext cx="4572000" cy="338554"/>
          </a:xfrm>
          <a:prstGeom prst="rect">
            <a:avLst/>
          </a:prstGeom>
          <a:noFill/>
        </p:spPr>
        <p:txBody>
          <a:bodyPr wrap="square" rtlCol="0">
            <a:spAutoFit/>
          </a:bodyPr>
          <a:lstStyle/>
          <a:p>
            <a:r>
              <a:rPr lang="en-US" sz="1600" dirty="0" smtClean="0">
                <a:solidFill>
                  <a:srgbClr val="641868"/>
                </a:solidFill>
                <a:latin typeface="Avenir Roman"/>
              </a:rPr>
              <a:t>Producing Clear and Concise Documentation</a:t>
            </a:r>
            <a:endParaRPr lang="en-US" sz="1600" dirty="0">
              <a:solidFill>
                <a:srgbClr val="641868"/>
              </a:solidFill>
              <a:latin typeface="Avenir Roman"/>
            </a:endParaRPr>
          </a:p>
        </p:txBody>
      </p:sp>
      <p:sp>
        <p:nvSpPr>
          <p:cNvPr id="10" name="TextBox 9"/>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6</a:t>
            </a:r>
            <a:endParaRPr lang="en-US" sz="2000" dirty="0">
              <a:latin typeface="Avenir Roman"/>
            </a:endParaRPr>
          </a:p>
        </p:txBody>
      </p:sp>
    </p:spTree>
    <p:extLst>
      <p:ext uri="{BB962C8B-B14F-4D97-AF65-F5344CB8AC3E}">
        <p14:creationId xmlns:p14="http://schemas.microsoft.com/office/powerpoint/2010/main" val="10263115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cap="none" dirty="0" smtClean="0"/>
              <a:t>Objective Documentation</a:t>
            </a:r>
            <a:endParaRPr lang="en-US" sz="4400" cap="none" dirty="0"/>
          </a:p>
        </p:txBody>
      </p:sp>
      <p:sp>
        <p:nvSpPr>
          <p:cNvPr id="3" name="Content Placeholder 2"/>
          <p:cNvSpPr>
            <a:spLocks noGrp="1"/>
          </p:cNvSpPr>
          <p:nvPr>
            <p:ph idx="1"/>
          </p:nvPr>
        </p:nvSpPr>
        <p:spPr/>
        <p:txBody>
          <a:bodyPr>
            <a:normAutofit/>
          </a:bodyPr>
          <a:lstStyle/>
          <a:p>
            <a:pPr marL="0" indent="0">
              <a:spcBef>
                <a:spcPts val="1200"/>
              </a:spcBef>
              <a:spcAft>
                <a:spcPts val="600"/>
              </a:spcAft>
              <a:buNone/>
            </a:pPr>
            <a:r>
              <a:rPr lang="en-US" sz="2600" dirty="0" smtClean="0">
                <a:solidFill>
                  <a:schemeClr val="tx1">
                    <a:lumMod val="85000"/>
                    <a:lumOff val="15000"/>
                  </a:schemeClr>
                </a:solidFill>
              </a:rPr>
              <a:t>Objective Documentation includes:</a:t>
            </a:r>
          </a:p>
          <a:p>
            <a:pPr>
              <a:spcBef>
                <a:spcPts val="1200"/>
              </a:spcBef>
              <a:spcAft>
                <a:spcPts val="600"/>
              </a:spcAft>
            </a:pPr>
            <a:r>
              <a:rPr lang="en-US" sz="2600" i="1" dirty="0" smtClean="0">
                <a:solidFill>
                  <a:schemeClr val="tx1">
                    <a:lumMod val="85000"/>
                    <a:lumOff val="15000"/>
                  </a:schemeClr>
                </a:solidFill>
              </a:rPr>
              <a:t>Who </a:t>
            </a:r>
            <a:r>
              <a:rPr lang="en-US" sz="2600" dirty="0" smtClean="0">
                <a:solidFill>
                  <a:schemeClr val="tx1">
                    <a:lumMod val="85000"/>
                    <a:lumOff val="15000"/>
                  </a:schemeClr>
                </a:solidFill>
              </a:rPr>
              <a:t>was involved?</a:t>
            </a:r>
          </a:p>
          <a:p>
            <a:pPr>
              <a:spcBef>
                <a:spcPts val="1200"/>
              </a:spcBef>
              <a:spcAft>
                <a:spcPts val="600"/>
              </a:spcAft>
            </a:pPr>
            <a:r>
              <a:rPr lang="en-US" sz="2600" i="1" dirty="0" smtClean="0">
                <a:solidFill>
                  <a:schemeClr val="tx1">
                    <a:lumMod val="85000"/>
                    <a:lumOff val="15000"/>
                  </a:schemeClr>
                </a:solidFill>
              </a:rPr>
              <a:t>What </a:t>
            </a:r>
            <a:r>
              <a:rPr lang="en-US" sz="2600" dirty="0" smtClean="0">
                <a:solidFill>
                  <a:schemeClr val="tx1">
                    <a:lumMod val="85000"/>
                    <a:lumOff val="15000"/>
                  </a:schemeClr>
                </a:solidFill>
              </a:rPr>
              <a:t>happened?</a:t>
            </a:r>
          </a:p>
          <a:p>
            <a:pPr>
              <a:spcBef>
                <a:spcPts val="1200"/>
              </a:spcBef>
              <a:spcAft>
                <a:spcPts val="600"/>
              </a:spcAft>
            </a:pPr>
            <a:r>
              <a:rPr lang="en-US" sz="2600" i="1" dirty="0" smtClean="0">
                <a:solidFill>
                  <a:schemeClr val="tx1">
                    <a:lumMod val="85000"/>
                    <a:lumOff val="15000"/>
                  </a:schemeClr>
                </a:solidFill>
              </a:rPr>
              <a:t>Where</a:t>
            </a:r>
            <a:r>
              <a:rPr lang="en-US" sz="2600" dirty="0" smtClean="0">
                <a:solidFill>
                  <a:schemeClr val="tx1">
                    <a:lumMod val="85000"/>
                    <a:lumOff val="15000"/>
                  </a:schemeClr>
                </a:solidFill>
              </a:rPr>
              <a:t> did it happen?</a:t>
            </a:r>
          </a:p>
          <a:p>
            <a:pPr>
              <a:spcBef>
                <a:spcPts val="1200"/>
              </a:spcBef>
              <a:spcAft>
                <a:spcPts val="600"/>
              </a:spcAft>
            </a:pPr>
            <a:r>
              <a:rPr lang="en-US" sz="2600" i="1" dirty="0" smtClean="0">
                <a:solidFill>
                  <a:schemeClr val="tx1">
                    <a:lumMod val="85000"/>
                    <a:lumOff val="15000"/>
                  </a:schemeClr>
                </a:solidFill>
              </a:rPr>
              <a:t>When </a:t>
            </a:r>
            <a:r>
              <a:rPr lang="en-US" sz="2600" dirty="0" smtClean="0">
                <a:solidFill>
                  <a:schemeClr val="tx1">
                    <a:lumMod val="85000"/>
                    <a:lumOff val="15000"/>
                  </a:schemeClr>
                </a:solidFill>
              </a:rPr>
              <a:t>did it happen?</a:t>
            </a:r>
          </a:p>
          <a:p>
            <a:pPr>
              <a:spcBef>
                <a:spcPts val="1200"/>
              </a:spcBef>
              <a:spcAft>
                <a:spcPts val="600"/>
              </a:spcAft>
            </a:pPr>
            <a:r>
              <a:rPr lang="en-US" sz="2600" i="1" dirty="0" smtClean="0">
                <a:solidFill>
                  <a:schemeClr val="tx1">
                    <a:lumMod val="85000"/>
                    <a:lumOff val="15000"/>
                  </a:schemeClr>
                </a:solidFill>
              </a:rPr>
              <a:t>How </a:t>
            </a:r>
            <a:r>
              <a:rPr lang="en-US" sz="2600" dirty="0" smtClean="0">
                <a:solidFill>
                  <a:schemeClr val="tx1">
                    <a:lumMod val="85000"/>
                    <a:lumOff val="15000"/>
                  </a:schemeClr>
                </a:solidFill>
              </a:rPr>
              <a:t>(Including how many, how much, how often, how long)</a:t>
            </a:r>
            <a:endParaRPr lang="en-US" sz="2600" i="1" dirty="0" smtClean="0">
              <a:solidFill>
                <a:schemeClr val="tx1">
                  <a:lumMod val="85000"/>
                  <a:lumOff val="15000"/>
                </a:schemeClr>
              </a:solidFill>
            </a:endParaRPr>
          </a:p>
        </p:txBody>
      </p:sp>
      <p:cxnSp>
        <p:nvCxnSpPr>
          <p:cNvPr id="7" name="Straight Connector 6"/>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135</a:t>
            </a:r>
            <a:endParaRPr lang="en-US" sz="1600" dirty="0">
              <a:solidFill>
                <a:srgbClr val="641868"/>
              </a:solidFill>
              <a:latin typeface="Avenir Roman"/>
            </a:endParaRPr>
          </a:p>
        </p:txBody>
      </p:sp>
      <p:sp>
        <p:nvSpPr>
          <p:cNvPr id="9" name="TextBox 8"/>
          <p:cNvSpPr txBox="1"/>
          <p:nvPr/>
        </p:nvSpPr>
        <p:spPr>
          <a:xfrm>
            <a:off x="0" y="6524822"/>
            <a:ext cx="4572000" cy="338554"/>
          </a:xfrm>
          <a:prstGeom prst="rect">
            <a:avLst/>
          </a:prstGeom>
          <a:noFill/>
        </p:spPr>
        <p:txBody>
          <a:bodyPr wrap="square" rtlCol="0">
            <a:spAutoFit/>
          </a:bodyPr>
          <a:lstStyle/>
          <a:p>
            <a:r>
              <a:rPr lang="en-US" sz="1600" dirty="0" smtClean="0">
                <a:solidFill>
                  <a:srgbClr val="641868"/>
                </a:solidFill>
                <a:latin typeface="Avenir Roman"/>
              </a:rPr>
              <a:t>Producing Clear and Concise Documentation</a:t>
            </a:r>
            <a:endParaRPr lang="en-US" sz="1600" dirty="0">
              <a:solidFill>
                <a:srgbClr val="641868"/>
              </a:solidFill>
              <a:latin typeface="Avenir Roman"/>
            </a:endParaRPr>
          </a:p>
        </p:txBody>
      </p:sp>
      <p:sp>
        <p:nvSpPr>
          <p:cNvPr id="11" name="TextBox 10"/>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6</a:t>
            </a:r>
            <a:endParaRPr lang="en-US" sz="2000" dirty="0">
              <a:latin typeface="Avenir Roman"/>
            </a:endParaRPr>
          </a:p>
        </p:txBody>
      </p:sp>
    </p:spTree>
    <p:extLst>
      <p:ext uri="{BB962C8B-B14F-4D97-AF65-F5344CB8AC3E}">
        <p14:creationId xmlns:p14="http://schemas.microsoft.com/office/powerpoint/2010/main" val="30823323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71" y="579438"/>
            <a:ext cx="8050402" cy="1143000"/>
          </a:xfrm>
        </p:spPr>
        <p:txBody>
          <a:bodyPr/>
          <a:lstStyle/>
          <a:p>
            <a:r>
              <a:rPr lang="en-US" sz="4400" cap="none" dirty="0" smtClean="0"/>
              <a:t>Subjective versus Objective</a:t>
            </a:r>
            <a:endParaRPr lang="en-US" sz="4400" cap="none" dirty="0"/>
          </a:p>
        </p:txBody>
      </p:sp>
      <p:sp>
        <p:nvSpPr>
          <p:cNvPr id="3" name="Content Placeholder 2"/>
          <p:cNvSpPr>
            <a:spLocks noGrp="1"/>
          </p:cNvSpPr>
          <p:nvPr>
            <p:ph idx="1"/>
          </p:nvPr>
        </p:nvSpPr>
        <p:spPr>
          <a:xfrm>
            <a:off x="287870" y="2424545"/>
            <a:ext cx="8229600" cy="3228110"/>
          </a:xfrm>
        </p:spPr>
        <p:txBody>
          <a:bodyPr>
            <a:normAutofit/>
          </a:bodyPr>
          <a:lstStyle/>
          <a:p>
            <a:pPr marL="0" indent="0">
              <a:spcBef>
                <a:spcPts val="0"/>
              </a:spcBef>
              <a:spcAft>
                <a:spcPts val="3600"/>
              </a:spcAft>
              <a:buNone/>
            </a:pPr>
            <a:r>
              <a:rPr lang="en-US" sz="2600" i="1" dirty="0" smtClean="0">
                <a:solidFill>
                  <a:schemeClr val="tx1">
                    <a:lumMod val="85000"/>
                    <a:lumOff val="15000"/>
                  </a:schemeClr>
                </a:solidFill>
              </a:rPr>
              <a:t>Subjective </a:t>
            </a:r>
            <a:r>
              <a:rPr lang="en-US" sz="2600" i="1" dirty="0">
                <a:solidFill>
                  <a:schemeClr val="tx1">
                    <a:lumMod val="85000"/>
                    <a:lumOff val="15000"/>
                  </a:schemeClr>
                </a:solidFill>
              </a:rPr>
              <a:t>Example: </a:t>
            </a:r>
            <a:r>
              <a:rPr lang="en-US" sz="2600" dirty="0">
                <a:solidFill>
                  <a:schemeClr val="tx1">
                    <a:lumMod val="85000"/>
                    <a:lumOff val="15000"/>
                  </a:schemeClr>
                </a:solidFill>
              </a:rPr>
              <a:t>Sue left her dish on the table after dinner because she hates helping with dishes.  She then sat on the couch and watched TV.</a:t>
            </a:r>
          </a:p>
          <a:p>
            <a:pPr marL="0" indent="0">
              <a:spcBef>
                <a:spcPts val="0"/>
              </a:spcBef>
              <a:spcAft>
                <a:spcPts val="3600"/>
              </a:spcAft>
              <a:buNone/>
            </a:pPr>
            <a:r>
              <a:rPr lang="en-US" sz="2600" i="1" dirty="0" smtClean="0">
                <a:solidFill>
                  <a:schemeClr val="tx1">
                    <a:lumMod val="85000"/>
                    <a:lumOff val="15000"/>
                  </a:schemeClr>
                </a:solidFill>
              </a:rPr>
              <a:t>Objective Example: </a:t>
            </a:r>
            <a:r>
              <a:rPr lang="en-US" sz="2600" dirty="0" smtClean="0">
                <a:solidFill>
                  <a:schemeClr val="tx1">
                    <a:lumMod val="85000"/>
                    <a:lumOff val="15000"/>
                  </a:schemeClr>
                </a:solidFill>
              </a:rPr>
              <a:t>Sue left her dish on the table after dinner. She then sat on the couch and watched TV.</a:t>
            </a:r>
          </a:p>
        </p:txBody>
      </p:sp>
      <p:cxnSp>
        <p:nvCxnSpPr>
          <p:cNvPr id="7" name="Straight Connector 6"/>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135-136</a:t>
            </a:r>
            <a:endParaRPr lang="en-US" sz="1600" dirty="0">
              <a:solidFill>
                <a:srgbClr val="641868"/>
              </a:solidFill>
              <a:latin typeface="Avenir Roman"/>
            </a:endParaRPr>
          </a:p>
        </p:txBody>
      </p:sp>
      <p:sp>
        <p:nvSpPr>
          <p:cNvPr id="9" name="TextBox 8"/>
          <p:cNvSpPr txBox="1"/>
          <p:nvPr/>
        </p:nvSpPr>
        <p:spPr>
          <a:xfrm>
            <a:off x="0" y="6524822"/>
            <a:ext cx="4572000" cy="338554"/>
          </a:xfrm>
          <a:prstGeom prst="rect">
            <a:avLst/>
          </a:prstGeom>
          <a:noFill/>
        </p:spPr>
        <p:txBody>
          <a:bodyPr wrap="square" rtlCol="0">
            <a:spAutoFit/>
          </a:bodyPr>
          <a:lstStyle/>
          <a:p>
            <a:r>
              <a:rPr lang="en-US" sz="1600" dirty="0" smtClean="0">
                <a:solidFill>
                  <a:srgbClr val="641868"/>
                </a:solidFill>
                <a:latin typeface="Avenir Roman"/>
              </a:rPr>
              <a:t>Producing Clear and Concise Documentation</a:t>
            </a:r>
            <a:endParaRPr lang="en-US" sz="1600" dirty="0">
              <a:solidFill>
                <a:srgbClr val="641868"/>
              </a:solidFill>
              <a:latin typeface="Avenir Roman"/>
            </a:endParaRPr>
          </a:p>
        </p:txBody>
      </p:sp>
      <p:sp>
        <p:nvSpPr>
          <p:cNvPr id="11" name="TextBox 10"/>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6</a:t>
            </a:r>
            <a:endParaRPr lang="en-US" sz="2000" dirty="0">
              <a:latin typeface="Avenir Roman"/>
            </a:endParaRPr>
          </a:p>
        </p:txBody>
      </p:sp>
    </p:spTree>
    <p:extLst>
      <p:ext uri="{BB962C8B-B14F-4D97-AF65-F5344CB8AC3E}">
        <p14:creationId xmlns:p14="http://schemas.microsoft.com/office/powerpoint/2010/main" val="2257084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91200" y="6524822"/>
            <a:ext cx="3352800" cy="338554"/>
          </a:xfrm>
          <a:prstGeom prst="rect">
            <a:avLst/>
          </a:prstGeom>
          <a:noFill/>
        </p:spPr>
        <p:txBody>
          <a:bodyPr wrap="square" rtlCol="0">
            <a:spAutoFit/>
          </a:bodyPr>
          <a:lstStyle/>
          <a:p>
            <a:pPr algn="r"/>
            <a:r>
              <a:rPr lang="en-US" sz="1600" dirty="0" smtClean="0">
                <a:solidFill>
                  <a:srgbClr val="641868"/>
                </a:solidFill>
                <a:latin typeface="Avenir Roman"/>
              </a:rPr>
              <a:t>ACTIVITY</a:t>
            </a:r>
            <a:endParaRPr lang="en-US" sz="1600" dirty="0">
              <a:solidFill>
                <a:srgbClr val="641868"/>
              </a:solidFill>
              <a:latin typeface="Avenir Roman"/>
            </a:endParaRPr>
          </a:p>
        </p:txBody>
      </p:sp>
      <p:sp>
        <p:nvSpPr>
          <p:cNvPr id="9" name="TextBox 8"/>
          <p:cNvSpPr txBox="1"/>
          <p:nvPr/>
        </p:nvSpPr>
        <p:spPr>
          <a:xfrm>
            <a:off x="2286000" y="6524822"/>
            <a:ext cx="4572000" cy="338554"/>
          </a:xfrm>
          <a:prstGeom prst="rect">
            <a:avLst/>
          </a:prstGeom>
          <a:noFill/>
        </p:spPr>
        <p:txBody>
          <a:bodyPr wrap="square" rtlCol="0">
            <a:spAutoFit/>
          </a:bodyPr>
          <a:lstStyle/>
          <a:p>
            <a:pPr algn="ctr"/>
            <a:r>
              <a:rPr lang="en-US" sz="1600" dirty="0" smtClean="0">
                <a:solidFill>
                  <a:srgbClr val="641868"/>
                </a:solidFill>
                <a:latin typeface="Avenir Roman"/>
              </a:rPr>
              <a:t>Producing Clear and Concise Documentation</a:t>
            </a:r>
            <a:endParaRPr lang="en-US" sz="1600" dirty="0">
              <a:solidFill>
                <a:srgbClr val="641868"/>
              </a:solidFill>
              <a:latin typeface="Avenir Roman"/>
            </a:endParaRPr>
          </a:p>
        </p:txBody>
      </p:sp>
      <p:sp>
        <p:nvSpPr>
          <p:cNvPr id="10" name="Title 1"/>
          <p:cNvSpPr txBox="1">
            <a:spLocks/>
          </p:cNvSpPr>
          <p:nvPr/>
        </p:nvSpPr>
        <p:spPr>
          <a:xfrm>
            <a:off x="0" y="575427"/>
            <a:ext cx="80010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cap="all" baseline="0">
                <a:solidFill>
                  <a:srgbClr val="641868"/>
                </a:solidFill>
                <a:latin typeface="Avenir Heavy"/>
                <a:ea typeface="+mj-ea"/>
                <a:cs typeface="+mj-cs"/>
              </a:defRPr>
            </a:lvl1pPr>
          </a:lstStyle>
          <a:p>
            <a:pPr algn="ctr"/>
            <a:r>
              <a:rPr lang="en-US" sz="3600" cap="none" dirty="0" smtClean="0"/>
              <a:t>Documenting</a:t>
            </a:r>
            <a:r>
              <a:rPr lang="en-US" sz="3600" cap="none" dirty="0"/>
              <a:t> </a:t>
            </a:r>
            <a:r>
              <a:rPr lang="en-US" sz="3600" cap="none" dirty="0" smtClean="0"/>
              <a:t>Your Observations</a:t>
            </a:r>
            <a:endParaRPr lang="en-US" sz="3600" cap="none" dirty="0"/>
          </a:p>
        </p:txBody>
      </p:sp>
      <p:pic>
        <p:nvPicPr>
          <p:cNvPr id="409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358" y="2083463"/>
            <a:ext cx="4459167" cy="29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6</a:t>
            </a:r>
            <a:endParaRPr lang="en-US" sz="2000" dirty="0">
              <a:latin typeface="Avenir Roman"/>
            </a:endParaRPr>
          </a:p>
        </p:txBody>
      </p:sp>
      <p:sp>
        <p:nvSpPr>
          <p:cNvPr id="2" name="TextBox 1"/>
          <p:cNvSpPr txBox="1"/>
          <p:nvPr/>
        </p:nvSpPr>
        <p:spPr>
          <a:xfrm>
            <a:off x="1173480" y="2085079"/>
            <a:ext cx="3048000" cy="3477875"/>
          </a:xfrm>
          <a:prstGeom prst="rect">
            <a:avLst/>
          </a:prstGeom>
          <a:noFill/>
        </p:spPr>
        <p:txBody>
          <a:bodyPr wrap="square" rtlCol="0">
            <a:spAutoFit/>
          </a:bodyPr>
          <a:lstStyle/>
          <a:p>
            <a:r>
              <a:rPr lang="en-US" sz="2000" dirty="0" smtClean="0">
                <a:latin typeface="Avenir Roman"/>
              </a:rPr>
              <a:t>Click on the image to view a video clip.</a:t>
            </a:r>
          </a:p>
          <a:p>
            <a:endParaRPr lang="en-US" sz="2000" dirty="0">
              <a:latin typeface="Avenir Roman"/>
            </a:endParaRPr>
          </a:p>
          <a:p>
            <a:r>
              <a:rPr lang="en-US" sz="2000" dirty="0" smtClean="0">
                <a:latin typeface="Avenir Roman"/>
              </a:rPr>
              <a:t>After you’ve watched the clip, complete the Subjective vs. Objective Activity on page 24 in your learning journal.</a:t>
            </a:r>
          </a:p>
          <a:p>
            <a:endParaRPr lang="en-US" sz="2000" dirty="0">
              <a:latin typeface="Avenir Roman"/>
            </a:endParaRPr>
          </a:p>
          <a:p>
            <a:r>
              <a:rPr lang="en-US" sz="2000" dirty="0" smtClean="0">
                <a:latin typeface="Avenir Roman"/>
              </a:rPr>
              <a:t>Give a green check when you are finished.</a:t>
            </a:r>
          </a:p>
        </p:txBody>
      </p:sp>
    </p:spTree>
    <p:extLst>
      <p:ext uri="{BB962C8B-B14F-4D97-AF65-F5344CB8AC3E}">
        <p14:creationId xmlns:p14="http://schemas.microsoft.com/office/powerpoint/2010/main" val="8443175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4810"/>
            <a:ext cx="7985760" cy="645862"/>
          </a:xfrm>
        </p:spPr>
        <p:txBody>
          <a:bodyPr>
            <a:noAutofit/>
          </a:bodyPr>
          <a:lstStyle/>
          <a:p>
            <a:pPr algn="ctr"/>
            <a:r>
              <a:rPr lang="en-US" sz="3600" cap="none" dirty="0" smtClean="0"/>
              <a:t>  Documentation</a:t>
            </a:r>
            <a:endParaRPr lang="en-US" sz="3600" cap="none"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43750" y="6524822"/>
            <a:ext cx="2000250" cy="338554"/>
          </a:xfrm>
          <a:prstGeom prst="rect">
            <a:avLst/>
          </a:prstGeom>
          <a:noFill/>
        </p:spPr>
        <p:txBody>
          <a:bodyPr wrap="square" rtlCol="0">
            <a:spAutoFit/>
          </a:bodyPr>
          <a:lstStyle/>
          <a:p>
            <a:pPr algn="r"/>
            <a:r>
              <a:rPr lang="en-US" sz="1600" dirty="0" smtClean="0">
                <a:solidFill>
                  <a:srgbClr val="641868"/>
                </a:solidFill>
                <a:latin typeface="Avenir Roman"/>
              </a:rPr>
              <a:t>ACTIVITY</a:t>
            </a:r>
            <a:endParaRPr lang="en-US" sz="1600" dirty="0">
              <a:solidFill>
                <a:srgbClr val="641868"/>
              </a:solidFill>
              <a:latin typeface="Avenir Roman"/>
            </a:endParaRPr>
          </a:p>
        </p:txBody>
      </p:sp>
      <p:sp>
        <p:nvSpPr>
          <p:cNvPr id="7" name="TextBox 6"/>
          <p:cNvSpPr txBox="1"/>
          <p:nvPr/>
        </p:nvSpPr>
        <p:spPr>
          <a:xfrm>
            <a:off x="1066800" y="1588561"/>
            <a:ext cx="4511040" cy="2723823"/>
          </a:xfrm>
          <a:prstGeom prst="rect">
            <a:avLst/>
          </a:prstGeom>
          <a:noFill/>
        </p:spPr>
        <p:txBody>
          <a:bodyPr wrap="square" rtlCol="0">
            <a:spAutoFit/>
          </a:bodyPr>
          <a:lstStyle/>
          <a:p>
            <a:pPr>
              <a:spcBef>
                <a:spcPts val="1800"/>
              </a:spcBef>
              <a:spcAft>
                <a:spcPts val="600"/>
              </a:spcAft>
            </a:pPr>
            <a:r>
              <a:rPr lang="en-US" sz="3000" dirty="0" smtClean="0">
                <a:solidFill>
                  <a:schemeClr val="tx1">
                    <a:lumMod val="85000"/>
                    <a:lumOff val="15000"/>
                  </a:schemeClr>
                </a:solidFill>
                <a:latin typeface="Avenir Roman"/>
              </a:rPr>
              <a:t>Identify whether the following statements are objective, subjective, or both:</a:t>
            </a:r>
          </a:p>
          <a:p>
            <a:pPr>
              <a:spcAft>
                <a:spcPts val="600"/>
              </a:spcAft>
            </a:pPr>
            <a:endParaRPr lang="en-US" dirty="0" smtClean="0">
              <a:solidFill>
                <a:schemeClr val="tx1">
                  <a:lumMod val="85000"/>
                  <a:lumOff val="15000"/>
                </a:schemeClr>
              </a:solidFill>
              <a:latin typeface="Avenir Roman"/>
            </a:endParaRPr>
          </a:p>
          <a:p>
            <a:pPr>
              <a:spcBef>
                <a:spcPts val="600"/>
              </a:spcBef>
            </a:pPr>
            <a:endParaRPr lang="en-US" b="1" dirty="0">
              <a:solidFill>
                <a:schemeClr val="tx1">
                  <a:lumMod val="85000"/>
                  <a:lumOff val="15000"/>
                </a:schemeClr>
              </a:solidFill>
              <a:latin typeface="Avenir Roman"/>
            </a:endParaRPr>
          </a:p>
        </p:txBody>
      </p:sp>
      <p:sp>
        <p:nvSpPr>
          <p:cNvPr id="8" name="TextBox 7"/>
          <p:cNvSpPr txBox="1"/>
          <p:nvPr/>
        </p:nvSpPr>
        <p:spPr>
          <a:xfrm>
            <a:off x="2286000" y="6524822"/>
            <a:ext cx="4572000" cy="338554"/>
          </a:xfrm>
          <a:prstGeom prst="rect">
            <a:avLst/>
          </a:prstGeom>
          <a:noFill/>
        </p:spPr>
        <p:txBody>
          <a:bodyPr wrap="square" rtlCol="0">
            <a:spAutoFit/>
          </a:bodyPr>
          <a:lstStyle/>
          <a:p>
            <a:pPr algn="ctr"/>
            <a:r>
              <a:rPr lang="en-US" sz="1600" dirty="0" smtClean="0">
                <a:solidFill>
                  <a:srgbClr val="641868"/>
                </a:solidFill>
                <a:latin typeface="Avenir Roman"/>
              </a:rPr>
              <a:t>Producing Clear and Concise Documentation</a:t>
            </a:r>
            <a:endParaRPr lang="en-US" sz="1600" dirty="0">
              <a:solidFill>
                <a:srgbClr val="641868"/>
              </a:solidFill>
              <a:latin typeface="Avenir Roman"/>
            </a:endParaRPr>
          </a:p>
        </p:txBody>
      </p:sp>
      <p:sp>
        <p:nvSpPr>
          <p:cNvPr id="14" name="TextBox 13"/>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6</a:t>
            </a:r>
            <a:endParaRPr lang="en-US" sz="2000" dirty="0">
              <a:latin typeface="Avenir Roman"/>
            </a:endParaRPr>
          </a:p>
        </p:txBody>
      </p:sp>
      <p:grpSp>
        <p:nvGrpSpPr>
          <p:cNvPr id="22" name="Group 21"/>
          <p:cNvGrpSpPr/>
          <p:nvPr/>
        </p:nvGrpSpPr>
        <p:grpSpPr>
          <a:xfrm>
            <a:off x="5925955" y="2403851"/>
            <a:ext cx="3218045" cy="1265840"/>
            <a:chOff x="5745480" y="1976649"/>
            <a:chExt cx="3218045" cy="1265840"/>
          </a:xfrm>
        </p:grpSpPr>
        <p:sp>
          <p:nvSpPr>
            <p:cNvPr id="3" name="TextBox 2"/>
            <p:cNvSpPr txBox="1"/>
            <p:nvPr/>
          </p:nvSpPr>
          <p:spPr>
            <a:xfrm>
              <a:off x="5745480" y="2042160"/>
              <a:ext cx="3218045" cy="1200329"/>
            </a:xfrm>
            <a:prstGeom prst="rect">
              <a:avLst/>
            </a:prstGeom>
            <a:noFill/>
          </p:spPr>
          <p:txBody>
            <a:bodyPr wrap="square" rtlCol="0">
              <a:spAutoFit/>
            </a:bodyPr>
            <a:lstStyle/>
            <a:p>
              <a:r>
                <a:rPr lang="en-US" dirty="0" smtClean="0"/>
                <a:t>Give a           if it’s objective</a:t>
              </a:r>
            </a:p>
            <a:p>
              <a:r>
                <a:rPr lang="en-US" dirty="0" smtClean="0"/>
                <a:t>Give a         if its subjective</a:t>
              </a:r>
            </a:p>
            <a:p>
              <a:r>
                <a:rPr lang="en-US" dirty="0" smtClean="0"/>
                <a:t>Raise your hand if it’s both</a:t>
              </a:r>
            </a:p>
            <a:p>
              <a:endParaRPr lang="en-US" dirty="0"/>
            </a:p>
          </p:txBody>
        </p:sp>
        <p:cxnSp>
          <p:nvCxnSpPr>
            <p:cNvPr id="15" name="Straight Connector 14"/>
            <p:cNvCxnSpPr/>
            <p:nvPr/>
          </p:nvCxnSpPr>
          <p:spPr>
            <a:xfrm>
              <a:off x="6479201" y="2159529"/>
              <a:ext cx="119308" cy="13716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598509" y="1976649"/>
              <a:ext cx="427612" cy="32004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496344" y="2338008"/>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496344" y="2349155"/>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5925955" y="2086908"/>
            <a:ext cx="3385685" cy="369332"/>
          </a:xfrm>
          <a:prstGeom prst="rect">
            <a:avLst/>
          </a:prstGeom>
          <a:noFill/>
        </p:spPr>
        <p:txBody>
          <a:bodyPr wrap="square" rtlCol="0">
            <a:spAutoFit/>
          </a:bodyPr>
          <a:lstStyle/>
          <a:p>
            <a:r>
              <a:rPr lang="en-US" b="1" u="sng" dirty="0" smtClean="0"/>
              <a:t>Activity Instructions</a:t>
            </a:r>
            <a:endParaRPr lang="en-US" b="1" u="sng" dirty="0"/>
          </a:p>
        </p:txBody>
      </p:sp>
      <p:sp>
        <p:nvSpPr>
          <p:cNvPr id="24" name="Rectangle 23"/>
          <p:cNvSpPr/>
          <p:nvPr/>
        </p:nvSpPr>
        <p:spPr>
          <a:xfrm>
            <a:off x="5577840" y="2086908"/>
            <a:ext cx="3385685" cy="14487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066800" y="3916680"/>
            <a:ext cx="7071360" cy="2062103"/>
          </a:xfrm>
          <a:prstGeom prst="rect">
            <a:avLst/>
          </a:prstGeom>
          <a:noFill/>
        </p:spPr>
        <p:txBody>
          <a:bodyPr wrap="square" rtlCol="0">
            <a:spAutoFit/>
          </a:bodyPr>
          <a:lstStyle/>
          <a:p>
            <a:r>
              <a:rPr lang="en-US" sz="3200" dirty="0" smtClean="0">
                <a:latin typeface="Avenir Roman"/>
              </a:rPr>
              <a:t>As Haley’s friend was walking up the stairs, Haley’s mother grabbed his shirt on the wrist and asked him if he was a senior.</a:t>
            </a:r>
            <a:endParaRPr lang="en-US" sz="3200" dirty="0">
              <a:latin typeface="Avenir Roman"/>
            </a:endParaRPr>
          </a:p>
        </p:txBody>
      </p:sp>
    </p:spTree>
    <p:extLst>
      <p:ext uri="{BB962C8B-B14F-4D97-AF65-F5344CB8AC3E}">
        <p14:creationId xmlns:p14="http://schemas.microsoft.com/office/powerpoint/2010/main" val="39799762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4810"/>
            <a:ext cx="7985760" cy="645862"/>
          </a:xfrm>
        </p:spPr>
        <p:txBody>
          <a:bodyPr>
            <a:noAutofit/>
          </a:bodyPr>
          <a:lstStyle/>
          <a:p>
            <a:pPr algn="ctr"/>
            <a:r>
              <a:rPr lang="en-US" sz="3600" cap="none" dirty="0" smtClean="0"/>
              <a:t>  Documentation</a:t>
            </a:r>
            <a:endParaRPr lang="en-US" sz="3600" cap="none"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43750" y="6524822"/>
            <a:ext cx="2000250" cy="338554"/>
          </a:xfrm>
          <a:prstGeom prst="rect">
            <a:avLst/>
          </a:prstGeom>
          <a:noFill/>
        </p:spPr>
        <p:txBody>
          <a:bodyPr wrap="square" rtlCol="0">
            <a:spAutoFit/>
          </a:bodyPr>
          <a:lstStyle/>
          <a:p>
            <a:pPr algn="r"/>
            <a:r>
              <a:rPr lang="en-US" sz="1600" dirty="0" smtClean="0">
                <a:solidFill>
                  <a:srgbClr val="641868"/>
                </a:solidFill>
                <a:latin typeface="Avenir Roman"/>
              </a:rPr>
              <a:t>ACTIVITY</a:t>
            </a:r>
            <a:endParaRPr lang="en-US" sz="1600" dirty="0">
              <a:solidFill>
                <a:srgbClr val="641868"/>
              </a:solidFill>
              <a:latin typeface="Avenir Roman"/>
            </a:endParaRPr>
          </a:p>
        </p:txBody>
      </p:sp>
      <p:sp>
        <p:nvSpPr>
          <p:cNvPr id="7" name="TextBox 6"/>
          <p:cNvSpPr txBox="1"/>
          <p:nvPr/>
        </p:nvSpPr>
        <p:spPr>
          <a:xfrm>
            <a:off x="1066800" y="1588561"/>
            <a:ext cx="4511040" cy="2723823"/>
          </a:xfrm>
          <a:prstGeom prst="rect">
            <a:avLst/>
          </a:prstGeom>
          <a:noFill/>
        </p:spPr>
        <p:txBody>
          <a:bodyPr wrap="square" rtlCol="0">
            <a:spAutoFit/>
          </a:bodyPr>
          <a:lstStyle/>
          <a:p>
            <a:pPr>
              <a:spcBef>
                <a:spcPts val="1800"/>
              </a:spcBef>
              <a:spcAft>
                <a:spcPts val="600"/>
              </a:spcAft>
            </a:pPr>
            <a:r>
              <a:rPr lang="en-US" sz="3000" dirty="0" smtClean="0">
                <a:solidFill>
                  <a:schemeClr val="tx1">
                    <a:lumMod val="85000"/>
                    <a:lumOff val="15000"/>
                  </a:schemeClr>
                </a:solidFill>
                <a:latin typeface="Avenir Roman"/>
              </a:rPr>
              <a:t>Identify whether the following statements are objective, subjective, or both:</a:t>
            </a:r>
          </a:p>
          <a:p>
            <a:pPr>
              <a:spcAft>
                <a:spcPts val="600"/>
              </a:spcAft>
            </a:pPr>
            <a:endParaRPr lang="en-US" dirty="0" smtClean="0">
              <a:solidFill>
                <a:schemeClr val="tx1">
                  <a:lumMod val="85000"/>
                  <a:lumOff val="15000"/>
                </a:schemeClr>
              </a:solidFill>
              <a:latin typeface="Avenir Roman"/>
            </a:endParaRPr>
          </a:p>
          <a:p>
            <a:pPr>
              <a:spcBef>
                <a:spcPts val="600"/>
              </a:spcBef>
            </a:pPr>
            <a:endParaRPr lang="en-US" b="1" dirty="0">
              <a:solidFill>
                <a:schemeClr val="tx1">
                  <a:lumMod val="85000"/>
                  <a:lumOff val="15000"/>
                </a:schemeClr>
              </a:solidFill>
              <a:latin typeface="Avenir Roman"/>
            </a:endParaRPr>
          </a:p>
        </p:txBody>
      </p:sp>
      <p:sp>
        <p:nvSpPr>
          <p:cNvPr id="8" name="TextBox 7"/>
          <p:cNvSpPr txBox="1"/>
          <p:nvPr/>
        </p:nvSpPr>
        <p:spPr>
          <a:xfrm>
            <a:off x="2286000" y="6524822"/>
            <a:ext cx="4572000" cy="338554"/>
          </a:xfrm>
          <a:prstGeom prst="rect">
            <a:avLst/>
          </a:prstGeom>
          <a:noFill/>
        </p:spPr>
        <p:txBody>
          <a:bodyPr wrap="square" rtlCol="0">
            <a:spAutoFit/>
          </a:bodyPr>
          <a:lstStyle/>
          <a:p>
            <a:pPr algn="ctr"/>
            <a:r>
              <a:rPr lang="en-US" sz="1600" dirty="0" smtClean="0">
                <a:solidFill>
                  <a:srgbClr val="641868"/>
                </a:solidFill>
                <a:latin typeface="Avenir Roman"/>
              </a:rPr>
              <a:t>Producing Clear and Concise Documentation</a:t>
            </a:r>
            <a:endParaRPr lang="en-US" sz="1600" dirty="0">
              <a:solidFill>
                <a:srgbClr val="641868"/>
              </a:solidFill>
              <a:latin typeface="Avenir Roman"/>
            </a:endParaRPr>
          </a:p>
        </p:txBody>
      </p:sp>
      <p:sp>
        <p:nvSpPr>
          <p:cNvPr id="14" name="TextBox 13"/>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6</a:t>
            </a:r>
            <a:endParaRPr lang="en-US" sz="2000" dirty="0">
              <a:latin typeface="Avenir Roman"/>
            </a:endParaRPr>
          </a:p>
        </p:txBody>
      </p:sp>
      <p:grpSp>
        <p:nvGrpSpPr>
          <p:cNvPr id="22" name="Group 21"/>
          <p:cNvGrpSpPr/>
          <p:nvPr/>
        </p:nvGrpSpPr>
        <p:grpSpPr>
          <a:xfrm>
            <a:off x="5925955" y="2403851"/>
            <a:ext cx="3218045" cy="1265840"/>
            <a:chOff x="5745480" y="1976649"/>
            <a:chExt cx="3218045" cy="1265840"/>
          </a:xfrm>
        </p:grpSpPr>
        <p:sp>
          <p:nvSpPr>
            <p:cNvPr id="3" name="TextBox 2"/>
            <p:cNvSpPr txBox="1"/>
            <p:nvPr/>
          </p:nvSpPr>
          <p:spPr>
            <a:xfrm>
              <a:off x="5745480" y="2042160"/>
              <a:ext cx="3218045" cy="1200329"/>
            </a:xfrm>
            <a:prstGeom prst="rect">
              <a:avLst/>
            </a:prstGeom>
            <a:noFill/>
          </p:spPr>
          <p:txBody>
            <a:bodyPr wrap="square" rtlCol="0">
              <a:spAutoFit/>
            </a:bodyPr>
            <a:lstStyle/>
            <a:p>
              <a:r>
                <a:rPr lang="en-US" dirty="0" smtClean="0"/>
                <a:t>Give a           if it’s objective</a:t>
              </a:r>
            </a:p>
            <a:p>
              <a:r>
                <a:rPr lang="en-US" dirty="0" smtClean="0"/>
                <a:t>Give a         if its subjective</a:t>
              </a:r>
            </a:p>
            <a:p>
              <a:r>
                <a:rPr lang="en-US" dirty="0" smtClean="0"/>
                <a:t>Raise your hand if it’s both</a:t>
              </a:r>
            </a:p>
            <a:p>
              <a:endParaRPr lang="en-US" dirty="0"/>
            </a:p>
          </p:txBody>
        </p:sp>
        <p:cxnSp>
          <p:nvCxnSpPr>
            <p:cNvPr id="15" name="Straight Connector 14"/>
            <p:cNvCxnSpPr/>
            <p:nvPr/>
          </p:nvCxnSpPr>
          <p:spPr>
            <a:xfrm>
              <a:off x="6479201" y="2159529"/>
              <a:ext cx="119308" cy="13716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598509" y="1976649"/>
              <a:ext cx="427612" cy="32004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496344" y="2338008"/>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496344" y="2349155"/>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5925955" y="2086908"/>
            <a:ext cx="3385685" cy="369332"/>
          </a:xfrm>
          <a:prstGeom prst="rect">
            <a:avLst/>
          </a:prstGeom>
          <a:noFill/>
        </p:spPr>
        <p:txBody>
          <a:bodyPr wrap="square" rtlCol="0">
            <a:spAutoFit/>
          </a:bodyPr>
          <a:lstStyle/>
          <a:p>
            <a:r>
              <a:rPr lang="en-US" b="1" u="sng" dirty="0" smtClean="0"/>
              <a:t>Activity Instructions</a:t>
            </a:r>
            <a:endParaRPr lang="en-US" b="1" u="sng" dirty="0"/>
          </a:p>
        </p:txBody>
      </p:sp>
      <p:sp>
        <p:nvSpPr>
          <p:cNvPr id="24" name="Rectangle 23"/>
          <p:cNvSpPr/>
          <p:nvPr/>
        </p:nvSpPr>
        <p:spPr>
          <a:xfrm>
            <a:off x="5577840" y="2086908"/>
            <a:ext cx="3385685" cy="14487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066800" y="3916680"/>
            <a:ext cx="7071360" cy="1077218"/>
          </a:xfrm>
          <a:prstGeom prst="rect">
            <a:avLst/>
          </a:prstGeom>
          <a:noFill/>
        </p:spPr>
        <p:txBody>
          <a:bodyPr wrap="square" rtlCol="0">
            <a:spAutoFit/>
          </a:bodyPr>
          <a:lstStyle/>
          <a:p>
            <a:r>
              <a:rPr lang="en-US" sz="3200">
                <a:latin typeface="Avenir Roman"/>
              </a:rPr>
              <a:t>Haley’s mom didn’t want her to spend time with her male friend.</a:t>
            </a:r>
            <a:endParaRPr lang="en-US" sz="3200" dirty="0">
              <a:latin typeface="Avenir Roman"/>
            </a:endParaRPr>
          </a:p>
        </p:txBody>
      </p:sp>
    </p:spTree>
    <p:extLst>
      <p:ext uri="{BB962C8B-B14F-4D97-AF65-F5344CB8AC3E}">
        <p14:creationId xmlns:p14="http://schemas.microsoft.com/office/powerpoint/2010/main" val="180511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2726"/>
            <a:ext cx="7886700" cy="1325563"/>
          </a:xfrm>
        </p:spPr>
        <p:txBody>
          <a:bodyPr>
            <a:normAutofit/>
          </a:bodyPr>
          <a:lstStyle/>
          <a:p>
            <a:pPr algn="ctr"/>
            <a:r>
              <a:rPr lang="en-US" sz="3200" b="1" dirty="0" smtClean="0">
                <a:solidFill>
                  <a:srgbClr val="6E267B"/>
                </a:solidFill>
                <a:latin typeface="Verdana" panose="020B0604030504040204" pitchFamily="34" charset="0"/>
                <a:ea typeface="Verdana" panose="020B0604030504040204" pitchFamily="34" charset="0"/>
              </a:rPr>
              <a:t>Communicate by Giving Feedback</a:t>
            </a:r>
            <a:endParaRPr lang="en-US" sz="3200" b="1" dirty="0">
              <a:solidFill>
                <a:srgbClr val="6E267B"/>
              </a:solidFill>
              <a:latin typeface="Verdana" panose="020B0604030504040204" pitchFamily="34" charset="0"/>
              <a:ea typeface="Verdana" panose="020B0604030504040204" pitchFamily="34" charset="0"/>
            </a:endParaRPr>
          </a:p>
        </p:txBody>
      </p:sp>
      <p:pic>
        <p:nvPicPr>
          <p:cNvPr id="4" name="Content Placeholder 3"/>
          <p:cNvPicPr>
            <a:picLocks noGrp="1"/>
          </p:cNvPicPr>
          <p:nvPr>
            <p:ph idx="1"/>
          </p:nvPr>
        </p:nvPicPr>
        <p:blipFill rotWithShape="1">
          <a:blip r:embed="rId3"/>
          <a:srcRect l="38734" t="1964" r="58686" b="69933"/>
          <a:stretch/>
        </p:blipFill>
        <p:spPr bwMode="auto">
          <a:xfrm>
            <a:off x="3569138" y="1538289"/>
            <a:ext cx="1635421" cy="387417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38780" t="2066" r="58712" b="70445"/>
          <a:stretch/>
        </p:blipFill>
        <p:spPr bwMode="auto">
          <a:xfrm>
            <a:off x="5444845" y="1538289"/>
            <a:ext cx="1634868" cy="3897312"/>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5"/>
          <a:srcRect l="38781" t="2041" r="58697" b="70525"/>
          <a:stretch/>
        </p:blipFill>
        <p:spPr bwMode="auto">
          <a:xfrm>
            <a:off x="7241638" y="1538289"/>
            <a:ext cx="1653969" cy="3911826"/>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42875" y="1302327"/>
            <a:ext cx="3264338" cy="5078313"/>
          </a:xfrm>
          <a:prstGeom prst="rect">
            <a:avLst/>
          </a:prstGeom>
          <a:noFill/>
        </p:spPr>
        <p:txBody>
          <a:bodyPr wrap="square" rtlCol="0">
            <a:spAutoFit/>
          </a:bodyPr>
          <a:lstStyle/>
          <a:p>
            <a:r>
              <a:rPr lang="en-US" dirty="0" smtClean="0">
                <a:solidFill>
                  <a:srgbClr val="48773D"/>
                </a:solidFill>
              </a:rPr>
              <a:t>Throughout the session, you will be asked to participate using feedback icons:</a:t>
            </a:r>
          </a:p>
          <a:p>
            <a:pPr marL="285750" indent="-285750">
              <a:buFont typeface="Arial" panose="020B0604020202020204" pitchFamily="34" charset="0"/>
              <a:buChar char="•"/>
            </a:pPr>
            <a:r>
              <a:rPr lang="en-US" dirty="0" smtClean="0">
                <a:solidFill>
                  <a:srgbClr val="48773D"/>
                </a:solidFill>
              </a:rPr>
              <a:t>In the toolbar at the top of your screen, you will see a raising hand icon with an arrow next to it.</a:t>
            </a:r>
          </a:p>
          <a:p>
            <a:pPr marL="285750" indent="-285750">
              <a:buFont typeface="Arial" panose="020B0604020202020204" pitchFamily="34" charset="0"/>
              <a:buChar char="•"/>
            </a:pPr>
            <a:r>
              <a:rPr lang="en-US" dirty="0" smtClean="0">
                <a:solidFill>
                  <a:srgbClr val="48773D"/>
                </a:solidFill>
              </a:rPr>
              <a:t>Click the arrow to view the feedback options, scroll down, and click on the icon you wish to use.</a:t>
            </a:r>
          </a:p>
          <a:p>
            <a:pPr marL="285750" indent="-285750">
              <a:buFont typeface="Arial" panose="020B0604020202020204" pitchFamily="34" charset="0"/>
              <a:buChar char="•"/>
            </a:pPr>
            <a:r>
              <a:rPr lang="en-US" dirty="0" smtClean="0">
                <a:solidFill>
                  <a:srgbClr val="48773D"/>
                </a:solidFill>
              </a:rPr>
              <a:t>You can remove your selected icon by selecting “Clear Status” at the bottom.</a:t>
            </a:r>
          </a:p>
          <a:p>
            <a:pPr marL="285750" indent="-285750">
              <a:buFont typeface="Arial" panose="020B0604020202020204" pitchFamily="34" charset="0"/>
              <a:buChar char="•"/>
            </a:pPr>
            <a:r>
              <a:rPr lang="en-US" dirty="0" smtClean="0">
                <a:solidFill>
                  <a:srgbClr val="48773D"/>
                </a:solidFill>
              </a:rPr>
              <a:t>If you need to step away from your computer, please use the step away icon, and clear it when you return.</a:t>
            </a:r>
            <a:endParaRPr lang="en-US" dirty="0">
              <a:solidFill>
                <a:srgbClr val="48773D"/>
              </a:solidFill>
            </a:endParaRPr>
          </a:p>
        </p:txBody>
      </p:sp>
      <p:sp>
        <p:nvSpPr>
          <p:cNvPr id="3" name="Down Arrow 2"/>
          <p:cNvSpPr/>
          <p:nvPr/>
        </p:nvSpPr>
        <p:spPr>
          <a:xfrm>
            <a:off x="3980259" y="1177290"/>
            <a:ext cx="297180" cy="394596"/>
          </a:xfrm>
          <a:prstGeom prst="downArrow">
            <a:avLst/>
          </a:prstGeom>
          <a:solidFill>
            <a:srgbClr val="487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50344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4810"/>
            <a:ext cx="7985760" cy="645862"/>
          </a:xfrm>
        </p:spPr>
        <p:txBody>
          <a:bodyPr>
            <a:noAutofit/>
          </a:bodyPr>
          <a:lstStyle/>
          <a:p>
            <a:pPr algn="ctr"/>
            <a:r>
              <a:rPr lang="en-US" sz="3600" cap="none" dirty="0" smtClean="0"/>
              <a:t>  Documentation</a:t>
            </a:r>
            <a:endParaRPr lang="en-US" sz="3600" cap="none"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43750" y="6524822"/>
            <a:ext cx="2000250" cy="338554"/>
          </a:xfrm>
          <a:prstGeom prst="rect">
            <a:avLst/>
          </a:prstGeom>
          <a:noFill/>
        </p:spPr>
        <p:txBody>
          <a:bodyPr wrap="square" rtlCol="0">
            <a:spAutoFit/>
          </a:bodyPr>
          <a:lstStyle/>
          <a:p>
            <a:pPr algn="r"/>
            <a:r>
              <a:rPr lang="en-US" sz="1600" dirty="0" smtClean="0">
                <a:solidFill>
                  <a:srgbClr val="641868"/>
                </a:solidFill>
                <a:latin typeface="Avenir Roman"/>
              </a:rPr>
              <a:t>ACTIVITY</a:t>
            </a:r>
            <a:endParaRPr lang="en-US" sz="1600" dirty="0">
              <a:solidFill>
                <a:srgbClr val="641868"/>
              </a:solidFill>
              <a:latin typeface="Avenir Roman"/>
            </a:endParaRPr>
          </a:p>
        </p:txBody>
      </p:sp>
      <p:sp>
        <p:nvSpPr>
          <p:cNvPr id="7" name="TextBox 6"/>
          <p:cNvSpPr txBox="1"/>
          <p:nvPr/>
        </p:nvSpPr>
        <p:spPr>
          <a:xfrm>
            <a:off x="1066800" y="1588561"/>
            <a:ext cx="4511040" cy="2723823"/>
          </a:xfrm>
          <a:prstGeom prst="rect">
            <a:avLst/>
          </a:prstGeom>
          <a:noFill/>
        </p:spPr>
        <p:txBody>
          <a:bodyPr wrap="square" rtlCol="0">
            <a:spAutoFit/>
          </a:bodyPr>
          <a:lstStyle/>
          <a:p>
            <a:pPr>
              <a:spcBef>
                <a:spcPts val="1800"/>
              </a:spcBef>
              <a:spcAft>
                <a:spcPts val="600"/>
              </a:spcAft>
            </a:pPr>
            <a:r>
              <a:rPr lang="en-US" sz="3000" dirty="0" smtClean="0">
                <a:solidFill>
                  <a:schemeClr val="tx1">
                    <a:lumMod val="85000"/>
                    <a:lumOff val="15000"/>
                  </a:schemeClr>
                </a:solidFill>
                <a:latin typeface="Avenir Roman"/>
              </a:rPr>
              <a:t>Identify whether the following statements are objective, subjective, or both:</a:t>
            </a:r>
          </a:p>
          <a:p>
            <a:pPr>
              <a:spcAft>
                <a:spcPts val="600"/>
              </a:spcAft>
            </a:pPr>
            <a:endParaRPr lang="en-US" dirty="0" smtClean="0">
              <a:solidFill>
                <a:schemeClr val="tx1">
                  <a:lumMod val="85000"/>
                  <a:lumOff val="15000"/>
                </a:schemeClr>
              </a:solidFill>
              <a:latin typeface="Avenir Roman"/>
            </a:endParaRPr>
          </a:p>
          <a:p>
            <a:pPr>
              <a:spcBef>
                <a:spcPts val="600"/>
              </a:spcBef>
            </a:pPr>
            <a:endParaRPr lang="en-US" b="1" dirty="0">
              <a:solidFill>
                <a:schemeClr val="tx1">
                  <a:lumMod val="85000"/>
                  <a:lumOff val="15000"/>
                </a:schemeClr>
              </a:solidFill>
              <a:latin typeface="Avenir Roman"/>
            </a:endParaRPr>
          </a:p>
        </p:txBody>
      </p:sp>
      <p:sp>
        <p:nvSpPr>
          <p:cNvPr id="8" name="TextBox 7"/>
          <p:cNvSpPr txBox="1"/>
          <p:nvPr/>
        </p:nvSpPr>
        <p:spPr>
          <a:xfrm>
            <a:off x="2286000" y="6524822"/>
            <a:ext cx="4572000" cy="338554"/>
          </a:xfrm>
          <a:prstGeom prst="rect">
            <a:avLst/>
          </a:prstGeom>
          <a:noFill/>
        </p:spPr>
        <p:txBody>
          <a:bodyPr wrap="square" rtlCol="0">
            <a:spAutoFit/>
          </a:bodyPr>
          <a:lstStyle/>
          <a:p>
            <a:pPr algn="ctr"/>
            <a:r>
              <a:rPr lang="en-US" sz="1600" dirty="0" smtClean="0">
                <a:solidFill>
                  <a:srgbClr val="641868"/>
                </a:solidFill>
                <a:latin typeface="Avenir Roman"/>
              </a:rPr>
              <a:t>Producing Clear and Concise Documentation</a:t>
            </a:r>
            <a:endParaRPr lang="en-US" sz="1600" dirty="0">
              <a:solidFill>
                <a:srgbClr val="641868"/>
              </a:solidFill>
              <a:latin typeface="Avenir Roman"/>
            </a:endParaRPr>
          </a:p>
        </p:txBody>
      </p:sp>
      <p:sp>
        <p:nvSpPr>
          <p:cNvPr id="14" name="TextBox 13"/>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6</a:t>
            </a:r>
            <a:endParaRPr lang="en-US" sz="2000" dirty="0">
              <a:latin typeface="Avenir Roman"/>
            </a:endParaRPr>
          </a:p>
        </p:txBody>
      </p:sp>
      <p:grpSp>
        <p:nvGrpSpPr>
          <p:cNvPr id="22" name="Group 21"/>
          <p:cNvGrpSpPr/>
          <p:nvPr/>
        </p:nvGrpSpPr>
        <p:grpSpPr>
          <a:xfrm>
            <a:off x="5925955" y="2403851"/>
            <a:ext cx="3218045" cy="1265840"/>
            <a:chOff x="5745480" y="1976649"/>
            <a:chExt cx="3218045" cy="1265840"/>
          </a:xfrm>
        </p:grpSpPr>
        <p:sp>
          <p:nvSpPr>
            <p:cNvPr id="3" name="TextBox 2"/>
            <p:cNvSpPr txBox="1"/>
            <p:nvPr/>
          </p:nvSpPr>
          <p:spPr>
            <a:xfrm>
              <a:off x="5745480" y="2042160"/>
              <a:ext cx="3218045" cy="1200329"/>
            </a:xfrm>
            <a:prstGeom prst="rect">
              <a:avLst/>
            </a:prstGeom>
            <a:noFill/>
          </p:spPr>
          <p:txBody>
            <a:bodyPr wrap="square" rtlCol="0">
              <a:spAutoFit/>
            </a:bodyPr>
            <a:lstStyle/>
            <a:p>
              <a:r>
                <a:rPr lang="en-US" dirty="0" smtClean="0"/>
                <a:t>Give a           if it’s objective</a:t>
              </a:r>
            </a:p>
            <a:p>
              <a:r>
                <a:rPr lang="en-US" dirty="0" smtClean="0"/>
                <a:t>Give a         if its subjective</a:t>
              </a:r>
            </a:p>
            <a:p>
              <a:r>
                <a:rPr lang="en-US" dirty="0" smtClean="0"/>
                <a:t>Raise your hand if it’s both</a:t>
              </a:r>
            </a:p>
            <a:p>
              <a:endParaRPr lang="en-US" dirty="0"/>
            </a:p>
          </p:txBody>
        </p:sp>
        <p:cxnSp>
          <p:nvCxnSpPr>
            <p:cNvPr id="15" name="Straight Connector 14"/>
            <p:cNvCxnSpPr/>
            <p:nvPr/>
          </p:nvCxnSpPr>
          <p:spPr>
            <a:xfrm>
              <a:off x="6479201" y="2159529"/>
              <a:ext cx="119308" cy="13716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598509" y="1976649"/>
              <a:ext cx="427612" cy="32004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496344" y="2338008"/>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496344" y="2349155"/>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5925955" y="2086908"/>
            <a:ext cx="3385685" cy="369332"/>
          </a:xfrm>
          <a:prstGeom prst="rect">
            <a:avLst/>
          </a:prstGeom>
          <a:noFill/>
        </p:spPr>
        <p:txBody>
          <a:bodyPr wrap="square" rtlCol="0">
            <a:spAutoFit/>
          </a:bodyPr>
          <a:lstStyle/>
          <a:p>
            <a:r>
              <a:rPr lang="en-US" b="1" u="sng" dirty="0" smtClean="0"/>
              <a:t>Activity Instructions</a:t>
            </a:r>
            <a:endParaRPr lang="en-US" b="1" u="sng" dirty="0"/>
          </a:p>
        </p:txBody>
      </p:sp>
      <p:sp>
        <p:nvSpPr>
          <p:cNvPr id="24" name="Rectangle 23"/>
          <p:cNvSpPr/>
          <p:nvPr/>
        </p:nvSpPr>
        <p:spPr>
          <a:xfrm>
            <a:off x="5577840" y="2086908"/>
            <a:ext cx="3385685" cy="14487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066800" y="3916680"/>
            <a:ext cx="7071360" cy="1077218"/>
          </a:xfrm>
          <a:prstGeom prst="rect">
            <a:avLst/>
          </a:prstGeom>
          <a:noFill/>
        </p:spPr>
        <p:txBody>
          <a:bodyPr wrap="square" rtlCol="0">
            <a:spAutoFit/>
          </a:bodyPr>
          <a:lstStyle/>
          <a:p>
            <a:r>
              <a:rPr lang="en-US" sz="3200">
                <a:latin typeface="Avenir Roman"/>
              </a:rPr>
              <a:t>Haley was embarrassed by her father’s behavior.</a:t>
            </a:r>
            <a:endParaRPr lang="en-US" sz="3200" dirty="0">
              <a:latin typeface="Avenir Roman"/>
            </a:endParaRPr>
          </a:p>
        </p:txBody>
      </p:sp>
    </p:spTree>
    <p:extLst>
      <p:ext uri="{BB962C8B-B14F-4D97-AF65-F5344CB8AC3E}">
        <p14:creationId xmlns:p14="http://schemas.microsoft.com/office/powerpoint/2010/main" val="31756739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4810"/>
            <a:ext cx="7985760" cy="645862"/>
          </a:xfrm>
        </p:spPr>
        <p:txBody>
          <a:bodyPr>
            <a:noAutofit/>
          </a:bodyPr>
          <a:lstStyle/>
          <a:p>
            <a:pPr algn="ctr"/>
            <a:r>
              <a:rPr lang="en-US" sz="3600" cap="none" dirty="0" smtClean="0"/>
              <a:t>  Documentation</a:t>
            </a:r>
            <a:endParaRPr lang="en-US" sz="3600" cap="none"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43750" y="6524822"/>
            <a:ext cx="2000250" cy="338554"/>
          </a:xfrm>
          <a:prstGeom prst="rect">
            <a:avLst/>
          </a:prstGeom>
          <a:noFill/>
        </p:spPr>
        <p:txBody>
          <a:bodyPr wrap="square" rtlCol="0">
            <a:spAutoFit/>
          </a:bodyPr>
          <a:lstStyle/>
          <a:p>
            <a:pPr algn="r"/>
            <a:r>
              <a:rPr lang="en-US" sz="1600" dirty="0" smtClean="0">
                <a:solidFill>
                  <a:srgbClr val="641868"/>
                </a:solidFill>
                <a:latin typeface="Avenir Roman"/>
              </a:rPr>
              <a:t>ACTIVITY</a:t>
            </a:r>
            <a:endParaRPr lang="en-US" sz="1600" dirty="0">
              <a:solidFill>
                <a:srgbClr val="641868"/>
              </a:solidFill>
              <a:latin typeface="Avenir Roman"/>
            </a:endParaRPr>
          </a:p>
        </p:txBody>
      </p:sp>
      <p:sp>
        <p:nvSpPr>
          <p:cNvPr id="7" name="TextBox 6"/>
          <p:cNvSpPr txBox="1"/>
          <p:nvPr/>
        </p:nvSpPr>
        <p:spPr>
          <a:xfrm>
            <a:off x="1066800" y="1588561"/>
            <a:ext cx="4511040" cy="2723823"/>
          </a:xfrm>
          <a:prstGeom prst="rect">
            <a:avLst/>
          </a:prstGeom>
          <a:noFill/>
        </p:spPr>
        <p:txBody>
          <a:bodyPr wrap="square" rtlCol="0">
            <a:spAutoFit/>
          </a:bodyPr>
          <a:lstStyle/>
          <a:p>
            <a:pPr>
              <a:spcBef>
                <a:spcPts val="1800"/>
              </a:spcBef>
              <a:spcAft>
                <a:spcPts val="600"/>
              </a:spcAft>
            </a:pPr>
            <a:r>
              <a:rPr lang="en-US" sz="3000" dirty="0" smtClean="0">
                <a:solidFill>
                  <a:schemeClr val="tx1">
                    <a:lumMod val="85000"/>
                    <a:lumOff val="15000"/>
                  </a:schemeClr>
                </a:solidFill>
                <a:latin typeface="Avenir Roman"/>
              </a:rPr>
              <a:t>Identify whether the following statements are objective, subjective, or both:</a:t>
            </a:r>
          </a:p>
          <a:p>
            <a:pPr>
              <a:spcAft>
                <a:spcPts val="600"/>
              </a:spcAft>
            </a:pPr>
            <a:endParaRPr lang="en-US" dirty="0" smtClean="0">
              <a:solidFill>
                <a:schemeClr val="tx1">
                  <a:lumMod val="85000"/>
                  <a:lumOff val="15000"/>
                </a:schemeClr>
              </a:solidFill>
              <a:latin typeface="Avenir Roman"/>
            </a:endParaRPr>
          </a:p>
          <a:p>
            <a:pPr>
              <a:spcBef>
                <a:spcPts val="600"/>
              </a:spcBef>
            </a:pPr>
            <a:endParaRPr lang="en-US" b="1" dirty="0">
              <a:solidFill>
                <a:schemeClr val="tx1">
                  <a:lumMod val="85000"/>
                  <a:lumOff val="15000"/>
                </a:schemeClr>
              </a:solidFill>
              <a:latin typeface="Avenir Roman"/>
            </a:endParaRPr>
          </a:p>
        </p:txBody>
      </p:sp>
      <p:sp>
        <p:nvSpPr>
          <p:cNvPr id="8" name="TextBox 7"/>
          <p:cNvSpPr txBox="1"/>
          <p:nvPr/>
        </p:nvSpPr>
        <p:spPr>
          <a:xfrm>
            <a:off x="2286000" y="6524822"/>
            <a:ext cx="4572000" cy="338554"/>
          </a:xfrm>
          <a:prstGeom prst="rect">
            <a:avLst/>
          </a:prstGeom>
          <a:noFill/>
        </p:spPr>
        <p:txBody>
          <a:bodyPr wrap="square" rtlCol="0">
            <a:spAutoFit/>
          </a:bodyPr>
          <a:lstStyle/>
          <a:p>
            <a:pPr algn="ctr"/>
            <a:r>
              <a:rPr lang="en-US" sz="1600" dirty="0" smtClean="0">
                <a:solidFill>
                  <a:srgbClr val="641868"/>
                </a:solidFill>
                <a:latin typeface="Avenir Roman"/>
              </a:rPr>
              <a:t>Producing Clear and Concise Documentation</a:t>
            </a:r>
            <a:endParaRPr lang="en-US" sz="1600" dirty="0">
              <a:solidFill>
                <a:srgbClr val="641868"/>
              </a:solidFill>
              <a:latin typeface="Avenir Roman"/>
            </a:endParaRPr>
          </a:p>
        </p:txBody>
      </p:sp>
      <p:sp>
        <p:nvSpPr>
          <p:cNvPr id="14" name="TextBox 13"/>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6</a:t>
            </a:r>
            <a:endParaRPr lang="en-US" sz="2000" dirty="0">
              <a:latin typeface="Avenir Roman"/>
            </a:endParaRPr>
          </a:p>
        </p:txBody>
      </p:sp>
      <p:grpSp>
        <p:nvGrpSpPr>
          <p:cNvPr id="22" name="Group 21"/>
          <p:cNvGrpSpPr/>
          <p:nvPr/>
        </p:nvGrpSpPr>
        <p:grpSpPr>
          <a:xfrm>
            <a:off x="5925955" y="2403851"/>
            <a:ext cx="3218045" cy="1265840"/>
            <a:chOff x="5745480" y="1976649"/>
            <a:chExt cx="3218045" cy="1265840"/>
          </a:xfrm>
        </p:grpSpPr>
        <p:sp>
          <p:nvSpPr>
            <p:cNvPr id="3" name="TextBox 2"/>
            <p:cNvSpPr txBox="1"/>
            <p:nvPr/>
          </p:nvSpPr>
          <p:spPr>
            <a:xfrm>
              <a:off x="5745480" y="2042160"/>
              <a:ext cx="3218045" cy="1200329"/>
            </a:xfrm>
            <a:prstGeom prst="rect">
              <a:avLst/>
            </a:prstGeom>
            <a:noFill/>
          </p:spPr>
          <p:txBody>
            <a:bodyPr wrap="square" rtlCol="0">
              <a:spAutoFit/>
            </a:bodyPr>
            <a:lstStyle/>
            <a:p>
              <a:r>
                <a:rPr lang="en-US" dirty="0" smtClean="0"/>
                <a:t>Give a           if it’s objective</a:t>
              </a:r>
            </a:p>
            <a:p>
              <a:r>
                <a:rPr lang="en-US" dirty="0" smtClean="0"/>
                <a:t>Give a         if its subjective</a:t>
              </a:r>
            </a:p>
            <a:p>
              <a:r>
                <a:rPr lang="en-US" dirty="0" smtClean="0"/>
                <a:t>Raise your hand if it’s both</a:t>
              </a:r>
            </a:p>
            <a:p>
              <a:endParaRPr lang="en-US" dirty="0"/>
            </a:p>
          </p:txBody>
        </p:sp>
        <p:cxnSp>
          <p:nvCxnSpPr>
            <p:cNvPr id="15" name="Straight Connector 14"/>
            <p:cNvCxnSpPr/>
            <p:nvPr/>
          </p:nvCxnSpPr>
          <p:spPr>
            <a:xfrm>
              <a:off x="6479201" y="2159529"/>
              <a:ext cx="119308" cy="13716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598509" y="1976649"/>
              <a:ext cx="427612" cy="32004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496344" y="2338008"/>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496344" y="2349155"/>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5925955" y="2086908"/>
            <a:ext cx="3385685" cy="369332"/>
          </a:xfrm>
          <a:prstGeom prst="rect">
            <a:avLst/>
          </a:prstGeom>
          <a:noFill/>
        </p:spPr>
        <p:txBody>
          <a:bodyPr wrap="square" rtlCol="0">
            <a:spAutoFit/>
          </a:bodyPr>
          <a:lstStyle/>
          <a:p>
            <a:r>
              <a:rPr lang="en-US" b="1" u="sng" dirty="0" smtClean="0"/>
              <a:t>Activity Instructions</a:t>
            </a:r>
            <a:endParaRPr lang="en-US" b="1" u="sng" dirty="0"/>
          </a:p>
        </p:txBody>
      </p:sp>
      <p:sp>
        <p:nvSpPr>
          <p:cNvPr id="24" name="Rectangle 23"/>
          <p:cNvSpPr/>
          <p:nvPr/>
        </p:nvSpPr>
        <p:spPr>
          <a:xfrm>
            <a:off x="5577840" y="2086908"/>
            <a:ext cx="3385685" cy="14487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066800" y="3916680"/>
            <a:ext cx="7071360" cy="1569660"/>
          </a:xfrm>
          <a:prstGeom prst="rect">
            <a:avLst/>
          </a:prstGeom>
          <a:noFill/>
        </p:spPr>
        <p:txBody>
          <a:bodyPr wrap="square" rtlCol="0">
            <a:spAutoFit/>
          </a:bodyPr>
          <a:lstStyle/>
          <a:p>
            <a:r>
              <a:rPr lang="en-US" sz="3200">
                <a:latin typeface="Avenir Roman"/>
              </a:rPr>
              <a:t>Haley’s father slipped on the stairs and exclaimed, “Ouch, that’s my back.”</a:t>
            </a:r>
            <a:endParaRPr lang="en-US" sz="3200" dirty="0">
              <a:latin typeface="Avenir Roman"/>
            </a:endParaRPr>
          </a:p>
        </p:txBody>
      </p:sp>
    </p:spTree>
    <p:extLst>
      <p:ext uri="{BB962C8B-B14F-4D97-AF65-F5344CB8AC3E}">
        <p14:creationId xmlns:p14="http://schemas.microsoft.com/office/powerpoint/2010/main" val="7574118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4810"/>
            <a:ext cx="7985760" cy="645862"/>
          </a:xfrm>
        </p:spPr>
        <p:txBody>
          <a:bodyPr>
            <a:noAutofit/>
          </a:bodyPr>
          <a:lstStyle/>
          <a:p>
            <a:pPr algn="ctr"/>
            <a:r>
              <a:rPr lang="en-US" sz="3600" cap="none" dirty="0" smtClean="0"/>
              <a:t>  Documentation</a:t>
            </a:r>
            <a:endParaRPr lang="en-US" sz="3600" cap="none"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43750" y="6524822"/>
            <a:ext cx="2000250" cy="338554"/>
          </a:xfrm>
          <a:prstGeom prst="rect">
            <a:avLst/>
          </a:prstGeom>
          <a:noFill/>
        </p:spPr>
        <p:txBody>
          <a:bodyPr wrap="square" rtlCol="0">
            <a:spAutoFit/>
          </a:bodyPr>
          <a:lstStyle/>
          <a:p>
            <a:pPr algn="r"/>
            <a:r>
              <a:rPr lang="en-US" sz="1600" dirty="0" smtClean="0">
                <a:solidFill>
                  <a:srgbClr val="641868"/>
                </a:solidFill>
                <a:latin typeface="Avenir Roman"/>
              </a:rPr>
              <a:t>ACTIVITY</a:t>
            </a:r>
            <a:endParaRPr lang="en-US" sz="1600" dirty="0">
              <a:solidFill>
                <a:srgbClr val="641868"/>
              </a:solidFill>
              <a:latin typeface="Avenir Roman"/>
            </a:endParaRPr>
          </a:p>
        </p:txBody>
      </p:sp>
      <p:sp>
        <p:nvSpPr>
          <p:cNvPr id="7" name="TextBox 6"/>
          <p:cNvSpPr txBox="1"/>
          <p:nvPr/>
        </p:nvSpPr>
        <p:spPr>
          <a:xfrm>
            <a:off x="1066800" y="1588561"/>
            <a:ext cx="4511040" cy="2723823"/>
          </a:xfrm>
          <a:prstGeom prst="rect">
            <a:avLst/>
          </a:prstGeom>
          <a:noFill/>
        </p:spPr>
        <p:txBody>
          <a:bodyPr wrap="square" rtlCol="0">
            <a:spAutoFit/>
          </a:bodyPr>
          <a:lstStyle/>
          <a:p>
            <a:pPr>
              <a:spcBef>
                <a:spcPts val="1800"/>
              </a:spcBef>
              <a:spcAft>
                <a:spcPts val="600"/>
              </a:spcAft>
            </a:pPr>
            <a:r>
              <a:rPr lang="en-US" sz="3000" dirty="0" smtClean="0">
                <a:solidFill>
                  <a:schemeClr val="tx1">
                    <a:lumMod val="85000"/>
                    <a:lumOff val="15000"/>
                  </a:schemeClr>
                </a:solidFill>
                <a:latin typeface="Avenir Roman"/>
              </a:rPr>
              <a:t>Identify whether the following statements are objective, subjective, or both:</a:t>
            </a:r>
          </a:p>
          <a:p>
            <a:pPr>
              <a:spcAft>
                <a:spcPts val="600"/>
              </a:spcAft>
            </a:pPr>
            <a:endParaRPr lang="en-US" dirty="0" smtClean="0">
              <a:solidFill>
                <a:schemeClr val="tx1">
                  <a:lumMod val="85000"/>
                  <a:lumOff val="15000"/>
                </a:schemeClr>
              </a:solidFill>
              <a:latin typeface="Avenir Roman"/>
            </a:endParaRPr>
          </a:p>
          <a:p>
            <a:pPr>
              <a:spcBef>
                <a:spcPts val="600"/>
              </a:spcBef>
            </a:pPr>
            <a:endParaRPr lang="en-US" b="1" dirty="0">
              <a:solidFill>
                <a:schemeClr val="tx1">
                  <a:lumMod val="85000"/>
                  <a:lumOff val="15000"/>
                </a:schemeClr>
              </a:solidFill>
              <a:latin typeface="Avenir Roman"/>
            </a:endParaRPr>
          </a:p>
        </p:txBody>
      </p:sp>
      <p:sp>
        <p:nvSpPr>
          <p:cNvPr id="8" name="TextBox 7"/>
          <p:cNvSpPr txBox="1"/>
          <p:nvPr/>
        </p:nvSpPr>
        <p:spPr>
          <a:xfrm>
            <a:off x="2286000" y="6524822"/>
            <a:ext cx="4572000" cy="338554"/>
          </a:xfrm>
          <a:prstGeom prst="rect">
            <a:avLst/>
          </a:prstGeom>
          <a:noFill/>
        </p:spPr>
        <p:txBody>
          <a:bodyPr wrap="square" rtlCol="0">
            <a:spAutoFit/>
          </a:bodyPr>
          <a:lstStyle/>
          <a:p>
            <a:pPr algn="ctr"/>
            <a:r>
              <a:rPr lang="en-US" sz="1600" dirty="0" smtClean="0">
                <a:solidFill>
                  <a:srgbClr val="641868"/>
                </a:solidFill>
                <a:latin typeface="Avenir Roman"/>
              </a:rPr>
              <a:t>Producing Clear and Concise Documentation</a:t>
            </a:r>
            <a:endParaRPr lang="en-US" sz="1600" dirty="0">
              <a:solidFill>
                <a:srgbClr val="641868"/>
              </a:solidFill>
              <a:latin typeface="Avenir Roman"/>
            </a:endParaRPr>
          </a:p>
        </p:txBody>
      </p:sp>
      <p:sp>
        <p:nvSpPr>
          <p:cNvPr id="14" name="TextBox 13"/>
          <p:cNvSpPr txBox="1"/>
          <p:nvPr/>
        </p:nvSpPr>
        <p:spPr>
          <a:xfrm>
            <a:off x="6254496" y="235025"/>
            <a:ext cx="2709029" cy="400110"/>
          </a:xfrm>
          <a:prstGeom prst="rect">
            <a:avLst/>
          </a:prstGeom>
          <a:noFill/>
        </p:spPr>
        <p:txBody>
          <a:bodyPr wrap="square" rtlCol="0">
            <a:spAutoFit/>
          </a:bodyPr>
          <a:lstStyle/>
          <a:p>
            <a:pPr algn="r"/>
            <a:r>
              <a:rPr lang="en-US" sz="2000" dirty="0" smtClean="0">
                <a:latin typeface="Avenir Roman"/>
              </a:rPr>
              <a:t>Module 6</a:t>
            </a:r>
            <a:endParaRPr lang="en-US" sz="2000" dirty="0">
              <a:latin typeface="Avenir Roman"/>
            </a:endParaRPr>
          </a:p>
        </p:txBody>
      </p:sp>
      <p:grpSp>
        <p:nvGrpSpPr>
          <p:cNvPr id="22" name="Group 21"/>
          <p:cNvGrpSpPr/>
          <p:nvPr/>
        </p:nvGrpSpPr>
        <p:grpSpPr>
          <a:xfrm>
            <a:off x="5925955" y="2403851"/>
            <a:ext cx="3218045" cy="1265840"/>
            <a:chOff x="5745480" y="1976649"/>
            <a:chExt cx="3218045" cy="1265840"/>
          </a:xfrm>
        </p:grpSpPr>
        <p:sp>
          <p:nvSpPr>
            <p:cNvPr id="3" name="TextBox 2"/>
            <p:cNvSpPr txBox="1"/>
            <p:nvPr/>
          </p:nvSpPr>
          <p:spPr>
            <a:xfrm>
              <a:off x="5745480" y="2042160"/>
              <a:ext cx="3218045" cy="1200329"/>
            </a:xfrm>
            <a:prstGeom prst="rect">
              <a:avLst/>
            </a:prstGeom>
            <a:noFill/>
          </p:spPr>
          <p:txBody>
            <a:bodyPr wrap="square" rtlCol="0">
              <a:spAutoFit/>
            </a:bodyPr>
            <a:lstStyle/>
            <a:p>
              <a:r>
                <a:rPr lang="en-US" dirty="0" smtClean="0"/>
                <a:t>Give a           if it’s objective</a:t>
              </a:r>
            </a:p>
            <a:p>
              <a:r>
                <a:rPr lang="en-US" dirty="0" smtClean="0"/>
                <a:t>Give a         if its subjective</a:t>
              </a:r>
            </a:p>
            <a:p>
              <a:r>
                <a:rPr lang="en-US" dirty="0" smtClean="0"/>
                <a:t>Raise your hand if it’s both</a:t>
              </a:r>
            </a:p>
            <a:p>
              <a:endParaRPr lang="en-US" dirty="0"/>
            </a:p>
          </p:txBody>
        </p:sp>
        <p:cxnSp>
          <p:nvCxnSpPr>
            <p:cNvPr id="15" name="Straight Connector 14"/>
            <p:cNvCxnSpPr/>
            <p:nvPr/>
          </p:nvCxnSpPr>
          <p:spPr>
            <a:xfrm>
              <a:off x="6479201" y="2159529"/>
              <a:ext cx="119308" cy="13716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598509" y="1976649"/>
              <a:ext cx="427612" cy="32004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496344" y="2338008"/>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496344" y="2349155"/>
              <a:ext cx="236785" cy="23678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5925955" y="2086908"/>
            <a:ext cx="3385685" cy="369332"/>
          </a:xfrm>
          <a:prstGeom prst="rect">
            <a:avLst/>
          </a:prstGeom>
          <a:noFill/>
        </p:spPr>
        <p:txBody>
          <a:bodyPr wrap="square" rtlCol="0">
            <a:spAutoFit/>
          </a:bodyPr>
          <a:lstStyle/>
          <a:p>
            <a:r>
              <a:rPr lang="en-US" b="1" u="sng" dirty="0" smtClean="0"/>
              <a:t>Activity Instructions</a:t>
            </a:r>
            <a:endParaRPr lang="en-US" b="1" u="sng" dirty="0"/>
          </a:p>
        </p:txBody>
      </p:sp>
      <p:sp>
        <p:nvSpPr>
          <p:cNvPr id="24" name="Rectangle 23"/>
          <p:cNvSpPr/>
          <p:nvPr/>
        </p:nvSpPr>
        <p:spPr>
          <a:xfrm>
            <a:off x="5577840" y="2086908"/>
            <a:ext cx="3385685" cy="14487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066800" y="3916680"/>
            <a:ext cx="7071360" cy="1077218"/>
          </a:xfrm>
          <a:prstGeom prst="rect">
            <a:avLst/>
          </a:prstGeom>
          <a:noFill/>
        </p:spPr>
        <p:txBody>
          <a:bodyPr wrap="square" rtlCol="0">
            <a:spAutoFit/>
          </a:bodyPr>
          <a:lstStyle/>
          <a:p>
            <a:r>
              <a:rPr lang="en-US" sz="3200">
                <a:latin typeface="Avenir Roman"/>
              </a:rPr>
              <a:t>Haley’s friend carried her father to the couch.</a:t>
            </a:r>
            <a:endParaRPr lang="en-US" sz="3200" dirty="0">
              <a:latin typeface="Avenir Roman"/>
            </a:endParaRPr>
          </a:p>
        </p:txBody>
      </p:sp>
    </p:spTree>
    <p:extLst>
      <p:ext uri="{BB962C8B-B14F-4D97-AF65-F5344CB8AC3E}">
        <p14:creationId xmlns:p14="http://schemas.microsoft.com/office/powerpoint/2010/main" val="41312334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0"/>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641868"/>
                </a:solidFill>
                <a:latin typeface="Avenir Roman"/>
              </a:rPr>
              <a:t>The Power of Perception</a:t>
            </a: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pic>
        <p:nvPicPr>
          <p:cNvPr id="1026" name="Picture 2" descr="Male photographer holding dslr photo camera in hands Free Photo">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9275" y="3273631"/>
            <a:ext cx="4625555" cy="3081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2428" y="2067155"/>
            <a:ext cx="7944804" cy="954107"/>
          </a:xfrm>
          <a:prstGeom prst="rect">
            <a:avLst/>
          </a:prstGeom>
          <a:noFill/>
        </p:spPr>
        <p:txBody>
          <a:bodyPr wrap="none" rtlCol="0">
            <a:spAutoFit/>
          </a:bodyPr>
          <a:lstStyle/>
          <a:p>
            <a:r>
              <a:rPr lang="en-US" sz="2800" dirty="0" smtClean="0">
                <a:latin typeface="Avenir Roman"/>
              </a:rPr>
              <a:t>When you are finished, return to the classroom</a:t>
            </a:r>
          </a:p>
          <a:p>
            <a:r>
              <a:rPr lang="en-US" sz="2800" dirty="0" smtClean="0">
                <a:latin typeface="Avenir Roman"/>
              </a:rPr>
              <a:t>and give a green check to indicate you are done.</a:t>
            </a:r>
            <a:endParaRPr lang="en-US" sz="2800" dirty="0">
              <a:latin typeface="Avenir Roman"/>
            </a:endParaRPr>
          </a:p>
        </p:txBody>
      </p:sp>
      <p:sp>
        <p:nvSpPr>
          <p:cNvPr id="11" name="TextBox 10"/>
          <p:cNvSpPr txBox="1"/>
          <p:nvPr/>
        </p:nvSpPr>
        <p:spPr>
          <a:xfrm>
            <a:off x="5581934" y="4372352"/>
            <a:ext cx="3275463" cy="954107"/>
          </a:xfrm>
          <a:prstGeom prst="rect">
            <a:avLst/>
          </a:prstGeom>
          <a:noFill/>
        </p:spPr>
        <p:txBody>
          <a:bodyPr wrap="square" rtlCol="0">
            <a:spAutoFit/>
          </a:bodyPr>
          <a:lstStyle/>
          <a:p>
            <a:r>
              <a:rPr lang="en-US" sz="2800" dirty="0" smtClean="0">
                <a:latin typeface="Avenir Roman"/>
              </a:rPr>
              <a:t>Share your impressions in chat</a:t>
            </a:r>
          </a:p>
        </p:txBody>
      </p:sp>
      <p:sp>
        <p:nvSpPr>
          <p:cNvPr id="13" name="TextBox 12"/>
          <p:cNvSpPr txBox="1"/>
          <p:nvPr/>
        </p:nvSpPr>
        <p:spPr>
          <a:xfrm>
            <a:off x="156368" y="469602"/>
            <a:ext cx="8831264" cy="553998"/>
          </a:xfrm>
          <a:prstGeom prst="rect">
            <a:avLst/>
          </a:prstGeom>
          <a:noFill/>
        </p:spPr>
        <p:txBody>
          <a:bodyPr wrap="none" rtlCol="0">
            <a:spAutoFit/>
          </a:bodyPr>
          <a:lstStyle/>
          <a:p>
            <a:r>
              <a:rPr lang="en-US" sz="3000" dirty="0" smtClean="0">
                <a:latin typeface="Avenir Roman"/>
              </a:rPr>
              <a:t>Click on the image below and watch this video clip.</a:t>
            </a:r>
          </a:p>
        </p:txBody>
      </p:sp>
      <p:sp>
        <p:nvSpPr>
          <p:cNvPr id="7" name="Right Arrow 6"/>
          <p:cNvSpPr/>
          <p:nvPr/>
        </p:nvSpPr>
        <p:spPr>
          <a:xfrm>
            <a:off x="7688824" y="5439123"/>
            <a:ext cx="978408" cy="484632"/>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5934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Learning Objectives</a:t>
            </a:r>
            <a:endParaRPr lang="en-US" sz="4000" dirty="0"/>
          </a:p>
        </p:txBody>
      </p:sp>
      <p:sp>
        <p:nvSpPr>
          <p:cNvPr id="4" name="Content Placeholder 2"/>
          <p:cNvSpPr>
            <a:spLocks noGrp="1"/>
          </p:cNvSpPr>
          <p:nvPr>
            <p:ph idx="1"/>
          </p:nvPr>
        </p:nvSpPr>
        <p:spPr>
          <a:xfrm>
            <a:off x="225592" y="1669709"/>
            <a:ext cx="8795084" cy="4833715"/>
          </a:xfrm>
        </p:spPr>
        <p:txBody>
          <a:bodyPr numCol="1" spcCol="182880">
            <a:noAutofit/>
          </a:bodyPr>
          <a:lstStyle/>
          <a:p>
            <a:r>
              <a:rPr lang="en-US" dirty="0" smtClean="0"/>
              <a:t>Understand child development including sexual development</a:t>
            </a:r>
          </a:p>
          <a:p>
            <a:r>
              <a:rPr lang="en-US" dirty="0" smtClean="0"/>
              <a:t>Be familiar with transition services</a:t>
            </a:r>
          </a:p>
          <a:p>
            <a:r>
              <a:rPr lang="en-US" dirty="0" smtClean="0"/>
              <a:t>Understand the unique experience for youth without permanency</a:t>
            </a:r>
            <a:endParaRPr lang="en-US" dirty="0"/>
          </a:p>
          <a:p>
            <a:r>
              <a:rPr lang="en-US" dirty="0"/>
              <a:t>Recognize risk factors of potential delays or disruptions in development</a:t>
            </a:r>
          </a:p>
          <a:p>
            <a:r>
              <a:rPr lang="en-US" dirty="0" smtClean="0"/>
              <a:t>Define </a:t>
            </a:r>
            <a:r>
              <a:rPr lang="en-US" dirty="0"/>
              <a:t>Mental Health</a:t>
            </a:r>
          </a:p>
          <a:p>
            <a:r>
              <a:rPr lang="en-US" dirty="0"/>
              <a:t>Be familiar with common disorders in children served</a:t>
            </a:r>
          </a:p>
          <a:p>
            <a:r>
              <a:rPr lang="en-US" dirty="0" smtClean="0"/>
              <a:t>Explore </a:t>
            </a:r>
            <a:r>
              <a:rPr lang="en-US" dirty="0"/>
              <a:t>Evidence Based Treatments (EBT)</a:t>
            </a:r>
          </a:p>
          <a:p>
            <a:r>
              <a:rPr lang="en-US" dirty="0"/>
              <a:t>Understand the role of medication in the child’s </a:t>
            </a:r>
            <a:r>
              <a:rPr lang="en-US" dirty="0" smtClean="0"/>
              <a:t>treatment</a:t>
            </a:r>
            <a:endParaRPr lang="en-US" dirty="0"/>
          </a:p>
        </p:txBody>
      </p:sp>
      <p:cxnSp>
        <p:nvCxnSpPr>
          <p:cNvPr id="5" name="Straight Connector 4"/>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10"/>
          <p:cNvSpPr txBox="1"/>
          <p:nvPr/>
        </p:nvSpPr>
        <p:spPr>
          <a:xfrm>
            <a:off x="0"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641868"/>
                </a:solidFill>
                <a:latin typeface="Avenir Roman"/>
              </a:rPr>
              <a:t>Learning Objectives</a:t>
            </a:r>
          </a:p>
        </p:txBody>
      </p:sp>
      <p:sp>
        <p:nvSpPr>
          <p:cNvPr id="7" name="TextBox 6"/>
          <p:cNvSpPr txBox="1"/>
          <p:nvPr/>
        </p:nvSpPr>
        <p:spPr>
          <a:xfrm>
            <a:off x="3615928" y="6535467"/>
            <a:ext cx="554454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smtClean="0">
                <a:solidFill>
                  <a:srgbClr val="641868"/>
                </a:solidFill>
                <a:latin typeface="Avenir Roman"/>
              </a:rPr>
              <a:t>152 &amp; 184</a:t>
            </a:r>
            <a:endParaRPr lang="en-US" sz="1600" dirty="0">
              <a:solidFill>
                <a:srgbClr val="641868"/>
              </a:solidFill>
              <a:latin typeface="Avenir Roman"/>
            </a:endParaRPr>
          </a:p>
        </p:txBody>
      </p:sp>
      <p:sp>
        <p:nvSpPr>
          <p:cNvPr id="8" name="TextBox 7"/>
          <p:cNvSpPr txBox="1"/>
          <p:nvPr/>
        </p:nvSpPr>
        <p:spPr>
          <a:xfrm>
            <a:off x="6254496" y="0"/>
            <a:ext cx="2709029" cy="461665"/>
          </a:xfrm>
          <a:prstGeom prst="rect">
            <a:avLst/>
          </a:prstGeom>
          <a:noFill/>
        </p:spPr>
        <p:txBody>
          <a:bodyPr wrap="square" rtlCol="0">
            <a:spAutoFit/>
          </a:bodyPr>
          <a:lstStyle/>
          <a:p>
            <a:pPr algn="r"/>
            <a:r>
              <a:rPr lang="en-US" sz="2400" dirty="0" smtClean="0">
                <a:latin typeface="Avenir Roman"/>
              </a:rPr>
              <a:t>Modules 7 &amp; 8</a:t>
            </a:r>
            <a:endParaRPr lang="en-US" sz="2400" dirty="0">
              <a:latin typeface="Avenir Roman"/>
            </a:endParaRPr>
          </a:p>
        </p:txBody>
      </p:sp>
    </p:spTree>
    <p:extLst>
      <p:ext uri="{BB962C8B-B14F-4D97-AF65-F5344CB8AC3E}">
        <p14:creationId xmlns:p14="http://schemas.microsoft.com/office/powerpoint/2010/main" val="38011514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0"/>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641868"/>
                </a:solidFill>
                <a:latin typeface="Avenir Roman"/>
              </a:rPr>
              <a:t>The Power of Perception</a:t>
            </a: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9275" y="235522"/>
            <a:ext cx="9033163" cy="1801092"/>
          </a:xfrm>
        </p:spPr>
        <p:txBody>
          <a:bodyPr/>
          <a:lstStyle/>
          <a:p>
            <a:pPr algn="r"/>
            <a:r>
              <a:rPr lang="en-US" sz="3600" i="1" dirty="0">
                <a:latin typeface="Avenir Roman"/>
              </a:rPr>
              <a:t>“</a:t>
            </a:r>
            <a:r>
              <a:rPr lang="en-US" sz="2800" i="1" dirty="0">
                <a:latin typeface="Avenir Roman"/>
              </a:rPr>
              <a:t>There are things known and there are </a:t>
            </a:r>
            <a:r>
              <a:rPr lang="en-US" sz="2800" i="1" dirty="0" smtClean="0">
                <a:latin typeface="Avenir Roman"/>
              </a:rPr>
              <a:t>things unknown</a:t>
            </a:r>
            <a:r>
              <a:rPr lang="en-US" sz="2800" i="1" dirty="0">
                <a:latin typeface="Avenir Roman"/>
              </a:rPr>
              <a:t>, and in between are the doors </a:t>
            </a:r>
            <a:r>
              <a:rPr lang="en-US" sz="2800" i="1" dirty="0" smtClean="0">
                <a:latin typeface="Avenir Roman"/>
              </a:rPr>
              <a:t>of perception.”</a:t>
            </a:r>
            <a:br>
              <a:rPr lang="en-US" sz="2800" i="1" dirty="0" smtClean="0">
                <a:latin typeface="Avenir Roman"/>
              </a:rPr>
            </a:br>
            <a:r>
              <a:rPr lang="en-US" sz="2800" i="1" dirty="0" smtClean="0">
                <a:latin typeface="Avenir Roman"/>
              </a:rPr>
              <a:t/>
            </a:r>
            <a:br>
              <a:rPr lang="en-US" sz="2800" i="1" dirty="0" smtClean="0">
                <a:latin typeface="Avenir Roman"/>
              </a:rPr>
            </a:br>
            <a:r>
              <a:rPr lang="en-US" sz="2400" dirty="0" smtClean="0">
                <a:latin typeface="Avenir Roman"/>
              </a:rPr>
              <a:t>~ </a:t>
            </a:r>
            <a:r>
              <a:rPr lang="en-US" sz="2400" dirty="0">
                <a:latin typeface="Avenir Roman"/>
              </a:rPr>
              <a:t>Aldous </a:t>
            </a:r>
            <a:r>
              <a:rPr lang="en-US" sz="2400" dirty="0" smtClean="0">
                <a:latin typeface="Avenir Roman"/>
              </a:rPr>
              <a:t>Huxley</a:t>
            </a:r>
            <a:endParaRPr lang="en-US" dirty="0"/>
          </a:p>
        </p:txBody>
      </p:sp>
      <p:pic>
        <p:nvPicPr>
          <p:cNvPr id="12" name="Content Placeholder 7">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47982" y="2507675"/>
            <a:ext cx="5138382"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Modules 7 &amp; 8</a:t>
            </a:r>
            <a:endParaRPr lang="en-US" sz="2000" dirty="0">
              <a:latin typeface="Avenir Roman"/>
            </a:endParaRPr>
          </a:p>
        </p:txBody>
      </p:sp>
    </p:spTree>
    <p:extLst>
      <p:ext uri="{BB962C8B-B14F-4D97-AF65-F5344CB8AC3E}">
        <p14:creationId xmlns:p14="http://schemas.microsoft.com/office/powerpoint/2010/main" val="39947243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919" y="561486"/>
            <a:ext cx="8229600" cy="737934"/>
          </a:xfrm>
        </p:spPr>
        <p:txBody>
          <a:bodyPr/>
          <a:lstStyle/>
          <a:p>
            <a:r>
              <a:rPr lang="en-US" dirty="0" smtClean="0"/>
              <a:t>The Cycle of Expectations</a:t>
            </a:r>
            <a:endParaRPr lang="en-US" dirty="0"/>
          </a:p>
        </p:txBody>
      </p:sp>
      <p:sp>
        <p:nvSpPr>
          <p:cNvPr id="26" name="TextBox 10"/>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Cycle of Expectations</a:t>
            </a:r>
            <a:endParaRPr lang="en-US" dirty="0">
              <a:solidFill>
                <a:srgbClr val="641868"/>
              </a:solidFill>
              <a:latin typeface="Avenir Roman"/>
            </a:endParaRP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221464" y="125679"/>
            <a:ext cx="1659430" cy="369332"/>
          </a:xfrm>
          <a:prstGeom prst="rect">
            <a:avLst/>
          </a:prstGeom>
        </p:spPr>
        <p:txBody>
          <a:bodyPr wrap="none">
            <a:spAutoFit/>
          </a:bodyPr>
          <a:lstStyle/>
          <a:p>
            <a:pPr algn="r"/>
            <a:r>
              <a:rPr lang="en-US" dirty="0">
                <a:latin typeface="Avenir Roman"/>
              </a:rPr>
              <a:t>Modules </a:t>
            </a:r>
            <a:r>
              <a:rPr lang="en-US" dirty="0" smtClean="0">
                <a:latin typeface="Avenir Roman"/>
              </a:rPr>
              <a:t>7 &amp; 8</a:t>
            </a:r>
            <a:endParaRPr lang="en-US" dirty="0">
              <a:latin typeface="Avenir Roman"/>
            </a:endParaRPr>
          </a:p>
        </p:txBody>
      </p:sp>
      <p:sp>
        <p:nvSpPr>
          <p:cNvPr id="6" name="TextBox 5"/>
          <p:cNvSpPr txBox="1"/>
          <p:nvPr/>
        </p:nvSpPr>
        <p:spPr>
          <a:xfrm>
            <a:off x="350520" y="1813560"/>
            <a:ext cx="8530374" cy="4401205"/>
          </a:xfrm>
          <a:prstGeom prst="rect">
            <a:avLst/>
          </a:prstGeom>
          <a:noFill/>
        </p:spPr>
        <p:txBody>
          <a:bodyPr wrap="square" rtlCol="0">
            <a:spAutoFit/>
          </a:bodyPr>
          <a:lstStyle/>
          <a:p>
            <a:r>
              <a:rPr lang="en-US" sz="2800" dirty="0">
                <a:latin typeface="Avenir Roman"/>
              </a:rPr>
              <a:t>Max is a 9-year-old boy with a diagnosis of emotional disturbance. He recently spent 3 months in a residential facility. He lives with his mother and currently attends an alternative school program. Max has a history of daily engagement in physical aggression towards his peers, family members, and staff including hitting, punching, kicking, and biting. Max’s mother reports that she has a hard time managing Max’s aggressive behavior and admits that she is sometimes afraid of </a:t>
            </a:r>
            <a:r>
              <a:rPr lang="en-US" sz="2800" dirty="0" smtClean="0">
                <a:latin typeface="Avenir Roman"/>
              </a:rPr>
              <a:t>him.</a:t>
            </a:r>
            <a:endParaRPr lang="en-US" sz="2800" dirty="0">
              <a:latin typeface="Avenir Roman"/>
            </a:endParaRPr>
          </a:p>
        </p:txBody>
      </p:sp>
    </p:spTree>
    <p:extLst>
      <p:ext uri="{BB962C8B-B14F-4D97-AF65-F5344CB8AC3E}">
        <p14:creationId xmlns:p14="http://schemas.microsoft.com/office/powerpoint/2010/main" val="34184300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919" y="545178"/>
            <a:ext cx="8229600" cy="691717"/>
          </a:xfrm>
        </p:spPr>
        <p:txBody>
          <a:bodyPr/>
          <a:lstStyle/>
          <a:p>
            <a:r>
              <a:rPr lang="en-US" dirty="0" smtClean="0"/>
              <a:t>The Cycle of Expectations</a:t>
            </a:r>
            <a:endParaRPr lang="en-US" dirty="0"/>
          </a:p>
        </p:txBody>
      </p:sp>
      <p:graphicFrame>
        <p:nvGraphicFramePr>
          <p:cNvPr id="21" name="Diagram 20"/>
          <p:cNvGraphicFramePr/>
          <p:nvPr>
            <p:extLst/>
          </p:nvPr>
        </p:nvGraphicFramePr>
        <p:xfrm>
          <a:off x="0" y="1511300"/>
          <a:ext cx="90551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 Box 5"/>
          <p:cNvSpPr txBox="1"/>
          <p:nvPr/>
        </p:nvSpPr>
        <p:spPr>
          <a:xfrm rot="16200000">
            <a:off x="2673510" y="3678992"/>
            <a:ext cx="1193165" cy="64801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Reinforce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3" name="Text Box 4"/>
          <p:cNvSpPr txBox="1"/>
          <p:nvPr/>
        </p:nvSpPr>
        <p:spPr>
          <a:xfrm>
            <a:off x="3927951" y="2339612"/>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5" name="Text Box 3"/>
          <p:cNvSpPr txBox="1"/>
          <p:nvPr/>
        </p:nvSpPr>
        <p:spPr>
          <a:xfrm rot="5400000">
            <a:off x="5256136" y="3670815"/>
            <a:ext cx="1260477" cy="5970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Impact</a:t>
            </a:r>
            <a:endParaRPr lang="en-US" sz="1150" kern="1200" dirty="0">
              <a:solidFill>
                <a:srgbClr val="641868"/>
              </a:solidFill>
              <a:effectLst/>
              <a:ea typeface="Calibri" panose="020F0502020204030204" pitchFamily="34" charset="0"/>
              <a:cs typeface="Times New Roman" panose="02020603050405020304" pitchFamily="18" charset="0"/>
            </a:endParaRP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30" name="Text Box 4"/>
          <p:cNvSpPr txBox="1"/>
          <p:nvPr/>
        </p:nvSpPr>
        <p:spPr>
          <a:xfrm>
            <a:off x="3971522" y="5054846"/>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11" name="TextBox 10"/>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Individual Child – Expectations 1a</a:t>
            </a:r>
            <a:endParaRPr lang="en-US" dirty="0">
              <a:solidFill>
                <a:srgbClr val="641868"/>
              </a:solidFill>
              <a:latin typeface="Avenir Roman"/>
            </a:endParaRPr>
          </a:p>
        </p:txBody>
      </p:sp>
      <p:sp>
        <p:nvSpPr>
          <p:cNvPr id="3" name="Rectangle 2"/>
          <p:cNvSpPr/>
          <p:nvPr/>
        </p:nvSpPr>
        <p:spPr>
          <a:xfrm>
            <a:off x="7211073" y="109371"/>
            <a:ext cx="1659430" cy="369332"/>
          </a:xfrm>
          <a:prstGeom prst="rect">
            <a:avLst/>
          </a:prstGeom>
        </p:spPr>
        <p:txBody>
          <a:bodyPr wrap="none">
            <a:spAutoFit/>
          </a:bodyPr>
          <a:lstStyle/>
          <a:p>
            <a:pPr algn="r"/>
            <a:r>
              <a:rPr lang="en-US" dirty="0">
                <a:latin typeface="Avenir Roman"/>
              </a:rPr>
              <a:t>Modules </a:t>
            </a:r>
            <a:r>
              <a:rPr lang="en-US" dirty="0" smtClean="0">
                <a:latin typeface="Avenir Roman"/>
              </a:rPr>
              <a:t>7 &amp; 8</a:t>
            </a:r>
            <a:endParaRPr lang="en-US" dirty="0">
              <a:latin typeface="Avenir Roman"/>
            </a:endParaRPr>
          </a:p>
        </p:txBody>
      </p:sp>
    </p:spTree>
    <p:extLst>
      <p:ext uri="{BB962C8B-B14F-4D97-AF65-F5344CB8AC3E}">
        <p14:creationId xmlns:p14="http://schemas.microsoft.com/office/powerpoint/2010/main" val="41611837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Cycle of </a:t>
            </a:r>
            <a:r>
              <a:rPr lang="en-US" dirty="0" smtClean="0"/>
              <a:t>Expectations</a:t>
            </a:r>
            <a:endParaRPr lang="en-US" dirty="0"/>
          </a:p>
        </p:txBody>
      </p:sp>
      <p:graphicFrame>
        <p:nvGraphicFramePr>
          <p:cNvPr id="21" name="Diagram 20"/>
          <p:cNvGraphicFramePr/>
          <p:nvPr>
            <p:extLst/>
          </p:nvPr>
        </p:nvGraphicFramePr>
        <p:xfrm>
          <a:off x="0" y="1511300"/>
          <a:ext cx="90551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 Box 5"/>
          <p:cNvSpPr txBox="1"/>
          <p:nvPr/>
        </p:nvSpPr>
        <p:spPr>
          <a:xfrm rot="16200000">
            <a:off x="2673510" y="3678992"/>
            <a:ext cx="1193165" cy="64801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Reinforce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3" name="Text Box 4"/>
          <p:cNvSpPr txBox="1"/>
          <p:nvPr/>
        </p:nvSpPr>
        <p:spPr>
          <a:xfrm>
            <a:off x="3927951" y="2339612"/>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100" b="1" i="1" kern="1200" dirty="0">
                <a:solidFill>
                  <a:srgbClr val="641868"/>
                </a:solidFill>
                <a:effectLst/>
                <a:ea typeface="Calibri" panose="020F0502020204030204" pitchFamily="34" charset="0"/>
                <a:cs typeface="Times New Roman" panose="02020603050405020304" pitchFamily="18" charset="0"/>
              </a:rPr>
              <a:t>Influence</a:t>
            </a:r>
            <a:endParaRPr lang="en-US" sz="2100" b="1" kern="1200" dirty="0">
              <a:solidFill>
                <a:srgbClr val="641868"/>
              </a:solidFill>
              <a:effectLst/>
              <a:ea typeface="Calibri" panose="020F0502020204030204" pitchFamily="34" charset="0"/>
              <a:cs typeface="Times New Roman" panose="02020603050405020304" pitchFamily="18" charset="0"/>
            </a:endParaRPr>
          </a:p>
        </p:txBody>
      </p:sp>
      <p:sp>
        <p:nvSpPr>
          <p:cNvPr id="25" name="Text Box 3"/>
          <p:cNvSpPr txBox="1"/>
          <p:nvPr/>
        </p:nvSpPr>
        <p:spPr>
          <a:xfrm rot="5400000">
            <a:off x="5256136" y="3670815"/>
            <a:ext cx="1260477" cy="5970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Impact</a:t>
            </a:r>
            <a:endParaRPr lang="en-US" sz="1150" kern="1200" dirty="0">
              <a:solidFill>
                <a:srgbClr val="641868"/>
              </a:solidFill>
              <a:effectLst/>
              <a:ea typeface="Calibri" panose="020F0502020204030204" pitchFamily="34" charset="0"/>
              <a:cs typeface="Times New Roman" panose="02020603050405020304" pitchFamily="18" charset="0"/>
            </a:endParaRP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30" name="Text Box 4"/>
          <p:cNvSpPr txBox="1"/>
          <p:nvPr/>
        </p:nvSpPr>
        <p:spPr>
          <a:xfrm>
            <a:off x="3971522" y="5040991"/>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11" name="TextBox 10"/>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Individual Child – Expectations 1b</a:t>
            </a:r>
            <a:endParaRPr lang="en-US" dirty="0">
              <a:solidFill>
                <a:srgbClr val="641868"/>
              </a:solidFill>
              <a:latin typeface="Avenir Roman"/>
            </a:endParaRPr>
          </a:p>
        </p:txBody>
      </p:sp>
      <p:sp>
        <p:nvSpPr>
          <p:cNvPr id="10" name="TextBox 9"/>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Modules 7 &amp; 8</a:t>
            </a:r>
            <a:endParaRPr lang="en-US" sz="2000" dirty="0">
              <a:latin typeface="Avenir Roman"/>
            </a:endParaRPr>
          </a:p>
        </p:txBody>
      </p:sp>
    </p:spTree>
    <p:extLst>
      <p:ext uri="{BB962C8B-B14F-4D97-AF65-F5344CB8AC3E}">
        <p14:creationId xmlns:p14="http://schemas.microsoft.com/office/powerpoint/2010/main" val="36410619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Cycle of </a:t>
            </a:r>
            <a:r>
              <a:rPr lang="en-US" dirty="0" smtClean="0"/>
              <a:t>Expectations</a:t>
            </a:r>
            <a:endParaRPr lang="en-US" dirty="0"/>
          </a:p>
        </p:txBody>
      </p:sp>
      <p:graphicFrame>
        <p:nvGraphicFramePr>
          <p:cNvPr id="21" name="Diagram 20"/>
          <p:cNvGraphicFramePr/>
          <p:nvPr>
            <p:extLst/>
          </p:nvPr>
        </p:nvGraphicFramePr>
        <p:xfrm>
          <a:off x="0" y="1511300"/>
          <a:ext cx="90551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 Box 5"/>
          <p:cNvSpPr txBox="1"/>
          <p:nvPr/>
        </p:nvSpPr>
        <p:spPr>
          <a:xfrm rot="16200000">
            <a:off x="2673510" y="3678992"/>
            <a:ext cx="1193165" cy="64801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Reinforce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3" name="Text Box 4"/>
          <p:cNvSpPr txBox="1"/>
          <p:nvPr/>
        </p:nvSpPr>
        <p:spPr>
          <a:xfrm>
            <a:off x="3927951" y="2339612"/>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5" name="Text Box 3"/>
          <p:cNvSpPr txBox="1"/>
          <p:nvPr/>
        </p:nvSpPr>
        <p:spPr>
          <a:xfrm rot="5400000">
            <a:off x="5097303" y="3532270"/>
            <a:ext cx="1260477" cy="5970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100" b="1" i="1" kern="1200" dirty="0">
                <a:solidFill>
                  <a:srgbClr val="641868"/>
                </a:solidFill>
                <a:effectLst/>
                <a:ea typeface="Calibri" panose="020F0502020204030204" pitchFamily="34" charset="0"/>
                <a:cs typeface="Times New Roman" panose="02020603050405020304" pitchFamily="18" charset="0"/>
              </a:rPr>
              <a:t>Impact</a:t>
            </a:r>
            <a:endParaRPr lang="en-US" sz="2100" b="1" kern="1200" dirty="0">
              <a:solidFill>
                <a:srgbClr val="641868"/>
              </a:solidFill>
              <a:effectLst/>
              <a:ea typeface="Calibri" panose="020F0502020204030204" pitchFamily="34" charset="0"/>
              <a:cs typeface="Times New Roman" panose="02020603050405020304" pitchFamily="18" charset="0"/>
            </a:endParaRP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30" name="Text Box 4"/>
          <p:cNvSpPr txBox="1"/>
          <p:nvPr/>
        </p:nvSpPr>
        <p:spPr>
          <a:xfrm>
            <a:off x="3972401" y="4944246"/>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11" name="TextBox 10"/>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Individual Child – Expectations 1c</a:t>
            </a:r>
            <a:endParaRPr lang="en-US" dirty="0">
              <a:solidFill>
                <a:srgbClr val="641868"/>
              </a:solidFill>
              <a:latin typeface="Avenir Roman"/>
            </a:endParaRPr>
          </a:p>
        </p:txBody>
      </p:sp>
      <p:sp>
        <p:nvSpPr>
          <p:cNvPr id="10" name="TextBox 9"/>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Modules 7 &amp; 8</a:t>
            </a:r>
            <a:endParaRPr lang="en-US" sz="2000" dirty="0">
              <a:latin typeface="Avenir Roman"/>
            </a:endParaRPr>
          </a:p>
        </p:txBody>
      </p:sp>
    </p:spTree>
    <p:extLst>
      <p:ext uri="{BB962C8B-B14F-4D97-AF65-F5344CB8AC3E}">
        <p14:creationId xmlns:p14="http://schemas.microsoft.com/office/powerpoint/2010/main" val="4126053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rgbClr val="6E267B"/>
                </a:solidFill>
                <a:latin typeface="Verdana" panose="020B0604030504040204" pitchFamily="34" charset="0"/>
                <a:ea typeface="Verdana" panose="020B0604030504040204" pitchFamily="34" charset="0"/>
              </a:rPr>
              <a:t>Communicating Using the Whiteboard</a:t>
            </a:r>
            <a:endParaRPr lang="en-US" sz="2800" b="1" dirty="0">
              <a:solidFill>
                <a:srgbClr val="6E267B"/>
              </a:solidFill>
              <a:latin typeface="Verdana" panose="020B0604030504040204" pitchFamily="34" charset="0"/>
              <a:ea typeface="Verdana" panose="020B0604030504040204" pitchFamily="34" charset="0"/>
            </a:endParaRPr>
          </a:p>
        </p:txBody>
      </p:sp>
      <p:pic>
        <p:nvPicPr>
          <p:cNvPr id="4" name="Content Placeholder 3"/>
          <p:cNvPicPr>
            <a:picLocks noGrp="1"/>
          </p:cNvPicPr>
          <p:nvPr>
            <p:ph idx="1"/>
          </p:nvPr>
        </p:nvPicPr>
        <p:blipFill rotWithShape="1">
          <a:blip r:embed="rId3"/>
          <a:srcRect l="28514" t="17997" r="56208" b="28812"/>
          <a:stretch/>
        </p:blipFill>
        <p:spPr bwMode="auto">
          <a:xfrm>
            <a:off x="4808019" y="2222614"/>
            <a:ext cx="4090737" cy="309735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338039" y="2009634"/>
            <a:ext cx="4251158" cy="440120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The whiteboard tool options should appear along the left side of the whiteboard.</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The </a:t>
            </a:r>
            <a:r>
              <a:rPr lang="en-US" sz="1400" b="1" dirty="0" smtClean="0">
                <a:solidFill>
                  <a:srgbClr val="C00000"/>
                </a:solidFill>
              </a:rPr>
              <a:t>pen tool </a:t>
            </a:r>
            <a:r>
              <a:rPr lang="en-US" sz="1400" dirty="0" smtClean="0"/>
              <a:t>is the second from the top and allows you to draw, highlight, and/or annotate.</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The </a:t>
            </a:r>
            <a:r>
              <a:rPr lang="en-US" sz="1400" b="1" dirty="0" smtClean="0">
                <a:solidFill>
                  <a:schemeClr val="accent1"/>
                </a:solidFill>
              </a:rPr>
              <a:t>“T” icon </a:t>
            </a:r>
            <a:r>
              <a:rPr lang="en-US" sz="1400" dirty="0" smtClean="0"/>
              <a:t>is the text tool. When you select this tool, you can click anywhere on the whiteboard and type your text.</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The </a:t>
            </a:r>
            <a:r>
              <a:rPr lang="en-US" sz="1400" b="1" dirty="0" smtClean="0">
                <a:solidFill>
                  <a:schemeClr val="accent6">
                    <a:lumMod val="75000"/>
                  </a:schemeClr>
                </a:solidFill>
              </a:rPr>
              <a:t>square icon </a:t>
            </a:r>
            <a:r>
              <a:rPr lang="en-US" sz="1400" dirty="0" smtClean="0"/>
              <a:t>allows you to draw shapes. The small arrow near the bottom right corner of the square icon allows you to select the type of shape you wish to draw.</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To delete something you have drawn or typed, click on the </a:t>
            </a:r>
            <a:r>
              <a:rPr lang="en-US" sz="1400" b="1" dirty="0" smtClean="0">
                <a:solidFill>
                  <a:schemeClr val="accent2">
                    <a:lumMod val="75000"/>
                  </a:schemeClr>
                </a:solidFill>
              </a:rPr>
              <a:t>selection tool</a:t>
            </a:r>
            <a:r>
              <a:rPr lang="en-US" sz="1400" dirty="0" smtClean="0"/>
              <a:t> (the arrow icon at the top of the tools menu). Once you’ve chosen the selection tool, click on the object you wish to delete, then click on the </a:t>
            </a:r>
            <a:r>
              <a:rPr lang="en-US" sz="1400" b="1" dirty="0" smtClean="0">
                <a:solidFill>
                  <a:srgbClr val="7030A0"/>
                </a:solidFill>
              </a:rPr>
              <a:t>trash can icon </a:t>
            </a:r>
            <a:r>
              <a:rPr lang="en-US" sz="1400" dirty="0" smtClean="0"/>
              <a:t>(just below the pen tool).</a:t>
            </a:r>
            <a:endParaRPr lang="en-US" sz="1400" dirty="0"/>
          </a:p>
        </p:txBody>
      </p:sp>
      <p:cxnSp>
        <p:nvCxnSpPr>
          <p:cNvPr id="26" name="Straight Arrow Connector 25"/>
          <p:cNvCxnSpPr/>
          <p:nvPr/>
        </p:nvCxnSpPr>
        <p:spPr>
          <a:xfrm flipV="1">
            <a:off x="1637969" y="2525372"/>
            <a:ext cx="3192740" cy="1637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241946" y="2991897"/>
            <a:ext cx="3570049" cy="35180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3984509" y="3263775"/>
            <a:ext cx="827486" cy="946462"/>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009815" y="2353586"/>
            <a:ext cx="683320" cy="229792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2414337" y="4651513"/>
            <a:ext cx="3278797" cy="596348"/>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4991101" y="2838451"/>
            <a:ext cx="1181099" cy="225433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4238626" y="5072353"/>
            <a:ext cx="1933574" cy="101273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4100" y="1203697"/>
            <a:ext cx="7835799" cy="307777"/>
          </a:xfrm>
          <a:prstGeom prst="rect">
            <a:avLst/>
          </a:prstGeom>
          <a:noFill/>
        </p:spPr>
        <p:txBody>
          <a:bodyPr wrap="none" rtlCol="0">
            <a:spAutoFit/>
          </a:bodyPr>
          <a:lstStyle/>
          <a:p>
            <a:r>
              <a:rPr lang="en-US" sz="1400" dirty="0"/>
              <a:t>For some activities, you will be communicating and collaborating with your peers using whiteboard tools</a:t>
            </a:r>
            <a:r>
              <a:rPr lang="en-US" sz="1400" dirty="0" smtClean="0"/>
              <a:t>:</a:t>
            </a:r>
            <a:endParaRPr lang="en-US" sz="1400" dirty="0"/>
          </a:p>
        </p:txBody>
      </p:sp>
    </p:spTree>
    <p:extLst>
      <p:ext uri="{BB962C8B-B14F-4D97-AF65-F5344CB8AC3E}">
        <p14:creationId xmlns:p14="http://schemas.microsoft.com/office/powerpoint/2010/main" val="21689142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Cycle of </a:t>
            </a:r>
            <a:r>
              <a:rPr lang="en-US" dirty="0" smtClean="0"/>
              <a:t>Expectations</a:t>
            </a:r>
            <a:endParaRPr lang="en-US" dirty="0"/>
          </a:p>
        </p:txBody>
      </p:sp>
      <p:graphicFrame>
        <p:nvGraphicFramePr>
          <p:cNvPr id="21" name="Diagram 20"/>
          <p:cNvGraphicFramePr/>
          <p:nvPr>
            <p:extLst/>
          </p:nvPr>
        </p:nvGraphicFramePr>
        <p:xfrm>
          <a:off x="0" y="1511300"/>
          <a:ext cx="90551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 Box 5"/>
          <p:cNvSpPr txBox="1"/>
          <p:nvPr/>
        </p:nvSpPr>
        <p:spPr>
          <a:xfrm rot="16200000">
            <a:off x="2673510" y="3678992"/>
            <a:ext cx="1193165" cy="64801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Reinforce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3" name="Text Box 4"/>
          <p:cNvSpPr txBox="1"/>
          <p:nvPr/>
        </p:nvSpPr>
        <p:spPr>
          <a:xfrm>
            <a:off x="3927951" y="2339612"/>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5" name="Text Box 3"/>
          <p:cNvSpPr txBox="1"/>
          <p:nvPr/>
        </p:nvSpPr>
        <p:spPr>
          <a:xfrm rot="5400000">
            <a:off x="5097303" y="3532270"/>
            <a:ext cx="1260477" cy="5970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Impact</a:t>
            </a:r>
            <a:endParaRPr lang="en-US" sz="2000" kern="1200" dirty="0">
              <a:solidFill>
                <a:srgbClr val="641868"/>
              </a:solidFill>
              <a:effectLst/>
              <a:ea typeface="Calibri" panose="020F0502020204030204" pitchFamily="34" charset="0"/>
              <a:cs typeface="Times New Roman" panose="02020603050405020304" pitchFamily="18" charset="0"/>
            </a:endParaRP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30" name="Text Box 4"/>
          <p:cNvSpPr txBox="1"/>
          <p:nvPr/>
        </p:nvSpPr>
        <p:spPr>
          <a:xfrm>
            <a:off x="3972401" y="4944246"/>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100" b="1" i="1" kern="1200" dirty="0">
                <a:solidFill>
                  <a:srgbClr val="641868"/>
                </a:solidFill>
                <a:effectLst/>
                <a:ea typeface="Calibri" panose="020F0502020204030204" pitchFamily="34" charset="0"/>
                <a:cs typeface="Times New Roman" panose="02020603050405020304" pitchFamily="18" charset="0"/>
              </a:rPr>
              <a:t>Influence</a:t>
            </a:r>
            <a:endParaRPr lang="en-US" sz="2100" b="1" kern="1200" dirty="0">
              <a:solidFill>
                <a:srgbClr val="641868"/>
              </a:solidFill>
              <a:effectLst/>
              <a:ea typeface="Calibri" panose="020F0502020204030204" pitchFamily="34" charset="0"/>
              <a:cs typeface="Times New Roman" panose="02020603050405020304" pitchFamily="18" charset="0"/>
            </a:endParaRPr>
          </a:p>
        </p:txBody>
      </p:sp>
      <p:sp>
        <p:nvSpPr>
          <p:cNvPr id="11" name="TextBox 10"/>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Individual Child – Expectations 1d</a:t>
            </a:r>
            <a:endParaRPr lang="en-US" dirty="0">
              <a:solidFill>
                <a:srgbClr val="641868"/>
              </a:solidFill>
              <a:latin typeface="Avenir Roman"/>
            </a:endParaRPr>
          </a:p>
        </p:txBody>
      </p:sp>
      <p:sp>
        <p:nvSpPr>
          <p:cNvPr id="10" name="TextBox 9"/>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Modules 7 &amp; 8</a:t>
            </a:r>
            <a:endParaRPr lang="en-US" sz="2000" dirty="0">
              <a:latin typeface="Avenir Roman"/>
            </a:endParaRPr>
          </a:p>
        </p:txBody>
      </p:sp>
    </p:spTree>
    <p:extLst>
      <p:ext uri="{BB962C8B-B14F-4D97-AF65-F5344CB8AC3E}">
        <p14:creationId xmlns:p14="http://schemas.microsoft.com/office/powerpoint/2010/main" val="16455194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Cycle of </a:t>
            </a:r>
            <a:r>
              <a:rPr lang="en-US" dirty="0" smtClean="0"/>
              <a:t>Expectations</a:t>
            </a:r>
            <a:endParaRPr lang="en-US" dirty="0"/>
          </a:p>
        </p:txBody>
      </p:sp>
      <p:graphicFrame>
        <p:nvGraphicFramePr>
          <p:cNvPr id="21" name="Diagram 20"/>
          <p:cNvGraphicFramePr/>
          <p:nvPr>
            <p:extLst/>
          </p:nvPr>
        </p:nvGraphicFramePr>
        <p:xfrm>
          <a:off x="0" y="1511300"/>
          <a:ext cx="90551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 Box 5"/>
          <p:cNvSpPr txBox="1"/>
          <p:nvPr/>
        </p:nvSpPr>
        <p:spPr>
          <a:xfrm rot="16200000">
            <a:off x="2673510" y="3678992"/>
            <a:ext cx="1193165" cy="64801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r">
              <a:lnSpc>
                <a:spcPct val="110000"/>
              </a:lnSpc>
              <a:spcBef>
                <a:spcPts val="0"/>
              </a:spcBef>
              <a:spcAft>
                <a:spcPts val="900"/>
              </a:spcAft>
            </a:pPr>
            <a:r>
              <a:rPr lang="en-US" sz="2100" b="1" i="1" kern="1200" dirty="0">
                <a:solidFill>
                  <a:srgbClr val="641868"/>
                </a:solidFill>
                <a:effectLst/>
                <a:ea typeface="Calibri" panose="020F0502020204030204" pitchFamily="34" charset="0"/>
                <a:cs typeface="Times New Roman" panose="02020603050405020304" pitchFamily="18" charset="0"/>
              </a:rPr>
              <a:t>Reinforce</a:t>
            </a:r>
            <a:endParaRPr lang="en-US" sz="2100" b="1" kern="1200" dirty="0">
              <a:solidFill>
                <a:srgbClr val="641868"/>
              </a:solidFill>
              <a:effectLst/>
              <a:ea typeface="Calibri" panose="020F0502020204030204" pitchFamily="34" charset="0"/>
              <a:cs typeface="Times New Roman" panose="02020603050405020304" pitchFamily="18" charset="0"/>
            </a:endParaRPr>
          </a:p>
        </p:txBody>
      </p:sp>
      <p:sp>
        <p:nvSpPr>
          <p:cNvPr id="23" name="Text Box 4"/>
          <p:cNvSpPr txBox="1"/>
          <p:nvPr/>
        </p:nvSpPr>
        <p:spPr>
          <a:xfrm>
            <a:off x="3927951" y="2339612"/>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5" name="Text Box 3"/>
          <p:cNvSpPr txBox="1"/>
          <p:nvPr/>
        </p:nvSpPr>
        <p:spPr>
          <a:xfrm rot="5400000">
            <a:off x="5097303" y="3532270"/>
            <a:ext cx="1260477" cy="5970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Impact</a:t>
            </a:r>
            <a:endParaRPr lang="en-US" sz="2000" kern="1200" dirty="0">
              <a:solidFill>
                <a:srgbClr val="641868"/>
              </a:solidFill>
              <a:effectLst/>
              <a:ea typeface="Calibri" panose="020F0502020204030204" pitchFamily="34" charset="0"/>
              <a:cs typeface="Times New Roman" panose="02020603050405020304" pitchFamily="18" charset="0"/>
            </a:endParaRP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30" name="Text Box 4"/>
          <p:cNvSpPr txBox="1"/>
          <p:nvPr/>
        </p:nvSpPr>
        <p:spPr>
          <a:xfrm>
            <a:off x="3972401" y="4944246"/>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2100" kern="1200" dirty="0">
              <a:solidFill>
                <a:srgbClr val="641868"/>
              </a:solidFill>
              <a:effectLst/>
              <a:ea typeface="Calibri" panose="020F0502020204030204" pitchFamily="34" charset="0"/>
              <a:cs typeface="Times New Roman" panose="02020603050405020304" pitchFamily="18" charset="0"/>
            </a:endParaRPr>
          </a:p>
        </p:txBody>
      </p:sp>
      <p:sp>
        <p:nvSpPr>
          <p:cNvPr id="11" name="TextBox 10"/>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Individual Child – Expectations 1e</a:t>
            </a:r>
            <a:endParaRPr lang="en-US" dirty="0">
              <a:solidFill>
                <a:srgbClr val="641868"/>
              </a:solidFill>
              <a:latin typeface="Avenir Roman"/>
            </a:endParaRPr>
          </a:p>
        </p:txBody>
      </p:sp>
      <p:sp>
        <p:nvSpPr>
          <p:cNvPr id="10" name="TextBox 9"/>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Modules 7 &amp; 8</a:t>
            </a:r>
            <a:endParaRPr lang="en-US" sz="2000" dirty="0">
              <a:latin typeface="Avenir Roman"/>
            </a:endParaRPr>
          </a:p>
        </p:txBody>
      </p:sp>
    </p:spTree>
    <p:extLst>
      <p:ext uri="{BB962C8B-B14F-4D97-AF65-F5344CB8AC3E}">
        <p14:creationId xmlns:p14="http://schemas.microsoft.com/office/powerpoint/2010/main" val="6912308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Cycle of </a:t>
            </a:r>
            <a:r>
              <a:rPr lang="en-US" dirty="0" smtClean="0"/>
              <a:t>Expectations</a:t>
            </a:r>
            <a:endParaRPr lang="en-US" dirty="0"/>
          </a:p>
        </p:txBody>
      </p:sp>
      <p:graphicFrame>
        <p:nvGraphicFramePr>
          <p:cNvPr id="21" name="Diagram 20"/>
          <p:cNvGraphicFramePr/>
          <p:nvPr>
            <p:extLst/>
          </p:nvPr>
        </p:nvGraphicFramePr>
        <p:xfrm>
          <a:off x="0" y="1511300"/>
          <a:ext cx="90551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 Box 5"/>
          <p:cNvSpPr txBox="1"/>
          <p:nvPr/>
        </p:nvSpPr>
        <p:spPr>
          <a:xfrm rot="16200000">
            <a:off x="2673510" y="3678992"/>
            <a:ext cx="1193165" cy="64801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Reinforce</a:t>
            </a:r>
            <a:endParaRPr lang="en-US" sz="2100" kern="1200" dirty="0">
              <a:solidFill>
                <a:srgbClr val="641868"/>
              </a:solidFill>
              <a:effectLst/>
              <a:ea typeface="Calibri" panose="020F0502020204030204" pitchFamily="34" charset="0"/>
              <a:cs typeface="Times New Roman" panose="02020603050405020304" pitchFamily="18" charset="0"/>
            </a:endParaRPr>
          </a:p>
        </p:txBody>
      </p:sp>
      <p:sp>
        <p:nvSpPr>
          <p:cNvPr id="23" name="Text Box 4"/>
          <p:cNvSpPr txBox="1"/>
          <p:nvPr/>
        </p:nvSpPr>
        <p:spPr>
          <a:xfrm>
            <a:off x="4108060" y="2397193"/>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5" name="Text Box 3"/>
          <p:cNvSpPr txBox="1"/>
          <p:nvPr/>
        </p:nvSpPr>
        <p:spPr>
          <a:xfrm rot="5400000">
            <a:off x="5097303" y="3532270"/>
            <a:ext cx="1260477" cy="5970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Impact</a:t>
            </a:r>
            <a:endParaRPr lang="en-US" sz="2000" kern="1200" dirty="0">
              <a:solidFill>
                <a:srgbClr val="641868"/>
              </a:solidFill>
              <a:effectLst/>
              <a:ea typeface="Calibri" panose="020F0502020204030204" pitchFamily="34" charset="0"/>
              <a:cs typeface="Times New Roman" panose="02020603050405020304" pitchFamily="18" charset="0"/>
            </a:endParaRP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30" name="Text Box 4"/>
          <p:cNvSpPr txBox="1"/>
          <p:nvPr/>
        </p:nvSpPr>
        <p:spPr>
          <a:xfrm>
            <a:off x="3972401" y="4944246"/>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2100" kern="1200" dirty="0">
              <a:solidFill>
                <a:srgbClr val="641868"/>
              </a:solidFill>
              <a:effectLst/>
              <a:ea typeface="Calibri" panose="020F0502020204030204" pitchFamily="34" charset="0"/>
              <a:cs typeface="Times New Roman" panose="02020603050405020304" pitchFamily="18" charset="0"/>
            </a:endParaRPr>
          </a:p>
        </p:txBody>
      </p:sp>
      <p:sp>
        <p:nvSpPr>
          <p:cNvPr id="11" name="TextBox 10"/>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Individual Child – Expectations 2a</a:t>
            </a:r>
            <a:endParaRPr lang="en-US" dirty="0">
              <a:solidFill>
                <a:srgbClr val="641868"/>
              </a:solidFill>
              <a:latin typeface="Avenir Roman"/>
            </a:endParaRPr>
          </a:p>
        </p:txBody>
      </p:sp>
      <p:sp>
        <p:nvSpPr>
          <p:cNvPr id="10" name="TextBox 9"/>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Modules 7 &amp; 8</a:t>
            </a:r>
            <a:endParaRPr lang="en-US" sz="2000" dirty="0">
              <a:latin typeface="Avenir Roman"/>
            </a:endParaRPr>
          </a:p>
        </p:txBody>
      </p:sp>
    </p:spTree>
    <p:extLst>
      <p:ext uri="{BB962C8B-B14F-4D97-AF65-F5344CB8AC3E}">
        <p14:creationId xmlns:p14="http://schemas.microsoft.com/office/powerpoint/2010/main" val="40457942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Cycle of </a:t>
            </a:r>
            <a:r>
              <a:rPr lang="en-US" dirty="0" smtClean="0"/>
              <a:t>Expectations</a:t>
            </a:r>
            <a:endParaRPr lang="en-US" dirty="0"/>
          </a:p>
        </p:txBody>
      </p:sp>
      <p:graphicFrame>
        <p:nvGraphicFramePr>
          <p:cNvPr id="21" name="Diagram 20"/>
          <p:cNvGraphicFramePr/>
          <p:nvPr>
            <p:extLst/>
          </p:nvPr>
        </p:nvGraphicFramePr>
        <p:xfrm>
          <a:off x="0" y="1511300"/>
          <a:ext cx="90551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 Box 5"/>
          <p:cNvSpPr txBox="1"/>
          <p:nvPr/>
        </p:nvSpPr>
        <p:spPr>
          <a:xfrm rot="16200000">
            <a:off x="2673510" y="3678992"/>
            <a:ext cx="1193165" cy="64801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Reinforce</a:t>
            </a:r>
            <a:endParaRPr lang="en-US" sz="2100" kern="1200" dirty="0">
              <a:solidFill>
                <a:srgbClr val="641868"/>
              </a:solidFill>
              <a:effectLst/>
              <a:ea typeface="Calibri" panose="020F0502020204030204" pitchFamily="34" charset="0"/>
              <a:cs typeface="Times New Roman" panose="02020603050405020304" pitchFamily="18" charset="0"/>
            </a:endParaRPr>
          </a:p>
        </p:txBody>
      </p:sp>
      <p:sp>
        <p:nvSpPr>
          <p:cNvPr id="23" name="Text Box 4"/>
          <p:cNvSpPr txBox="1"/>
          <p:nvPr/>
        </p:nvSpPr>
        <p:spPr>
          <a:xfrm>
            <a:off x="4108060" y="2397193"/>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1600" kern="1200" dirty="0">
              <a:solidFill>
                <a:srgbClr val="641868"/>
              </a:solidFill>
              <a:effectLst/>
              <a:ea typeface="Calibri" panose="020F0502020204030204" pitchFamily="34" charset="0"/>
              <a:cs typeface="Times New Roman" panose="02020603050405020304" pitchFamily="18" charset="0"/>
            </a:endParaRPr>
          </a:p>
        </p:txBody>
      </p:sp>
      <p:sp>
        <p:nvSpPr>
          <p:cNvPr id="25" name="Text Box 3"/>
          <p:cNvSpPr txBox="1"/>
          <p:nvPr/>
        </p:nvSpPr>
        <p:spPr>
          <a:xfrm rot="5400000">
            <a:off x="5097303" y="3532270"/>
            <a:ext cx="1260477" cy="5970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Impact</a:t>
            </a:r>
            <a:endParaRPr lang="en-US" sz="2000" kern="1200" dirty="0">
              <a:solidFill>
                <a:srgbClr val="641868"/>
              </a:solidFill>
              <a:effectLst/>
              <a:ea typeface="Calibri" panose="020F0502020204030204" pitchFamily="34" charset="0"/>
              <a:cs typeface="Times New Roman" panose="02020603050405020304" pitchFamily="18" charset="0"/>
            </a:endParaRPr>
          </a:p>
        </p:txBody>
      </p:sp>
      <p:cxnSp>
        <p:nvCxnSpPr>
          <p:cNvPr id="28" name="Straight Connector 27"/>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30" name="Text Box 4"/>
          <p:cNvSpPr txBox="1"/>
          <p:nvPr/>
        </p:nvSpPr>
        <p:spPr>
          <a:xfrm>
            <a:off x="3972401" y="4944246"/>
            <a:ext cx="1199197" cy="55372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0000"/>
              </a:lnSpc>
              <a:spcBef>
                <a:spcPts val="0"/>
              </a:spcBef>
              <a:spcAft>
                <a:spcPts val="900"/>
              </a:spcAft>
            </a:pPr>
            <a:r>
              <a:rPr lang="en-US" sz="2000" i="1" kern="1200" dirty="0">
                <a:solidFill>
                  <a:srgbClr val="641868"/>
                </a:solidFill>
                <a:effectLst/>
                <a:ea typeface="Calibri" panose="020F0502020204030204" pitchFamily="34" charset="0"/>
                <a:cs typeface="Times New Roman" panose="02020603050405020304" pitchFamily="18" charset="0"/>
              </a:rPr>
              <a:t>Influence</a:t>
            </a:r>
            <a:endParaRPr lang="en-US" sz="2100" kern="1200" dirty="0">
              <a:solidFill>
                <a:srgbClr val="641868"/>
              </a:solidFill>
              <a:effectLst/>
              <a:ea typeface="Calibri" panose="020F0502020204030204" pitchFamily="34" charset="0"/>
              <a:cs typeface="Times New Roman" panose="02020603050405020304" pitchFamily="18" charset="0"/>
            </a:endParaRPr>
          </a:p>
        </p:txBody>
      </p:sp>
      <p:sp>
        <p:nvSpPr>
          <p:cNvPr id="14" name="TextBox 13"/>
          <p:cNvSpPr txBox="1"/>
          <p:nvPr/>
        </p:nvSpPr>
        <p:spPr>
          <a:xfrm>
            <a:off x="13855"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Individual Child – Expectations 2b - e</a:t>
            </a:r>
            <a:endParaRPr lang="en-US" dirty="0">
              <a:solidFill>
                <a:srgbClr val="641868"/>
              </a:solidFill>
              <a:latin typeface="Avenir Roman"/>
            </a:endParaRPr>
          </a:p>
        </p:txBody>
      </p:sp>
      <p:sp>
        <p:nvSpPr>
          <p:cNvPr id="10" name="TextBox 9"/>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Modules 7 &amp; 8</a:t>
            </a:r>
            <a:endParaRPr lang="en-US" sz="2000" dirty="0">
              <a:latin typeface="Avenir Roman"/>
            </a:endParaRPr>
          </a:p>
        </p:txBody>
      </p:sp>
    </p:spTree>
    <p:extLst>
      <p:ext uri="{BB962C8B-B14F-4D97-AF65-F5344CB8AC3E}">
        <p14:creationId xmlns:p14="http://schemas.microsoft.com/office/powerpoint/2010/main" val="2802708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404"/>
          <a:stretch/>
        </p:blipFill>
        <p:spPr>
          <a:xfrm>
            <a:off x="45351" y="0"/>
            <a:ext cx="911389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Connector 4"/>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058" y="-16021"/>
            <a:ext cx="9160476" cy="6874021"/>
          </a:xfrm>
          <a:prstGeom prst="rect">
            <a:avLst/>
          </a:prstGeom>
          <a:solidFill>
            <a:schemeClr val="bg1">
              <a:alpha val="8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2035" y="-94309"/>
            <a:ext cx="8229600" cy="1143000"/>
          </a:xfrm>
        </p:spPr>
        <p:txBody>
          <a:bodyPr/>
          <a:lstStyle/>
          <a:p>
            <a:r>
              <a:rPr lang="en-US" dirty="0"/>
              <a:t>Identifying Strengths</a:t>
            </a:r>
          </a:p>
        </p:txBody>
      </p:sp>
      <p:sp>
        <p:nvSpPr>
          <p:cNvPr id="8" name="TextBox 7"/>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Modules 7 &amp; 8</a:t>
            </a:r>
            <a:endParaRPr lang="en-US" sz="2000" dirty="0">
              <a:latin typeface="Avenir Roman"/>
            </a:endParaRPr>
          </a:p>
        </p:txBody>
      </p:sp>
      <p:sp>
        <p:nvSpPr>
          <p:cNvPr id="3" name="Content Placeholder 2"/>
          <p:cNvSpPr>
            <a:spLocks noGrp="1"/>
          </p:cNvSpPr>
          <p:nvPr>
            <p:ph idx="1"/>
          </p:nvPr>
        </p:nvSpPr>
        <p:spPr>
          <a:xfrm>
            <a:off x="917599" y="838915"/>
            <a:ext cx="8184036" cy="728866"/>
          </a:xfrm>
        </p:spPr>
        <p:txBody>
          <a:bodyPr>
            <a:normAutofit fontScale="92500"/>
          </a:bodyPr>
          <a:lstStyle/>
          <a:p>
            <a:pPr marL="0" indent="0">
              <a:spcBef>
                <a:spcPts val="0"/>
              </a:spcBef>
              <a:buNone/>
            </a:pPr>
            <a:r>
              <a:rPr lang="en-US" sz="1800" dirty="0">
                <a:solidFill>
                  <a:schemeClr val="tx1">
                    <a:lumMod val="85000"/>
                    <a:lumOff val="15000"/>
                  </a:schemeClr>
                </a:solidFill>
                <a:latin typeface="Arial Rounded MT Bold" panose="020F0704030504030204" pitchFamily="34" charset="0"/>
              </a:rPr>
              <a:t>Identify 3 </a:t>
            </a:r>
            <a:r>
              <a:rPr lang="en-US" sz="1800" dirty="0" smtClean="0">
                <a:solidFill>
                  <a:schemeClr val="tx1">
                    <a:lumMod val="85000"/>
                    <a:lumOff val="15000"/>
                  </a:schemeClr>
                </a:solidFill>
                <a:latin typeface="Arial Rounded MT Bold" panose="020F0704030504030204" pitchFamily="34" charset="0"/>
              </a:rPr>
              <a:t>strengths &amp; 3 endearing </a:t>
            </a:r>
            <a:r>
              <a:rPr lang="en-US" sz="1800" dirty="0" smtClean="0">
                <a:solidFill>
                  <a:schemeClr val="tx1">
                    <a:lumMod val="85000"/>
                    <a:lumOff val="15000"/>
                  </a:schemeClr>
                </a:solidFill>
                <a:latin typeface="Arial Rounded MT Bold" panose="020F0704030504030204" pitchFamily="34" charset="0"/>
              </a:rPr>
              <a:t>qualities of </a:t>
            </a:r>
            <a:r>
              <a:rPr lang="en-US" sz="1800" dirty="0">
                <a:solidFill>
                  <a:schemeClr val="tx1">
                    <a:lumMod val="85000"/>
                    <a:lumOff val="15000"/>
                  </a:schemeClr>
                </a:solidFill>
                <a:latin typeface="Arial Rounded MT Bold" panose="020F0704030504030204" pitchFamily="34" charset="0"/>
              </a:rPr>
              <a:t>a child you are working with</a:t>
            </a:r>
            <a:r>
              <a:rPr lang="en-US" sz="1800" dirty="0" smtClean="0">
                <a:solidFill>
                  <a:schemeClr val="tx1">
                    <a:lumMod val="85000"/>
                    <a:lumOff val="15000"/>
                  </a:schemeClr>
                </a:solidFill>
                <a:latin typeface="Arial Rounded MT Bold" panose="020F0704030504030204" pitchFamily="34" charset="0"/>
              </a:rPr>
              <a:t>. </a:t>
            </a:r>
          </a:p>
          <a:p>
            <a:pPr marL="0" indent="0">
              <a:spcBef>
                <a:spcPts val="0"/>
              </a:spcBef>
              <a:buNone/>
            </a:pPr>
            <a:r>
              <a:rPr lang="en-US" sz="1800" dirty="0" smtClean="0">
                <a:solidFill>
                  <a:schemeClr val="tx1">
                    <a:lumMod val="85000"/>
                    <a:lumOff val="15000"/>
                  </a:schemeClr>
                </a:solidFill>
                <a:latin typeface="Arial Rounded MT Bold" panose="020F0704030504030204" pitchFamily="34" charset="0"/>
              </a:rPr>
              <a:t>List 1 of each on the slide using whiteboard tools.</a:t>
            </a:r>
            <a:endParaRPr lang="en-US" sz="1800" dirty="0">
              <a:solidFill>
                <a:schemeClr val="tx1">
                  <a:lumMod val="85000"/>
                  <a:lumOff val="15000"/>
                </a:schemeClr>
              </a:solidFill>
              <a:latin typeface="Arial Rounded MT Bold" panose="020F0704030504030204" pitchFamily="34" charset="0"/>
            </a:endParaRPr>
          </a:p>
        </p:txBody>
      </p:sp>
      <p:sp>
        <p:nvSpPr>
          <p:cNvPr id="6" name="TextBox 9"/>
          <p:cNvSpPr txBox="1"/>
          <p:nvPr/>
        </p:nvSpPr>
        <p:spPr>
          <a:xfrm>
            <a:off x="2454876" y="6535467"/>
            <a:ext cx="67056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smtClean="0">
                <a:solidFill>
                  <a:srgbClr val="641868"/>
                </a:solidFill>
                <a:latin typeface="Avenir Roman"/>
              </a:rPr>
              <a:t>186</a:t>
            </a:r>
            <a:endParaRPr lang="en-US" sz="1600" dirty="0">
              <a:solidFill>
                <a:srgbClr val="641868"/>
              </a:solidFill>
              <a:latin typeface="Avenir Roman"/>
            </a:endParaRPr>
          </a:p>
        </p:txBody>
      </p:sp>
      <p:sp>
        <p:nvSpPr>
          <p:cNvPr id="7" name="TextBox 10"/>
          <p:cNvSpPr txBox="1"/>
          <p:nvPr/>
        </p:nvSpPr>
        <p:spPr>
          <a:xfrm>
            <a:off x="0"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Individual Child</a:t>
            </a:r>
            <a:endParaRPr lang="en-US" dirty="0">
              <a:solidFill>
                <a:srgbClr val="641868"/>
              </a:solidFill>
              <a:latin typeface="Avenir Roman"/>
            </a:endParaRPr>
          </a:p>
        </p:txBody>
      </p:sp>
      <p:sp>
        <p:nvSpPr>
          <p:cNvPr id="11" name="TextBox 10"/>
          <p:cNvSpPr txBox="1"/>
          <p:nvPr/>
        </p:nvSpPr>
        <p:spPr>
          <a:xfrm>
            <a:off x="2045568" y="1636446"/>
            <a:ext cx="3474720" cy="4937760"/>
          </a:xfrm>
          <a:prstGeom prst="rect">
            <a:avLst/>
          </a:prstGeom>
          <a:noFill/>
          <a:ln>
            <a:solidFill>
              <a:schemeClr val="tx1"/>
            </a:solidFill>
          </a:ln>
        </p:spPr>
        <p:txBody>
          <a:bodyPr wrap="square" rtlCol="0">
            <a:spAutoFit/>
          </a:bodyPr>
          <a:lstStyle/>
          <a:p>
            <a:r>
              <a:rPr lang="en-US" u="sng" dirty="0" smtClean="0">
                <a:latin typeface="Avenir Roman"/>
              </a:rPr>
              <a:t>Strengths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a:p>
        </p:txBody>
      </p:sp>
      <p:sp>
        <p:nvSpPr>
          <p:cNvPr id="12" name="TextBox 11"/>
          <p:cNvSpPr txBox="1"/>
          <p:nvPr/>
        </p:nvSpPr>
        <p:spPr>
          <a:xfrm>
            <a:off x="5569418" y="1636446"/>
            <a:ext cx="3474720" cy="4937760"/>
          </a:xfrm>
          <a:prstGeom prst="rect">
            <a:avLst/>
          </a:prstGeom>
          <a:noFill/>
          <a:ln>
            <a:solidFill>
              <a:schemeClr val="tx1"/>
            </a:solidFill>
          </a:ln>
        </p:spPr>
        <p:txBody>
          <a:bodyPr wrap="square" rtlCol="0">
            <a:spAutoFit/>
          </a:bodyPr>
          <a:lstStyle/>
          <a:p>
            <a:r>
              <a:rPr lang="en-US" u="sng" dirty="0" smtClean="0">
                <a:latin typeface="Avenir Roman"/>
              </a:rPr>
              <a:t>Endearing Qualities</a:t>
            </a:r>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8021616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a Trusting Relationship</a:t>
            </a:r>
          </a:p>
        </p:txBody>
      </p:sp>
      <p:sp>
        <p:nvSpPr>
          <p:cNvPr id="4" name="Content Placeholder 2"/>
          <p:cNvSpPr>
            <a:spLocks noGrp="1"/>
          </p:cNvSpPr>
          <p:nvPr>
            <p:ph idx="1"/>
          </p:nvPr>
        </p:nvSpPr>
        <p:spPr>
          <a:xfrm>
            <a:off x="225592" y="1669709"/>
            <a:ext cx="8795084" cy="4833715"/>
          </a:xfrm>
        </p:spPr>
        <p:txBody>
          <a:bodyPr numCol="2" spcCol="182880">
            <a:noAutofit/>
          </a:bodyPr>
          <a:lstStyle/>
          <a:p>
            <a:r>
              <a:rPr lang="en-US" sz="2800" dirty="0" smtClean="0"/>
              <a:t>Consistency</a:t>
            </a:r>
          </a:p>
          <a:p>
            <a:r>
              <a:rPr lang="en-US" sz="2800" dirty="0" smtClean="0"/>
              <a:t>Patience</a:t>
            </a:r>
          </a:p>
          <a:p>
            <a:r>
              <a:rPr lang="en-US" sz="2800" dirty="0" smtClean="0"/>
              <a:t>Encouragement</a:t>
            </a:r>
          </a:p>
          <a:p>
            <a:r>
              <a:rPr lang="en-US" sz="2800" dirty="0" smtClean="0"/>
              <a:t>Building on the child’s interests</a:t>
            </a:r>
          </a:p>
          <a:p>
            <a:r>
              <a:rPr lang="en-US" sz="2800" dirty="0" smtClean="0"/>
              <a:t>Structured, yet flexible environment</a:t>
            </a:r>
          </a:p>
          <a:p>
            <a:r>
              <a:rPr lang="en-US" sz="2800" dirty="0"/>
              <a:t>Active listening</a:t>
            </a:r>
          </a:p>
          <a:p>
            <a:r>
              <a:rPr lang="en-US" sz="2800" dirty="0" smtClean="0"/>
              <a:t>Clear and direct instructions</a:t>
            </a:r>
          </a:p>
          <a:p>
            <a:r>
              <a:rPr lang="en-US" sz="2800" dirty="0" smtClean="0"/>
              <a:t>Adequate time to process</a:t>
            </a:r>
          </a:p>
          <a:p>
            <a:r>
              <a:rPr lang="en-US" sz="2800" dirty="0" smtClean="0"/>
              <a:t>Acknowledging feelings</a:t>
            </a:r>
          </a:p>
          <a:p>
            <a:r>
              <a:rPr lang="en-US" sz="2800" dirty="0" smtClean="0"/>
              <a:t>Avoiding </a:t>
            </a:r>
            <a:r>
              <a:rPr lang="en-US" sz="2800" dirty="0"/>
              <a:t>power struggles</a:t>
            </a:r>
          </a:p>
          <a:p>
            <a:r>
              <a:rPr lang="en-US" sz="2800" dirty="0" smtClean="0"/>
              <a:t>Offering choices</a:t>
            </a:r>
          </a:p>
          <a:p>
            <a:r>
              <a:rPr lang="en-US" sz="2800" dirty="0" smtClean="0"/>
              <a:t>Having unconditional positive regard</a:t>
            </a:r>
          </a:p>
        </p:txBody>
      </p:sp>
      <p:cxnSp>
        <p:nvCxnSpPr>
          <p:cNvPr id="5" name="Straight Connector 4"/>
          <p:cNvCxnSpPr/>
          <p:nvPr/>
        </p:nvCxnSpPr>
        <p:spPr>
          <a:xfrm>
            <a:off x="0" y="6521051"/>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10"/>
          <p:cNvSpPr txBox="1"/>
          <p:nvPr/>
        </p:nvSpPr>
        <p:spPr>
          <a:xfrm>
            <a:off x="0"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Treatment Framework</a:t>
            </a:r>
            <a:endParaRPr lang="en-US" dirty="0">
              <a:solidFill>
                <a:srgbClr val="641868"/>
              </a:solidFill>
              <a:latin typeface="Avenir Roman"/>
            </a:endParaRPr>
          </a:p>
        </p:txBody>
      </p:sp>
      <p:sp>
        <p:nvSpPr>
          <p:cNvPr id="7" name="TextBox 6"/>
          <p:cNvSpPr txBox="1"/>
          <p:nvPr/>
        </p:nvSpPr>
        <p:spPr>
          <a:xfrm>
            <a:off x="3615928" y="6535467"/>
            <a:ext cx="554454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smtClean="0">
                <a:solidFill>
                  <a:srgbClr val="641868"/>
                </a:solidFill>
                <a:latin typeface="Avenir Roman"/>
              </a:rPr>
              <a:t>205-206</a:t>
            </a:r>
            <a:endParaRPr lang="en-US" sz="1600" dirty="0">
              <a:solidFill>
                <a:srgbClr val="641868"/>
              </a:solidFill>
              <a:latin typeface="Avenir Roman"/>
            </a:endParaRPr>
          </a:p>
        </p:txBody>
      </p:sp>
      <p:sp>
        <p:nvSpPr>
          <p:cNvPr id="8" name="TextBox 7"/>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Modules 7 &amp; 8</a:t>
            </a:r>
            <a:endParaRPr lang="en-US" sz="2000" dirty="0">
              <a:latin typeface="Avenir Roman"/>
            </a:endParaRPr>
          </a:p>
        </p:txBody>
      </p:sp>
    </p:spTree>
    <p:extLst>
      <p:ext uri="{BB962C8B-B14F-4D97-AF65-F5344CB8AC3E}">
        <p14:creationId xmlns:p14="http://schemas.microsoft.com/office/powerpoint/2010/main" val="53560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p:cTn id="39"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p:cTn id="47"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p:cTn id="55"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4">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 calcmode="lin" valueType="num">
                                      <p:cBhvr>
                                        <p:cTn id="63"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4">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anim calcmode="lin" valueType="num">
                                      <p:cBhvr>
                                        <p:cTn id="71"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4">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4">
                                            <p:txEl>
                                              <p:pRg st="9" end="9"/>
                                            </p:txEl>
                                          </p:spTgt>
                                        </p:tgtEl>
                                        <p:attrNameLst>
                                          <p:attrName>style.visibility</p:attrName>
                                        </p:attrNameLst>
                                      </p:cBhvr>
                                      <p:to>
                                        <p:strVal val="visible"/>
                                      </p:to>
                                    </p:set>
                                    <p:anim calcmode="lin" valueType="num">
                                      <p:cBhvr>
                                        <p:cTn id="79" dur="1000" fill="hold"/>
                                        <p:tgtEl>
                                          <p:spTgt spid="4">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4">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4">
                                            <p:txEl>
                                              <p:pRg st="9" end="9"/>
                                            </p:txEl>
                                          </p:spTgt>
                                        </p:tgtEl>
                                        <p:attrNameLst>
                                          <p:attrName>style.rotation</p:attrName>
                                        </p:attrNameLst>
                                      </p:cBhvr>
                                      <p:tavLst>
                                        <p:tav tm="0">
                                          <p:val>
                                            <p:fltVal val="90"/>
                                          </p:val>
                                        </p:tav>
                                        <p:tav tm="100000">
                                          <p:val>
                                            <p:fltVal val="0"/>
                                          </p:val>
                                        </p:tav>
                                      </p:tavLst>
                                    </p:anim>
                                    <p:animEffect transition="in" filter="fade">
                                      <p:cBhvr>
                                        <p:cTn id="82" dur="1000"/>
                                        <p:tgtEl>
                                          <p:spTgt spid="4">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4">
                                            <p:txEl>
                                              <p:pRg st="10" end="10"/>
                                            </p:txEl>
                                          </p:spTgt>
                                        </p:tgtEl>
                                        <p:attrNameLst>
                                          <p:attrName>style.visibility</p:attrName>
                                        </p:attrNameLst>
                                      </p:cBhvr>
                                      <p:to>
                                        <p:strVal val="visible"/>
                                      </p:to>
                                    </p:set>
                                    <p:anim calcmode="lin" valueType="num">
                                      <p:cBhvr>
                                        <p:cTn id="87"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90" dur="1000"/>
                                        <p:tgtEl>
                                          <p:spTgt spid="4">
                                            <p:txEl>
                                              <p:pRg st="10" end="1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txEl>
                                              <p:pRg st="11" end="11"/>
                                            </p:txEl>
                                          </p:spTgt>
                                        </p:tgtEl>
                                        <p:attrNameLst>
                                          <p:attrName>style.visibility</p:attrName>
                                        </p:attrNameLst>
                                      </p:cBhvr>
                                      <p:to>
                                        <p:strVal val="visible"/>
                                      </p:to>
                                    </p:set>
                                    <p:anim calcmode="lin" valueType="num">
                                      <p:cBhvr>
                                        <p:cTn id="95" dur="10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96" dur="1000" fill="hold"/>
                                        <p:tgtEl>
                                          <p:spTgt spid="4">
                                            <p:txEl>
                                              <p:pRg st="11" end="11"/>
                                            </p:txEl>
                                          </p:spTgt>
                                        </p:tgtEl>
                                        <p:attrNameLst>
                                          <p:attrName>ppt_h</p:attrName>
                                        </p:attrNameLst>
                                      </p:cBhvr>
                                      <p:tavLst>
                                        <p:tav tm="0">
                                          <p:val>
                                            <p:fltVal val="0"/>
                                          </p:val>
                                        </p:tav>
                                        <p:tav tm="100000">
                                          <p:val>
                                            <p:strVal val="#ppt_h"/>
                                          </p:val>
                                        </p:tav>
                                      </p:tavLst>
                                    </p:anim>
                                    <p:anim calcmode="lin" valueType="num">
                                      <p:cBhvr>
                                        <p:cTn id="97" dur="1000" fill="hold"/>
                                        <p:tgtEl>
                                          <p:spTgt spid="4">
                                            <p:txEl>
                                              <p:pRg st="11" end="11"/>
                                            </p:txEl>
                                          </p:spTgt>
                                        </p:tgtEl>
                                        <p:attrNameLst>
                                          <p:attrName>style.rotation</p:attrName>
                                        </p:attrNameLst>
                                      </p:cBhvr>
                                      <p:tavLst>
                                        <p:tav tm="0">
                                          <p:val>
                                            <p:fltVal val="90"/>
                                          </p:val>
                                        </p:tav>
                                        <p:tav tm="100000">
                                          <p:val>
                                            <p:fltVal val="0"/>
                                          </p:val>
                                        </p:tav>
                                      </p:tavLst>
                                    </p:anim>
                                    <p:animEffect transition="in" filter="fade">
                                      <p:cBhvr>
                                        <p:cTn id="98" dur="1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hueOff val="0"/>
            <a:satOff val="0"/>
            <a:lumOff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979" y="435127"/>
            <a:ext cx="8229600" cy="1143000"/>
          </a:xfrm>
        </p:spPr>
        <p:txBody>
          <a:bodyPr/>
          <a:lstStyle/>
          <a:p>
            <a:r>
              <a:rPr lang="en-US" cap="none" dirty="0">
                <a:solidFill>
                  <a:srgbClr val="641868"/>
                </a:solidFill>
                <a:latin typeface="Avenir Roman"/>
                <a:cs typeface="Avenir Roman"/>
              </a:rPr>
              <a:t>Learning Objectives</a:t>
            </a:r>
            <a:endParaRPr lang="en-US" cap="none" dirty="0">
              <a:solidFill>
                <a:srgbClr val="641868"/>
              </a:solidFill>
              <a:effectLst>
                <a:outerShdw blurRad="38100" dist="38100" dir="2700000" algn="tl">
                  <a:srgbClr val="000000">
                    <a:alpha val="43137"/>
                  </a:srgbClr>
                </a:outerShdw>
              </a:effectLst>
            </a:endParaRPr>
          </a:p>
        </p:txBody>
      </p:sp>
      <p:sp>
        <p:nvSpPr>
          <p:cNvPr id="4" name="Content Placeholder 2"/>
          <p:cNvSpPr>
            <a:spLocks noGrp="1"/>
          </p:cNvSpPr>
          <p:nvPr>
            <p:ph idx="1"/>
          </p:nvPr>
        </p:nvSpPr>
        <p:spPr>
          <a:xfrm>
            <a:off x="457200" y="1492178"/>
            <a:ext cx="8229600" cy="4525963"/>
          </a:xfrm>
        </p:spPr>
        <p:txBody>
          <a:bodyPr>
            <a:noAutofit/>
          </a:bodyPr>
          <a:lstStyle/>
          <a:p>
            <a:pPr marL="0" indent="0">
              <a:spcBef>
                <a:spcPts val="0"/>
              </a:spcBef>
              <a:spcAft>
                <a:spcPts val="1000"/>
              </a:spcAft>
              <a:buNone/>
            </a:pPr>
            <a:r>
              <a:rPr lang="en-US" sz="2500" dirty="0">
                <a:cs typeface="Avenir Roman"/>
              </a:rPr>
              <a:t>Define and understand Autism Spectrum Disorder (ASD):</a:t>
            </a:r>
          </a:p>
          <a:p>
            <a:pPr>
              <a:spcBef>
                <a:spcPts val="0"/>
              </a:spcBef>
              <a:spcAft>
                <a:spcPts val="1000"/>
              </a:spcAft>
            </a:pPr>
            <a:r>
              <a:rPr lang="en-US" sz="2500" dirty="0">
                <a:cs typeface="Avenir Roman"/>
              </a:rPr>
              <a:t>Diagnostic criteria for ASD</a:t>
            </a:r>
          </a:p>
          <a:p>
            <a:pPr>
              <a:spcBef>
                <a:spcPts val="0"/>
              </a:spcBef>
              <a:spcAft>
                <a:spcPts val="1000"/>
              </a:spcAft>
            </a:pPr>
            <a:r>
              <a:rPr lang="en-US" sz="2500" dirty="0">
                <a:cs typeface="Avenir Roman"/>
              </a:rPr>
              <a:t>History of ASD</a:t>
            </a:r>
          </a:p>
          <a:p>
            <a:pPr>
              <a:spcBef>
                <a:spcPts val="0"/>
              </a:spcBef>
              <a:spcAft>
                <a:spcPts val="1000"/>
              </a:spcAft>
            </a:pPr>
            <a:r>
              <a:rPr lang="en-US" sz="2500" dirty="0">
                <a:cs typeface="Avenir Roman"/>
              </a:rPr>
              <a:t>Symptoms and associated behavioral challenges</a:t>
            </a:r>
          </a:p>
          <a:p>
            <a:pPr>
              <a:spcBef>
                <a:spcPts val="0"/>
              </a:spcBef>
              <a:spcAft>
                <a:spcPts val="1000"/>
              </a:spcAft>
            </a:pPr>
            <a:r>
              <a:rPr lang="en-US" sz="2500" dirty="0">
                <a:cs typeface="Avenir Roman"/>
              </a:rPr>
              <a:t>Comorbid conditions</a:t>
            </a:r>
          </a:p>
          <a:p>
            <a:pPr>
              <a:spcBef>
                <a:spcPts val="0"/>
              </a:spcBef>
              <a:spcAft>
                <a:spcPts val="1000"/>
              </a:spcAft>
            </a:pPr>
            <a:r>
              <a:rPr lang="en-US" sz="2500" dirty="0">
                <a:cs typeface="Avenir Roman"/>
              </a:rPr>
              <a:t>Treatment modalities and effective </a:t>
            </a:r>
            <a:r>
              <a:rPr lang="en-US" sz="2500" dirty="0" smtClean="0">
                <a:cs typeface="Avenir Roman"/>
              </a:rPr>
              <a:t>interventions</a:t>
            </a:r>
            <a:endParaRPr lang="en-US" sz="2500" dirty="0">
              <a:cs typeface="Avenir Roman"/>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10"/>
          <p:cNvSpPr txBox="1"/>
          <p:nvPr/>
        </p:nvSpPr>
        <p:spPr>
          <a:xfrm>
            <a:off x="0"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641868"/>
                </a:solidFill>
                <a:latin typeface="Avenir Roman"/>
              </a:rPr>
              <a:t>Learning Objectives</a:t>
            </a:r>
          </a:p>
        </p:txBody>
      </p:sp>
      <p:sp>
        <p:nvSpPr>
          <p:cNvPr id="7" name="TextBox 6"/>
          <p:cNvSpPr txBox="1"/>
          <p:nvPr/>
        </p:nvSpPr>
        <p:spPr>
          <a:xfrm>
            <a:off x="6254496" y="159932"/>
            <a:ext cx="2709029" cy="461665"/>
          </a:xfrm>
          <a:prstGeom prst="rect">
            <a:avLst/>
          </a:prstGeom>
          <a:noFill/>
        </p:spPr>
        <p:txBody>
          <a:bodyPr wrap="square" rtlCol="0">
            <a:spAutoFit/>
          </a:bodyPr>
          <a:lstStyle/>
          <a:p>
            <a:pPr algn="r"/>
            <a:r>
              <a:rPr lang="en-US" sz="2400" dirty="0" smtClean="0">
                <a:latin typeface="Avenir Roman"/>
              </a:rPr>
              <a:t>Module 9</a:t>
            </a:r>
            <a:endParaRPr lang="en-US" sz="2400" dirty="0">
              <a:latin typeface="Avenir Roman"/>
            </a:endParaRPr>
          </a:p>
        </p:txBody>
      </p:sp>
      <p:pic>
        <p:nvPicPr>
          <p:cNvPr id="8" name="Picture 6" descr="National Autism Cent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44" y="4686531"/>
            <a:ext cx="1730123" cy="13010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32978" y="5991640"/>
            <a:ext cx="4339650" cy="461665"/>
          </a:xfrm>
          <a:prstGeom prst="rect">
            <a:avLst/>
          </a:prstGeom>
          <a:noFill/>
        </p:spPr>
        <p:txBody>
          <a:bodyPr wrap="none" rtlCol="0">
            <a:spAutoFit/>
          </a:bodyPr>
          <a:lstStyle/>
          <a:p>
            <a:r>
              <a:rPr lang="en-US" sz="2400" dirty="0">
                <a:solidFill>
                  <a:schemeClr val="accent1"/>
                </a:solidFill>
                <a:cs typeface="Avenir Roman"/>
              </a:rPr>
              <a:t>www.nationalautismcenter.org</a:t>
            </a:r>
            <a:r>
              <a:rPr lang="en-US" sz="2400" dirty="0">
                <a:cs typeface="Avenir Roman"/>
              </a:rPr>
              <a:t>	</a:t>
            </a:r>
            <a:endParaRPr lang="en-US" sz="2400" dirty="0"/>
          </a:p>
        </p:txBody>
      </p:sp>
      <p:sp>
        <p:nvSpPr>
          <p:cNvPr id="11" name="TextBox 10"/>
          <p:cNvSpPr txBox="1"/>
          <p:nvPr/>
        </p:nvSpPr>
        <p:spPr>
          <a:xfrm>
            <a:off x="5979472" y="6022692"/>
            <a:ext cx="2683107" cy="461665"/>
          </a:xfrm>
          <a:prstGeom prst="rect">
            <a:avLst/>
          </a:prstGeom>
          <a:noFill/>
        </p:spPr>
        <p:txBody>
          <a:bodyPr wrap="none" rtlCol="0">
            <a:spAutoFit/>
          </a:bodyPr>
          <a:lstStyle/>
          <a:p>
            <a:r>
              <a:rPr lang="en-US" sz="2400" dirty="0" smtClean="0">
                <a:solidFill>
                  <a:schemeClr val="accent1"/>
                </a:solidFill>
              </a:rPr>
              <a:t>www.asmonline.org</a:t>
            </a:r>
            <a:endParaRPr lang="en-US" sz="2400" dirty="0">
              <a:solidFill>
                <a:schemeClr val="accent1"/>
              </a:solidFill>
            </a:endParaRPr>
          </a:p>
        </p:txBody>
      </p:sp>
      <p:sp>
        <p:nvSpPr>
          <p:cNvPr id="12" name="TextBox 11"/>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214</a:t>
            </a:r>
            <a:endParaRPr lang="en-US" sz="1600" dirty="0">
              <a:solidFill>
                <a:srgbClr val="641868"/>
              </a:solidFill>
              <a:latin typeface="Avenir Roman"/>
            </a:endParaRPr>
          </a:p>
        </p:txBody>
      </p:sp>
      <p:pic>
        <p:nvPicPr>
          <p:cNvPr id="3" name="Picture 2"/>
          <p:cNvPicPr>
            <a:picLocks noChangeAspect="1"/>
          </p:cNvPicPr>
          <p:nvPr/>
        </p:nvPicPr>
        <p:blipFill>
          <a:blip r:embed="rId5"/>
          <a:stretch>
            <a:fillRect/>
          </a:stretch>
        </p:blipFill>
        <p:spPr>
          <a:xfrm>
            <a:off x="4359876" y="4958884"/>
            <a:ext cx="4600575" cy="990600"/>
          </a:xfrm>
          <a:prstGeom prst="rect">
            <a:avLst/>
          </a:prstGeom>
        </p:spPr>
      </p:pic>
    </p:spTree>
    <p:extLst>
      <p:ext uri="{BB962C8B-B14F-4D97-AF65-F5344CB8AC3E}">
        <p14:creationId xmlns:p14="http://schemas.microsoft.com/office/powerpoint/2010/main" val="36707276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7" y="613305"/>
            <a:ext cx="9296401" cy="1143000"/>
          </a:xfrm>
        </p:spPr>
        <p:txBody>
          <a:bodyPr/>
          <a:lstStyle/>
          <a:p>
            <a:r>
              <a:rPr lang="en-US" sz="4400" cap="none" dirty="0">
                <a:effectLst>
                  <a:outerShdw blurRad="38100" dist="38100" dir="2700000" algn="tl">
                    <a:srgbClr val="000000">
                      <a:alpha val="43137"/>
                    </a:srgbClr>
                  </a:outerShdw>
                </a:effectLst>
              </a:rPr>
              <a:t>I am More Than My Diagnosis</a:t>
            </a:r>
          </a:p>
        </p:txBody>
      </p:sp>
      <p:sp>
        <p:nvSpPr>
          <p:cNvPr id="4" name="Content Placeholder 2"/>
          <p:cNvSpPr>
            <a:spLocks noGrp="1"/>
          </p:cNvSpPr>
          <p:nvPr>
            <p:ph idx="1"/>
          </p:nvPr>
        </p:nvSpPr>
        <p:spPr/>
        <p:txBody>
          <a:bodyPr>
            <a:noAutofit/>
          </a:bodyPr>
          <a:lstStyle/>
          <a:p>
            <a:pPr marL="0" indent="0" algn="ctr">
              <a:lnSpc>
                <a:spcPct val="150000"/>
              </a:lnSpc>
              <a:buNone/>
            </a:pPr>
            <a:r>
              <a:rPr lang="en-US" sz="3200" dirty="0" smtClean="0">
                <a:latin typeface="Century Gothic" panose="020B0502020202020204" pitchFamily="34" charset="0"/>
              </a:rPr>
              <a:t>“If you’ve met one person with autism,  you’ve met one person with autism.”</a:t>
            </a:r>
            <a:endParaRPr lang="en-US" sz="3200" dirty="0">
              <a:latin typeface="Century Gothic" panose="020B0502020202020204" pitchFamily="34" charset="0"/>
            </a:endParaRPr>
          </a:p>
          <a:p>
            <a:pPr marL="0" indent="0" algn="r">
              <a:lnSpc>
                <a:spcPct val="150000"/>
              </a:lnSpc>
              <a:buNone/>
            </a:pPr>
            <a:r>
              <a:rPr lang="en-US" sz="3000" i="1" dirty="0" smtClean="0">
                <a:latin typeface="Century Gothic" panose="020B0502020202020204" pitchFamily="34" charset="0"/>
              </a:rPr>
              <a:t>~ Dr. Stephen Shore</a:t>
            </a:r>
          </a:p>
          <a:p>
            <a:pPr marL="0" lvl="0" indent="0">
              <a:lnSpc>
                <a:spcPct val="150000"/>
              </a:lnSpc>
              <a:spcAft>
                <a:spcPts val="600"/>
              </a:spcAft>
              <a:buFont typeface="Arial" panose="020B0604020202020204" pitchFamily="34" charset="0"/>
              <a:buNone/>
            </a:pPr>
            <a:r>
              <a:rPr lang="en-US" sz="2800" dirty="0" smtClean="0"/>
              <a:t>	</a:t>
            </a:r>
          </a:p>
          <a:p>
            <a:pPr marL="0" lvl="0" indent="0">
              <a:lnSpc>
                <a:spcPct val="150000"/>
              </a:lnSpc>
              <a:spcAft>
                <a:spcPts val="600"/>
              </a:spcAft>
              <a:buFont typeface="Arial" panose="020B0604020202020204" pitchFamily="34" charset="0"/>
              <a:buNone/>
            </a:pPr>
            <a:r>
              <a:rPr lang="en-US" sz="2800" dirty="0"/>
              <a:t>	</a:t>
            </a:r>
            <a:endParaRPr lang="en-US" sz="2800" i="1" dirty="0">
              <a:latin typeface="Century Gothic" panose="020B0502020202020204" pitchFamily="34" charset="0"/>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10"/>
          <p:cNvSpPr txBox="1"/>
          <p:nvPr/>
        </p:nvSpPr>
        <p:spPr>
          <a:xfrm>
            <a:off x="0" y="6519446"/>
            <a:ext cx="43598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rgbClr val="641868"/>
                </a:solidFill>
                <a:latin typeface="Avenir Roman"/>
              </a:rPr>
              <a:t>The Individual Child</a:t>
            </a:r>
            <a:endParaRPr lang="en-US" dirty="0">
              <a:solidFill>
                <a:srgbClr val="641868"/>
              </a:solidFill>
              <a:latin typeface="Avenir Roman"/>
            </a:endParaRPr>
          </a:p>
        </p:txBody>
      </p:sp>
      <p:sp>
        <p:nvSpPr>
          <p:cNvPr id="7" name="TextBox 6"/>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9</a:t>
            </a:r>
            <a:endParaRPr lang="en-US" sz="2000" dirty="0">
              <a:latin typeface="Avenir Roman"/>
            </a:endParaRPr>
          </a:p>
        </p:txBody>
      </p:sp>
    </p:spTree>
    <p:extLst>
      <p:ext uri="{BB962C8B-B14F-4D97-AF65-F5344CB8AC3E}">
        <p14:creationId xmlns:p14="http://schemas.microsoft.com/office/powerpoint/2010/main" val="33844647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itle 7"/>
          <p:cNvSpPr txBox="1">
            <a:spLocks/>
          </p:cNvSpPr>
          <p:nvPr/>
        </p:nvSpPr>
        <p:spPr>
          <a:xfrm>
            <a:off x="-1" y="6492673"/>
            <a:ext cx="4604657"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rgbClr val="641868"/>
                </a:solidFill>
                <a:latin typeface="Avenir Roman"/>
              </a:rPr>
              <a:t>Learning Objectives</a:t>
            </a:r>
          </a:p>
        </p:txBody>
      </p:sp>
      <p:sp>
        <p:nvSpPr>
          <p:cNvPr id="8" name="TextBox 7"/>
          <p:cNvSpPr txBox="1"/>
          <p:nvPr/>
        </p:nvSpPr>
        <p:spPr>
          <a:xfrm>
            <a:off x="7640053" y="6519446"/>
            <a:ext cx="1519708" cy="338554"/>
          </a:xfrm>
          <a:prstGeom prst="rect">
            <a:avLst/>
          </a:prstGeom>
          <a:noFill/>
        </p:spPr>
        <p:txBody>
          <a:bodyPr wrap="square" rtlCol="0">
            <a:spAutoFit/>
          </a:bodyPr>
          <a:lstStyle/>
          <a:p>
            <a:pPr algn="r"/>
            <a:r>
              <a:rPr lang="en-US" sz="1600" dirty="0" smtClean="0">
                <a:solidFill>
                  <a:srgbClr val="641868"/>
                </a:solidFill>
                <a:latin typeface="Avenir Roman"/>
              </a:rPr>
              <a:t>230</a:t>
            </a:r>
            <a:endParaRPr lang="en-US" sz="1600" dirty="0">
              <a:solidFill>
                <a:srgbClr val="641868"/>
              </a:solidFill>
              <a:latin typeface="Avenir Roman"/>
            </a:endParaRPr>
          </a:p>
        </p:txBody>
      </p:sp>
      <p:sp>
        <p:nvSpPr>
          <p:cNvPr id="10" name="TextBox 9"/>
          <p:cNvSpPr txBox="1"/>
          <p:nvPr/>
        </p:nvSpPr>
        <p:spPr>
          <a:xfrm>
            <a:off x="273287" y="1707116"/>
            <a:ext cx="8662737" cy="3724096"/>
          </a:xfrm>
          <a:prstGeom prst="rect">
            <a:avLst/>
          </a:prstGeom>
          <a:noFill/>
          <a:ln>
            <a:noFill/>
          </a:ln>
        </p:spPr>
        <p:txBody>
          <a:bodyPr wrap="square" rtlCol="0">
            <a:spAutoFit/>
          </a:bodyPr>
          <a:lstStyle/>
          <a:p>
            <a:pPr marL="457200" indent="-457200">
              <a:spcAft>
                <a:spcPts val="1200"/>
              </a:spcAft>
              <a:buClr>
                <a:srgbClr val="641868"/>
              </a:buClr>
              <a:buFont typeface="Arial" panose="020B0604020202020204" pitchFamily="34" charset="0"/>
              <a:buChar char="•"/>
            </a:pPr>
            <a:r>
              <a:rPr lang="en-US" altLang="en-US" sz="2800" dirty="0">
                <a:latin typeface="Avenir Roman"/>
                <a:ea typeface="Verdana" pitchFamily="34" charset="0"/>
                <a:cs typeface="Verdana" pitchFamily="34" charset="0"/>
              </a:rPr>
              <a:t>Define </a:t>
            </a:r>
            <a:r>
              <a:rPr lang="en-US" altLang="en-US" sz="2800" dirty="0" smtClean="0">
                <a:latin typeface="Avenir Roman"/>
                <a:ea typeface="Verdana" pitchFamily="34" charset="0"/>
                <a:cs typeface="Verdana" pitchFamily="34" charset="0"/>
              </a:rPr>
              <a:t>trauma</a:t>
            </a:r>
          </a:p>
          <a:p>
            <a:pPr marL="457200" indent="-457200">
              <a:spcAft>
                <a:spcPts val="1200"/>
              </a:spcAft>
              <a:buClr>
                <a:srgbClr val="641868"/>
              </a:buClr>
              <a:buFont typeface="Arial" panose="020B0604020202020204" pitchFamily="34" charset="0"/>
              <a:buChar char="•"/>
            </a:pPr>
            <a:r>
              <a:rPr lang="en-US" altLang="en-US" sz="2800" dirty="0" smtClean="0">
                <a:latin typeface="Avenir Roman"/>
                <a:ea typeface="Verdana" pitchFamily="34" charset="0"/>
                <a:cs typeface="Verdana" pitchFamily="34" charset="0"/>
              </a:rPr>
              <a:t>Identify </a:t>
            </a:r>
            <a:r>
              <a:rPr lang="en-US" altLang="en-US" sz="2800" dirty="0">
                <a:latin typeface="Avenir Roman"/>
                <a:ea typeface="Verdana" pitchFamily="34" charset="0"/>
                <a:cs typeface="Verdana" pitchFamily="34" charset="0"/>
              </a:rPr>
              <a:t>the potential </a:t>
            </a:r>
            <a:r>
              <a:rPr lang="en-US" altLang="en-US" sz="2800" dirty="0" smtClean="0">
                <a:latin typeface="Avenir Roman"/>
                <a:ea typeface="Verdana" pitchFamily="34" charset="0"/>
                <a:cs typeface="Verdana" pitchFamily="34" charset="0"/>
              </a:rPr>
              <a:t>effects of trauma</a:t>
            </a:r>
          </a:p>
          <a:p>
            <a:pPr marL="457200" indent="-457200">
              <a:spcAft>
                <a:spcPts val="1200"/>
              </a:spcAft>
              <a:buClr>
                <a:srgbClr val="641868"/>
              </a:buClr>
              <a:buFont typeface="Arial" panose="020B0604020202020204" pitchFamily="34" charset="0"/>
              <a:buChar char="•"/>
            </a:pPr>
            <a:r>
              <a:rPr lang="en-US" altLang="en-US" sz="2800" dirty="0" smtClean="0">
                <a:latin typeface="Avenir Roman"/>
                <a:ea typeface="Verdana" pitchFamily="34" charset="0"/>
                <a:cs typeface="Verdana" pitchFamily="34" charset="0"/>
              </a:rPr>
              <a:t>Identify </a:t>
            </a:r>
            <a:r>
              <a:rPr lang="en-US" altLang="en-US" sz="2800" dirty="0">
                <a:latin typeface="Avenir Roman"/>
                <a:ea typeface="Verdana" pitchFamily="34" charset="0"/>
                <a:cs typeface="Verdana" pitchFamily="34" charset="0"/>
              </a:rPr>
              <a:t>how children who have experienced trauma may </a:t>
            </a:r>
            <a:r>
              <a:rPr lang="en-US" altLang="en-US" sz="2800" dirty="0" smtClean="0">
                <a:latin typeface="Avenir Roman"/>
                <a:ea typeface="Verdana" pitchFamily="34" charset="0"/>
                <a:cs typeface="Verdana" pitchFamily="34" charset="0"/>
              </a:rPr>
              <a:t>cope</a:t>
            </a:r>
          </a:p>
          <a:p>
            <a:pPr marL="457200" indent="-457200">
              <a:spcAft>
                <a:spcPts val="1200"/>
              </a:spcAft>
              <a:buClr>
                <a:srgbClr val="641868"/>
              </a:buClr>
              <a:buFont typeface="Arial" panose="020B0604020202020204" pitchFamily="34" charset="0"/>
              <a:buChar char="•"/>
            </a:pPr>
            <a:r>
              <a:rPr lang="en-US" altLang="en-US" sz="2800" dirty="0" smtClean="0">
                <a:latin typeface="Avenir Roman"/>
                <a:ea typeface="Verdana" pitchFamily="34" charset="0"/>
                <a:cs typeface="Verdana" pitchFamily="34" charset="0"/>
              </a:rPr>
              <a:t>Discuss </a:t>
            </a:r>
            <a:r>
              <a:rPr lang="en-US" altLang="en-US" sz="2800" dirty="0">
                <a:latin typeface="Avenir Roman"/>
                <a:ea typeface="Verdana" pitchFamily="34" charset="0"/>
                <a:cs typeface="Verdana" pitchFamily="34" charset="0"/>
              </a:rPr>
              <a:t>the importance of self-care and reducing the risks of secondary traumatic </a:t>
            </a:r>
            <a:r>
              <a:rPr lang="en-US" altLang="en-US" sz="2800" dirty="0" smtClean="0">
                <a:latin typeface="Avenir Roman"/>
                <a:ea typeface="Verdana" pitchFamily="34" charset="0"/>
                <a:cs typeface="Verdana" pitchFamily="34" charset="0"/>
              </a:rPr>
              <a:t>stress</a:t>
            </a:r>
          </a:p>
          <a:p>
            <a:pPr marL="457200" indent="-457200">
              <a:spcAft>
                <a:spcPts val="1200"/>
              </a:spcAft>
              <a:buClr>
                <a:srgbClr val="641868"/>
              </a:buClr>
              <a:buFont typeface="Arial" panose="020B0604020202020204" pitchFamily="34" charset="0"/>
              <a:buChar char="•"/>
            </a:pPr>
            <a:r>
              <a:rPr lang="en-US" altLang="en-US" sz="2800" dirty="0" smtClean="0">
                <a:latin typeface="Avenir Roman"/>
                <a:ea typeface="Verdana" pitchFamily="34" charset="0"/>
                <a:cs typeface="Verdana" pitchFamily="34" charset="0"/>
              </a:rPr>
              <a:t>Explore </a:t>
            </a:r>
            <a:r>
              <a:rPr lang="en-US" altLang="en-US" sz="2800" dirty="0">
                <a:latin typeface="Avenir Roman"/>
                <a:ea typeface="Verdana" pitchFamily="34" charset="0"/>
                <a:cs typeface="Verdana" pitchFamily="34" charset="0"/>
              </a:rPr>
              <a:t>how to promote safety and resiliency</a:t>
            </a:r>
          </a:p>
        </p:txBody>
      </p:sp>
      <p:sp>
        <p:nvSpPr>
          <p:cNvPr id="11" name="TextBox 10"/>
          <p:cNvSpPr txBox="1"/>
          <p:nvPr/>
        </p:nvSpPr>
        <p:spPr>
          <a:xfrm>
            <a:off x="6157710" y="203985"/>
            <a:ext cx="2709029" cy="461665"/>
          </a:xfrm>
          <a:prstGeom prst="rect">
            <a:avLst/>
          </a:prstGeom>
          <a:noFill/>
        </p:spPr>
        <p:txBody>
          <a:bodyPr wrap="square" rtlCol="0">
            <a:spAutoFit/>
          </a:bodyPr>
          <a:lstStyle/>
          <a:p>
            <a:pPr algn="r"/>
            <a:r>
              <a:rPr lang="en-US" sz="2400" dirty="0" smtClean="0">
                <a:latin typeface="Avenir Roman"/>
              </a:rPr>
              <a:t>Module 10</a:t>
            </a:r>
            <a:endParaRPr lang="en-US" sz="2400" dirty="0">
              <a:latin typeface="Avenir Roman"/>
            </a:endParaRPr>
          </a:p>
        </p:txBody>
      </p:sp>
      <p:sp>
        <p:nvSpPr>
          <p:cNvPr id="12" name="Title 1"/>
          <p:cNvSpPr txBox="1">
            <a:spLocks/>
          </p:cNvSpPr>
          <p:nvPr/>
        </p:nvSpPr>
        <p:spPr>
          <a:xfrm>
            <a:off x="273287" y="549701"/>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baseline="0">
                <a:solidFill>
                  <a:srgbClr val="641868"/>
                </a:solidFill>
                <a:latin typeface="Avenir Heavy"/>
                <a:ea typeface="+mj-ea"/>
                <a:cs typeface="+mj-cs"/>
              </a:defRPr>
            </a:lvl1pPr>
          </a:lstStyle>
          <a:p>
            <a:r>
              <a:rPr lang="en-US" dirty="0" smtClean="0">
                <a:latin typeface="Avenir Roman"/>
                <a:cs typeface="Avenir Roman"/>
              </a:rPr>
              <a:t>Learning Objectives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46033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hueOff val="0"/>
            <a:satOff val="0"/>
            <a:lumOff val="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6519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a:spLocks noChangeArrowheads="1"/>
          </p:cNvSpPr>
          <p:nvPr/>
        </p:nvSpPr>
        <p:spPr bwMode="auto">
          <a:xfrm>
            <a:off x="3356811" y="3442641"/>
            <a:ext cx="55338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6000" b="1" dirty="0" smtClean="0">
                <a:solidFill>
                  <a:schemeClr val="bg1"/>
                </a:solidFill>
                <a:latin typeface="Tw Cen MT" pitchFamily="34" charset="0"/>
              </a:rPr>
              <a:t>    Trauma is a </a:t>
            </a:r>
            <a:r>
              <a:rPr lang="en-US" altLang="en-US" sz="6000" b="1" u="sng" dirty="0" smtClean="0">
                <a:solidFill>
                  <a:schemeClr val="bg1"/>
                </a:solidFill>
                <a:latin typeface="Tw Cen MT" pitchFamily="34" charset="0"/>
              </a:rPr>
              <a:t>universal</a:t>
            </a:r>
            <a:endParaRPr lang="en-US" altLang="en-US" sz="6000" b="1" dirty="0">
              <a:solidFill>
                <a:schemeClr val="bg1"/>
              </a:solidFill>
              <a:latin typeface="Tw Cen MT" pitchFamily="34" charset="0"/>
            </a:endParaRPr>
          </a:p>
          <a:p>
            <a:pPr algn="ctr"/>
            <a:r>
              <a:rPr lang="en-US" altLang="en-US" sz="6000" b="1" dirty="0" smtClean="0">
                <a:solidFill>
                  <a:schemeClr val="bg1"/>
                </a:solidFill>
                <a:latin typeface="Tw Cen MT" pitchFamily="34" charset="0"/>
              </a:rPr>
              <a:t>  experience</a:t>
            </a:r>
            <a:endParaRPr lang="en-US" altLang="en-US" sz="6000" b="1" dirty="0">
              <a:solidFill>
                <a:schemeClr val="bg1"/>
              </a:solidFill>
              <a:latin typeface="Tw Cen MT" pitchFamily="34" charset="0"/>
            </a:endParaRPr>
          </a:p>
        </p:txBody>
      </p:sp>
      <p:sp>
        <p:nvSpPr>
          <p:cNvPr id="10" name="TextBox 9"/>
          <p:cNvSpPr txBox="1"/>
          <p:nvPr/>
        </p:nvSpPr>
        <p:spPr>
          <a:xfrm>
            <a:off x="6244389" y="6519446"/>
            <a:ext cx="2918146" cy="338554"/>
          </a:xfrm>
          <a:prstGeom prst="rect">
            <a:avLst/>
          </a:prstGeom>
          <a:noFill/>
        </p:spPr>
        <p:txBody>
          <a:bodyPr wrap="square" rtlCol="0">
            <a:spAutoFit/>
          </a:bodyPr>
          <a:lstStyle/>
          <a:p>
            <a:pPr algn="r"/>
            <a:r>
              <a:rPr lang="en-US" sz="1600" dirty="0" smtClean="0">
                <a:solidFill>
                  <a:srgbClr val="641868"/>
                </a:solidFill>
                <a:latin typeface="Avenir Roman"/>
              </a:rPr>
              <a:t>231</a:t>
            </a:r>
            <a:endParaRPr lang="en-US" sz="1600" dirty="0">
              <a:solidFill>
                <a:srgbClr val="641868"/>
              </a:solidFill>
              <a:latin typeface="Avenir Roman"/>
            </a:endParaRPr>
          </a:p>
        </p:txBody>
      </p:sp>
      <p:sp>
        <p:nvSpPr>
          <p:cNvPr id="5" name="Title 7"/>
          <p:cNvSpPr txBox="1">
            <a:spLocks/>
          </p:cNvSpPr>
          <p:nvPr/>
        </p:nvSpPr>
        <p:spPr>
          <a:xfrm>
            <a:off x="-1" y="6492673"/>
            <a:ext cx="4604657"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rgbClr val="641868"/>
                </a:solidFill>
                <a:latin typeface="Avenir Roman"/>
              </a:rPr>
              <a:t>Defining Trauma &amp; Identifying Potential Effects</a:t>
            </a:r>
            <a:endParaRPr lang="en-US" sz="1600" dirty="0">
              <a:solidFill>
                <a:srgbClr val="641868"/>
              </a:solidFill>
              <a:latin typeface="Avenir Roman"/>
            </a:endParaRPr>
          </a:p>
        </p:txBody>
      </p:sp>
    </p:spTree>
    <p:extLst>
      <p:ext uri="{BB962C8B-B14F-4D97-AF65-F5344CB8AC3E}">
        <p14:creationId xmlns:p14="http://schemas.microsoft.com/office/powerpoint/2010/main" val="1585884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4512" y="637650"/>
            <a:ext cx="3097189" cy="769082"/>
          </a:xfrm>
        </p:spPr>
        <p:txBody>
          <a:bodyPr>
            <a:normAutofit/>
          </a:bodyPr>
          <a:lstStyle/>
          <a:p>
            <a:pPr algn="ctr"/>
            <a:r>
              <a:rPr lang="en-US" sz="2800" b="1" dirty="0" smtClean="0">
                <a:solidFill>
                  <a:srgbClr val="6E267B"/>
                </a:solidFill>
                <a:latin typeface="Verdana" panose="020B0604030504040204" pitchFamily="34" charset="0"/>
                <a:ea typeface="Verdana" panose="020B0604030504040204" pitchFamily="34" charset="0"/>
              </a:rPr>
              <a:t>Introductions</a:t>
            </a:r>
            <a:endParaRPr lang="en-US" sz="2800" b="1" dirty="0">
              <a:solidFill>
                <a:srgbClr val="6E267B"/>
              </a:solidFill>
              <a:latin typeface="Verdana" panose="020B0604030504040204" pitchFamily="34" charset="0"/>
              <a:ea typeface="Verdana" panose="020B0604030504040204"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4649443"/>
              </p:ext>
            </p:extLst>
          </p:nvPr>
        </p:nvGraphicFramePr>
        <p:xfrm>
          <a:off x="559558" y="1546438"/>
          <a:ext cx="8470142" cy="4854360"/>
        </p:xfrm>
        <a:graphic>
          <a:graphicData uri="http://schemas.openxmlformats.org/drawingml/2006/table">
            <a:tbl>
              <a:tblPr firstRow="1" bandRow="1">
                <a:tableStyleId>{5C22544A-7EE6-4342-B048-85BDC9FD1C3A}</a:tableStyleId>
              </a:tblPr>
              <a:tblGrid>
                <a:gridCol w="4235071">
                  <a:extLst>
                    <a:ext uri="{9D8B030D-6E8A-4147-A177-3AD203B41FA5}">
                      <a16:colId xmlns:a16="http://schemas.microsoft.com/office/drawing/2014/main" val="2207035271"/>
                    </a:ext>
                  </a:extLst>
                </a:gridCol>
                <a:gridCol w="4235071">
                  <a:extLst>
                    <a:ext uri="{9D8B030D-6E8A-4147-A177-3AD203B41FA5}">
                      <a16:colId xmlns:a16="http://schemas.microsoft.com/office/drawing/2014/main" val="756009247"/>
                    </a:ext>
                  </a:extLst>
                </a:gridCol>
              </a:tblGrid>
              <a:tr h="809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90517023"/>
                  </a:ext>
                </a:extLst>
              </a:tr>
              <a:tr h="809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77916780"/>
                  </a:ext>
                </a:extLst>
              </a:tr>
              <a:tr h="809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564453434"/>
                  </a:ext>
                </a:extLst>
              </a:tr>
              <a:tr h="809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518657799"/>
                  </a:ext>
                </a:extLst>
              </a:tr>
              <a:tr h="809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76778455"/>
                  </a:ext>
                </a:extLst>
              </a:tr>
              <a:tr h="809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51557503"/>
                  </a:ext>
                </a:extLst>
              </a:tr>
            </a:tbl>
          </a:graphicData>
        </a:graphic>
      </p:graphicFrame>
      <p:sp>
        <p:nvSpPr>
          <p:cNvPr id="9" name="TextBox 8"/>
          <p:cNvSpPr txBox="1"/>
          <p:nvPr/>
        </p:nvSpPr>
        <p:spPr>
          <a:xfrm>
            <a:off x="450639" y="415670"/>
            <a:ext cx="2183380" cy="923330"/>
          </a:xfrm>
          <a:prstGeom prst="rect">
            <a:avLst/>
          </a:prstGeom>
          <a:noFill/>
        </p:spPr>
        <p:txBody>
          <a:bodyPr wrap="square" rtlCol="0">
            <a:spAutoFit/>
          </a:bodyPr>
          <a:lstStyle/>
          <a:p>
            <a:r>
              <a:rPr lang="en-US" dirty="0" smtClean="0">
                <a:latin typeface="+mj-lt"/>
              </a:rPr>
              <a:t>Communicate using </a:t>
            </a:r>
          </a:p>
          <a:p>
            <a:r>
              <a:rPr lang="en-US" dirty="0" smtClean="0">
                <a:latin typeface="+mj-lt"/>
              </a:rPr>
              <a:t>Drawing Tools</a:t>
            </a:r>
          </a:p>
          <a:p>
            <a:endParaRPr lang="en-US" dirty="0">
              <a:latin typeface="Georgia" panose="02040502050405020303" pitchFamily="18" charset="0"/>
            </a:endParaRPr>
          </a:p>
        </p:txBody>
      </p:sp>
      <p:sp>
        <p:nvSpPr>
          <p:cNvPr id="10" name="Left Arrow 9"/>
          <p:cNvSpPr/>
          <p:nvPr/>
        </p:nvSpPr>
        <p:spPr>
          <a:xfrm>
            <a:off x="559558" y="1102868"/>
            <a:ext cx="978408" cy="303864"/>
          </a:xfrm>
          <a:prstGeom prst="leftArrow">
            <a:avLst/>
          </a:prstGeom>
          <a:solidFill>
            <a:srgbClr val="487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391701" y="437235"/>
            <a:ext cx="3752299" cy="1077218"/>
          </a:xfrm>
          <a:prstGeom prst="rect">
            <a:avLst/>
          </a:prstGeom>
          <a:noFill/>
        </p:spPr>
        <p:txBody>
          <a:bodyPr wrap="square" rtlCol="0">
            <a:spAutoFit/>
          </a:bodyPr>
          <a:lstStyle/>
          <a:p>
            <a:r>
              <a:rPr lang="en-US" sz="1600" dirty="0" smtClean="0">
                <a:latin typeface="+mj-lt"/>
              </a:rPr>
              <a:t>Choose a box. Type your name, agency/school, and program (home-based, school-based, etc.) as well as something you </a:t>
            </a:r>
            <a:r>
              <a:rPr lang="en-US" sz="1600" dirty="0" smtClean="0"/>
              <a:t>learned </a:t>
            </a:r>
            <a:r>
              <a:rPr lang="en-US" sz="1600" dirty="0"/>
              <a:t>from the online content </a:t>
            </a:r>
            <a:endParaRPr lang="en-US" sz="1600" dirty="0">
              <a:latin typeface="+mj-lt"/>
            </a:endParaRPr>
          </a:p>
        </p:txBody>
      </p:sp>
    </p:spTree>
    <p:extLst>
      <p:ext uri="{BB962C8B-B14F-4D97-AF65-F5344CB8AC3E}">
        <p14:creationId xmlns:p14="http://schemas.microsoft.com/office/powerpoint/2010/main" val="38756059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386080" y="164267"/>
            <a:ext cx="768595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baseline="0">
                <a:solidFill>
                  <a:srgbClr val="641868"/>
                </a:solidFill>
                <a:latin typeface="Avenir Heavy"/>
                <a:ea typeface="+mj-ea"/>
                <a:cs typeface="+mj-cs"/>
              </a:defRPr>
            </a:lvl1pPr>
          </a:lstStyle>
          <a:p>
            <a:endParaRPr lang="en-US" dirty="0"/>
          </a:p>
        </p:txBody>
      </p:sp>
      <p:sp>
        <p:nvSpPr>
          <p:cNvPr id="7" name="Title 7"/>
          <p:cNvSpPr txBox="1">
            <a:spLocks/>
          </p:cNvSpPr>
          <p:nvPr/>
        </p:nvSpPr>
        <p:spPr>
          <a:xfrm>
            <a:off x="-1" y="6492673"/>
            <a:ext cx="4604657"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rgbClr val="641868"/>
                </a:solidFill>
                <a:latin typeface="Avenir Roman"/>
              </a:rPr>
              <a:t>Defining Trauma &amp; Identifying Potential Effects</a:t>
            </a:r>
            <a:endParaRPr lang="en-US" sz="1600" dirty="0">
              <a:solidFill>
                <a:srgbClr val="641868"/>
              </a:solidFill>
              <a:latin typeface="Avenir Roman"/>
            </a:endParaRPr>
          </a:p>
        </p:txBody>
      </p:sp>
      <p:sp>
        <p:nvSpPr>
          <p:cNvPr id="8" name="TextBox 7"/>
          <p:cNvSpPr txBox="1"/>
          <p:nvPr/>
        </p:nvSpPr>
        <p:spPr>
          <a:xfrm>
            <a:off x="7640053" y="6519446"/>
            <a:ext cx="1519708" cy="338554"/>
          </a:xfrm>
          <a:prstGeom prst="rect">
            <a:avLst/>
          </a:prstGeom>
          <a:noFill/>
        </p:spPr>
        <p:txBody>
          <a:bodyPr wrap="square" rtlCol="0">
            <a:spAutoFit/>
          </a:bodyPr>
          <a:lstStyle/>
          <a:p>
            <a:pPr algn="r"/>
            <a:r>
              <a:rPr lang="en-US" sz="1600" dirty="0" smtClean="0">
                <a:solidFill>
                  <a:srgbClr val="641868"/>
                </a:solidFill>
                <a:latin typeface="Avenir Roman"/>
              </a:rPr>
              <a:t>ACTIVITY </a:t>
            </a:r>
            <a:endParaRPr lang="en-US" sz="1600" dirty="0">
              <a:solidFill>
                <a:srgbClr val="641868"/>
              </a:solidFill>
              <a:latin typeface="Avenir Roman"/>
            </a:endParaRPr>
          </a:p>
        </p:txBody>
      </p:sp>
      <p:sp>
        <p:nvSpPr>
          <p:cNvPr id="9" name="Title 1"/>
          <p:cNvSpPr>
            <a:spLocks noGrp="1"/>
          </p:cNvSpPr>
          <p:nvPr>
            <p:ph type="title"/>
          </p:nvPr>
        </p:nvSpPr>
        <p:spPr>
          <a:xfrm>
            <a:off x="692483" y="107705"/>
            <a:ext cx="7759033" cy="1143000"/>
          </a:xfrm>
        </p:spPr>
        <p:txBody>
          <a:bodyPr/>
          <a:lstStyle/>
          <a:p>
            <a:pPr algn="ctr"/>
            <a:r>
              <a:rPr lang="en-US" dirty="0" smtClean="0"/>
              <a:t>The Trauma Continuum</a:t>
            </a:r>
            <a:endParaRPr lang="en-US" dirty="0"/>
          </a:p>
        </p:txBody>
      </p:sp>
      <p:sp>
        <p:nvSpPr>
          <p:cNvPr id="10" name="TextBox 9"/>
          <p:cNvSpPr txBox="1"/>
          <p:nvPr/>
        </p:nvSpPr>
        <p:spPr>
          <a:xfrm>
            <a:off x="264695" y="1772653"/>
            <a:ext cx="8662737" cy="3293209"/>
          </a:xfrm>
          <a:prstGeom prst="rect">
            <a:avLst/>
          </a:prstGeom>
          <a:noFill/>
          <a:ln>
            <a:noFill/>
          </a:ln>
        </p:spPr>
        <p:txBody>
          <a:bodyPr wrap="square" rtlCol="0">
            <a:spAutoFit/>
          </a:bodyPr>
          <a:lstStyle/>
          <a:p>
            <a:pPr algn="ctr"/>
            <a:r>
              <a:rPr lang="en-US" sz="3600" dirty="0" smtClean="0">
                <a:latin typeface="Avenir Roman"/>
              </a:rPr>
              <a:t>Car accident</a:t>
            </a:r>
          </a:p>
          <a:p>
            <a:pPr algn="ctr"/>
            <a:endParaRPr lang="en-US" sz="3600" dirty="0" smtClean="0">
              <a:latin typeface="Avenir Roman"/>
            </a:endParaRPr>
          </a:p>
          <a:p>
            <a:endParaRPr lang="en-US" sz="3600" dirty="0" smtClean="0">
              <a:latin typeface="Avenir Roman"/>
            </a:endParaRPr>
          </a:p>
          <a:p>
            <a:endParaRPr lang="en-US" sz="3600" dirty="0">
              <a:latin typeface="Avenir Roman"/>
            </a:endParaRPr>
          </a:p>
          <a:p>
            <a:r>
              <a:rPr lang="en-US" sz="3600" dirty="0" smtClean="0">
                <a:solidFill>
                  <a:srgbClr val="641868"/>
                </a:solidFill>
                <a:effectLst>
                  <a:outerShdw blurRad="38100" dist="38100" dir="2700000" algn="tl">
                    <a:srgbClr val="000000">
                      <a:alpha val="43137"/>
                    </a:srgbClr>
                  </a:outerShdw>
                </a:effectLst>
                <a:latin typeface="Avenir Roman"/>
              </a:rPr>
              <a:t>1																	 10</a:t>
            </a:r>
            <a:endParaRPr lang="en-US" sz="3600" dirty="0">
              <a:solidFill>
                <a:srgbClr val="641868"/>
              </a:solidFill>
              <a:effectLst>
                <a:outerShdw blurRad="38100" dist="38100" dir="2700000" algn="tl">
                  <a:srgbClr val="000000">
                    <a:alpha val="43137"/>
                  </a:srgbClr>
                </a:outerShdw>
              </a:effectLst>
              <a:latin typeface="Avenir Roman"/>
            </a:endParaRPr>
          </a:p>
          <a:p>
            <a:r>
              <a:rPr lang="en-US" sz="2800" dirty="0" smtClean="0">
                <a:solidFill>
                  <a:srgbClr val="641868"/>
                </a:solidFill>
                <a:latin typeface="Avenir Roman"/>
              </a:rPr>
              <a:t>Mild															Severe</a:t>
            </a:r>
            <a:endParaRPr lang="en-US" sz="2800" dirty="0">
              <a:solidFill>
                <a:srgbClr val="641868"/>
              </a:solidFill>
              <a:latin typeface="Avenir Roman"/>
            </a:endParaRPr>
          </a:p>
        </p:txBody>
      </p:sp>
      <p:cxnSp>
        <p:nvCxnSpPr>
          <p:cNvPr id="11" name="Straight Connector 10"/>
          <p:cNvCxnSpPr/>
          <p:nvPr/>
        </p:nvCxnSpPr>
        <p:spPr>
          <a:xfrm>
            <a:off x="493295" y="3681663"/>
            <a:ext cx="8049126" cy="0"/>
          </a:xfrm>
          <a:prstGeom prst="line">
            <a:avLst/>
          </a:prstGeom>
          <a:ln>
            <a:solidFill>
              <a:srgbClr val="641868"/>
            </a:solidFill>
          </a:ln>
        </p:spPr>
        <p:style>
          <a:lnRef idx="2">
            <a:schemeClr val="accent4"/>
          </a:lnRef>
          <a:fillRef idx="0">
            <a:schemeClr val="accent4"/>
          </a:fillRef>
          <a:effectRef idx="1">
            <a:schemeClr val="accent4"/>
          </a:effectRef>
          <a:fontRef idx="minor">
            <a:schemeClr val="tx1"/>
          </a:fontRef>
        </p:style>
      </p:cxnSp>
      <p:cxnSp>
        <p:nvCxnSpPr>
          <p:cNvPr id="12" name="Straight Connector 11"/>
          <p:cNvCxnSpPr/>
          <p:nvPr/>
        </p:nvCxnSpPr>
        <p:spPr>
          <a:xfrm>
            <a:off x="493295" y="3507205"/>
            <a:ext cx="0" cy="348916"/>
          </a:xfrm>
          <a:prstGeom prst="line">
            <a:avLst/>
          </a:prstGeom>
          <a:ln>
            <a:solidFill>
              <a:srgbClr val="641868"/>
            </a:solidFill>
          </a:ln>
        </p:spPr>
        <p:style>
          <a:lnRef idx="2">
            <a:schemeClr val="accent4"/>
          </a:lnRef>
          <a:fillRef idx="0">
            <a:schemeClr val="accent4"/>
          </a:fillRef>
          <a:effectRef idx="1">
            <a:schemeClr val="accent4"/>
          </a:effectRef>
          <a:fontRef idx="minor">
            <a:schemeClr val="tx1"/>
          </a:fontRef>
        </p:style>
      </p:cxnSp>
      <p:cxnSp>
        <p:nvCxnSpPr>
          <p:cNvPr id="13" name="Straight Connector 12"/>
          <p:cNvCxnSpPr/>
          <p:nvPr/>
        </p:nvCxnSpPr>
        <p:spPr>
          <a:xfrm>
            <a:off x="8538759" y="3507205"/>
            <a:ext cx="0" cy="348916"/>
          </a:xfrm>
          <a:prstGeom prst="line">
            <a:avLst/>
          </a:prstGeom>
          <a:ln>
            <a:solidFill>
              <a:srgbClr val="641868"/>
            </a:solidFill>
          </a:ln>
        </p:spPr>
        <p:style>
          <a:lnRef idx="2">
            <a:schemeClr val="accent4"/>
          </a:lnRef>
          <a:fillRef idx="0">
            <a:schemeClr val="accent4"/>
          </a:fillRef>
          <a:effectRef idx="1">
            <a:schemeClr val="accent4"/>
          </a:effectRef>
          <a:fontRef idx="minor">
            <a:schemeClr val="tx1"/>
          </a:fontRef>
        </p:style>
      </p:cxnSp>
      <p:sp>
        <p:nvSpPr>
          <p:cNvPr id="14" name="TextBox 13"/>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10</a:t>
            </a:r>
            <a:endParaRPr lang="en-US" sz="2000" dirty="0">
              <a:latin typeface="Avenir Roman"/>
            </a:endParaRPr>
          </a:p>
        </p:txBody>
      </p:sp>
    </p:spTree>
    <p:extLst>
      <p:ext uri="{BB962C8B-B14F-4D97-AF65-F5344CB8AC3E}">
        <p14:creationId xmlns:p14="http://schemas.microsoft.com/office/powerpoint/2010/main" val="42807099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386080" y="164267"/>
            <a:ext cx="768595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baseline="0">
                <a:solidFill>
                  <a:srgbClr val="641868"/>
                </a:solidFill>
                <a:latin typeface="Avenir Heavy"/>
                <a:ea typeface="+mj-ea"/>
                <a:cs typeface="+mj-cs"/>
              </a:defRPr>
            </a:lvl1pPr>
          </a:lstStyle>
          <a:p>
            <a:endParaRPr lang="en-US" dirty="0"/>
          </a:p>
        </p:txBody>
      </p:sp>
      <p:sp>
        <p:nvSpPr>
          <p:cNvPr id="7" name="Title 7"/>
          <p:cNvSpPr txBox="1">
            <a:spLocks/>
          </p:cNvSpPr>
          <p:nvPr/>
        </p:nvSpPr>
        <p:spPr>
          <a:xfrm>
            <a:off x="-1" y="6492673"/>
            <a:ext cx="4604657"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rgbClr val="641868"/>
                </a:solidFill>
                <a:latin typeface="Avenir Roman"/>
              </a:rPr>
              <a:t>Defining Trauma &amp; Identifying Potential Effects</a:t>
            </a:r>
            <a:endParaRPr lang="en-US" sz="1600" dirty="0">
              <a:solidFill>
                <a:srgbClr val="641868"/>
              </a:solidFill>
              <a:latin typeface="Avenir Roman"/>
            </a:endParaRPr>
          </a:p>
        </p:txBody>
      </p:sp>
      <p:sp>
        <p:nvSpPr>
          <p:cNvPr id="8" name="TextBox 7"/>
          <p:cNvSpPr txBox="1"/>
          <p:nvPr/>
        </p:nvSpPr>
        <p:spPr>
          <a:xfrm>
            <a:off x="7640053" y="6519446"/>
            <a:ext cx="1519708" cy="338554"/>
          </a:xfrm>
          <a:prstGeom prst="rect">
            <a:avLst/>
          </a:prstGeom>
          <a:noFill/>
        </p:spPr>
        <p:txBody>
          <a:bodyPr wrap="square" rtlCol="0">
            <a:spAutoFit/>
          </a:bodyPr>
          <a:lstStyle/>
          <a:p>
            <a:pPr algn="r"/>
            <a:r>
              <a:rPr lang="en-US" sz="1600" dirty="0" smtClean="0">
                <a:solidFill>
                  <a:srgbClr val="641868"/>
                </a:solidFill>
                <a:latin typeface="Avenir Roman"/>
              </a:rPr>
              <a:t>ACTIVITY </a:t>
            </a:r>
            <a:endParaRPr lang="en-US" sz="1600" dirty="0">
              <a:solidFill>
                <a:srgbClr val="641868"/>
              </a:solidFill>
              <a:latin typeface="Avenir Roman"/>
            </a:endParaRPr>
          </a:p>
        </p:txBody>
      </p:sp>
      <p:sp>
        <p:nvSpPr>
          <p:cNvPr id="9" name="Title 1"/>
          <p:cNvSpPr>
            <a:spLocks noGrp="1"/>
          </p:cNvSpPr>
          <p:nvPr>
            <p:ph type="title"/>
          </p:nvPr>
        </p:nvSpPr>
        <p:spPr>
          <a:xfrm>
            <a:off x="692483" y="107705"/>
            <a:ext cx="7759033" cy="1143000"/>
          </a:xfrm>
        </p:spPr>
        <p:txBody>
          <a:bodyPr/>
          <a:lstStyle/>
          <a:p>
            <a:pPr algn="ctr"/>
            <a:r>
              <a:rPr lang="en-US" dirty="0" smtClean="0"/>
              <a:t>The Trauma Continuum</a:t>
            </a:r>
            <a:endParaRPr lang="en-US" dirty="0"/>
          </a:p>
        </p:txBody>
      </p:sp>
      <p:sp>
        <p:nvSpPr>
          <p:cNvPr id="10" name="TextBox 9"/>
          <p:cNvSpPr txBox="1"/>
          <p:nvPr/>
        </p:nvSpPr>
        <p:spPr>
          <a:xfrm>
            <a:off x="264695" y="1772653"/>
            <a:ext cx="8662737" cy="3293209"/>
          </a:xfrm>
          <a:prstGeom prst="rect">
            <a:avLst/>
          </a:prstGeom>
          <a:noFill/>
          <a:ln>
            <a:noFill/>
          </a:ln>
        </p:spPr>
        <p:txBody>
          <a:bodyPr wrap="square" rtlCol="0">
            <a:spAutoFit/>
          </a:bodyPr>
          <a:lstStyle/>
          <a:p>
            <a:pPr algn="ctr"/>
            <a:r>
              <a:rPr lang="en-US" sz="3600" dirty="0" smtClean="0">
                <a:latin typeface="Avenir Roman"/>
              </a:rPr>
              <a:t>Car accident</a:t>
            </a:r>
          </a:p>
          <a:p>
            <a:pPr algn="ctr"/>
            <a:endParaRPr lang="en-US" sz="3600" dirty="0" smtClean="0">
              <a:latin typeface="Avenir Roman"/>
            </a:endParaRPr>
          </a:p>
          <a:p>
            <a:endParaRPr lang="en-US" sz="3600" dirty="0" smtClean="0">
              <a:latin typeface="Avenir Roman"/>
            </a:endParaRPr>
          </a:p>
          <a:p>
            <a:endParaRPr lang="en-US" sz="3600" dirty="0">
              <a:latin typeface="Avenir Roman"/>
            </a:endParaRPr>
          </a:p>
          <a:p>
            <a:r>
              <a:rPr lang="en-US" sz="3600" dirty="0" smtClean="0">
                <a:solidFill>
                  <a:srgbClr val="641868"/>
                </a:solidFill>
                <a:effectLst>
                  <a:outerShdw blurRad="38100" dist="38100" dir="2700000" algn="tl">
                    <a:srgbClr val="000000">
                      <a:alpha val="43137"/>
                    </a:srgbClr>
                  </a:outerShdw>
                </a:effectLst>
                <a:latin typeface="Avenir Roman"/>
              </a:rPr>
              <a:t>1																	 10</a:t>
            </a:r>
            <a:endParaRPr lang="en-US" sz="3600" dirty="0">
              <a:solidFill>
                <a:srgbClr val="641868"/>
              </a:solidFill>
              <a:effectLst>
                <a:outerShdw blurRad="38100" dist="38100" dir="2700000" algn="tl">
                  <a:srgbClr val="000000">
                    <a:alpha val="43137"/>
                  </a:srgbClr>
                </a:outerShdw>
              </a:effectLst>
              <a:latin typeface="Avenir Roman"/>
            </a:endParaRPr>
          </a:p>
          <a:p>
            <a:r>
              <a:rPr lang="en-US" sz="2800" dirty="0" smtClean="0">
                <a:solidFill>
                  <a:srgbClr val="641868"/>
                </a:solidFill>
                <a:latin typeface="Avenir Roman"/>
              </a:rPr>
              <a:t>Mild															Severe</a:t>
            </a:r>
            <a:endParaRPr lang="en-US" sz="2800" dirty="0">
              <a:solidFill>
                <a:srgbClr val="641868"/>
              </a:solidFill>
              <a:latin typeface="Avenir Roman"/>
            </a:endParaRPr>
          </a:p>
        </p:txBody>
      </p:sp>
      <p:cxnSp>
        <p:nvCxnSpPr>
          <p:cNvPr id="11" name="Straight Connector 10"/>
          <p:cNvCxnSpPr/>
          <p:nvPr/>
        </p:nvCxnSpPr>
        <p:spPr>
          <a:xfrm>
            <a:off x="493295" y="3681663"/>
            <a:ext cx="8049126" cy="0"/>
          </a:xfrm>
          <a:prstGeom prst="line">
            <a:avLst/>
          </a:prstGeom>
          <a:ln>
            <a:solidFill>
              <a:srgbClr val="641868"/>
            </a:solidFill>
          </a:ln>
        </p:spPr>
        <p:style>
          <a:lnRef idx="2">
            <a:schemeClr val="accent4"/>
          </a:lnRef>
          <a:fillRef idx="0">
            <a:schemeClr val="accent4"/>
          </a:fillRef>
          <a:effectRef idx="1">
            <a:schemeClr val="accent4"/>
          </a:effectRef>
          <a:fontRef idx="minor">
            <a:schemeClr val="tx1"/>
          </a:fontRef>
        </p:style>
      </p:cxnSp>
      <p:cxnSp>
        <p:nvCxnSpPr>
          <p:cNvPr id="12" name="Straight Connector 11"/>
          <p:cNvCxnSpPr/>
          <p:nvPr/>
        </p:nvCxnSpPr>
        <p:spPr>
          <a:xfrm>
            <a:off x="493295" y="3507205"/>
            <a:ext cx="0" cy="348916"/>
          </a:xfrm>
          <a:prstGeom prst="line">
            <a:avLst/>
          </a:prstGeom>
          <a:ln>
            <a:solidFill>
              <a:srgbClr val="641868"/>
            </a:solidFill>
          </a:ln>
        </p:spPr>
        <p:style>
          <a:lnRef idx="2">
            <a:schemeClr val="accent4"/>
          </a:lnRef>
          <a:fillRef idx="0">
            <a:schemeClr val="accent4"/>
          </a:fillRef>
          <a:effectRef idx="1">
            <a:schemeClr val="accent4"/>
          </a:effectRef>
          <a:fontRef idx="minor">
            <a:schemeClr val="tx1"/>
          </a:fontRef>
        </p:style>
      </p:cxnSp>
      <p:cxnSp>
        <p:nvCxnSpPr>
          <p:cNvPr id="13" name="Straight Connector 12"/>
          <p:cNvCxnSpPr/>
          <p:nvPr/>
        </p:nvCxnSpPr>
        <p:spPr>
          <a:xfrm>
            <a:off x="8538759" y="3507205"/>
            <a:ext cx="0" cy="348916"/>
          </a:xfrm>
          <a:prstGeom prst="line">
            <a:avLst/>
          </a:prstGeom>
          <a:ln>
            <a:solidFill>
              <a:srgbClr val="641868"/>
            </a:solidFill>
          </a:ln>
        </p:spPr>
        <p:style>
          <a:lnRef idx="2">
            <a:schemeClr val="accent4"/>
          </a:lnRef>
          <a:fillRef idx="0">
            <a:schemeClr val="accent4"/>
          </a:fillRef>
          <a:effectRef idx="1">
            <a:schemeClr val="accent4"/>
          </a:effectRef>
          <a:fontRef idx="minor">
            <a:schemeClr val="tx1"/>
          </a:fontRef>
        </p:style>
      </p:cxnSp>
      <p:sp>
        <p:nvSpPr>
          <p:cNvPr id="14" name="TextBox 13"/>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10</a:t>
            </a:r>
            <a:endParaRPr lang="en-US" sz="2000" dirty="0">
              <a:latin typeface="Avenir Roman"/>
            </a:endParaRPr>
          </a:p>
        </p:txBody>
      </p:sp>
      <p:sp>
        <p:nvSpPr>
          <p:cNvPr id="2" name="TextBox 1"/>
          <p:cNvSpPr txBox="1"/>
          <p:nvPr/>
        </p:nvSpPr>
        <p:spPr>
          <a:xfrm>
            <a:off x="1828800" y="1612900"/>
            <a:ext cx="1328056" cy="646331"/>
          </a:xfrm>
          <a:prstGeom prst="rect">
            <a:avLst/>
          </a:prstGeom>
          <a:noFill/>
        </p:spPr>
        <p:txBody>
          <a:bodyPr wrap="none" rtlCol="0">
            <a:spAutoFit/>
          </a:bodyPr>
          <a:lstStyle/>
          <a:p>
            <a:pPr algn="ctr"/>
            <a:r>
              <a:rPr lang="en-US" dirty="0" smtClean="0"/>
              <a:t>Backing into</a:t>
            </a:r>
          </a:p>
          <a:p>
            <a:pPr algn="ctr"/>
            <a:r>
              <a:rPr lang="en-US" dirty="0" smtClean="0"/>
              <a:t>a mailbox</a:t>
            </a:r>
            <a:endParaRPr lang="en-US" dirty="0"/>
          </a:p>
        </p:txBody>
      </p:sp>
      <p:sp>
        <p:nvSpPr>
          <p:cNvPr id="15" name="TextBox 14"/>
          <p:cNvSpPr txBox="1"/>
          <p:nvPr/>
        </p:nvSpPr>
        <p:spPr>
          <a:xfrm>
            <a:off x="5538819" y="3841417"/>
            <a:ext cx="1431353" cy="923330"/>
          </a:xfrm>
          <a:prstGeom prst="rect">
            <a:avLst/>
          </a:prstGeom>
          <a:noFill/>
        </p:spPr>
        <p:txBody>
          <a:bodyPr wrap="none" rtlCol="0">
            <a:spAutoFit/>
          </a:bodyPr>
          <a:lstStyle/>
          <a:p>
            <a:pPr algn="ctr"/>
            <a:r>
              <a:rPr lang="en-US" dirty="0" smtClean="0"/>
              <a:t>Accident on</a:t>
            </a:r>
          </a:p>
          <a:p>
            <a:pPr algn="ctr"/>
            <a:r>
              <a:rPr lang="en-US" dirty="0" smtClean="0"/>
              <a:t>highway with</a:t>
            </a:r>
          </a:p>
          <a:p>
            <a:pPr algn="ctr"/>
            <a:r>
              <a:rPr lang="en-US" dirty="0" smtClean="0"/>
              <a:t>injuries</a:t>
            </a:r>
            <a:endParaRPr lang="en-US" dirty="0"/>
          </a:p>
        </p:txBody>
      </p:sp>
      <p:sp>
        <p:nvSpPr>
          <p:cNvPr id="16" name="TextBox 15"/>
          <p:cNvSpPr txBox="1"/>
          <p:nvPr/>
        </p:nvSpPr>
        <p:spPr>
          <a:xfrm>
            <a:off x="4028012" y="5240320"/>
            <a:ext cx="979692" cy="646331"/>
          </a:xfrm>
          <a:prstGeom prst="rect">
            <a:avLst/>
          </a:prstGeom>
          <a:noFill/>
        </p:spPr>
        <p:txBody>
          <a:bodyPr wrap="none" rtlCol="0">
            <a:spAutoFit/>
          </a:bodyPr>
          <a:lstStyle/>
          <a:p>
            <a:pPr algn="ctr"/>
            <a:r>
              <a:rPr lang="en-US" dirty="0" smtClean="0"/>
              <a:t>Hitting a</a:t>
            </a:r>
          </a:p>
          <a:p>
            <a:pPr algn="ctr"/>
            <a:r>
              <a:rPr lang="en-US" dirty="0" smtClean="0"/>
              <a:t>squirrel</a:t>
            </a:r>
          </a:p>
        </p:txBody>
      </p:sp>
      <p:sp>
        <p:nvSpPr>
          <p:cNvPr id="17" name="TextBox 16"/>
          <p:cNvSpPr txBox="1"/>
          <p:nvPr/>
        </p:nvSpPr>
        <p:spPr>
          <a:xfrm>
            <a:off x="1001530" y="2564584"/>
            <a:ext cx="979692" cy="646331"/>
          </a:xfrm>
          <a:prstGeom prst="rect">
            <a:avLst/>
          </a:prstGeom>
          <a:noFill/>
        </p:spPr>
        <p:txBody>
          <a:bodyPr wrap="none" rtlCol="0">
            <a:spAutoFit/>
          </a:bodyPr>
          <a:lstStyle/>
          <a:p>
            <a:pPr algn="ctr"/>
            <a:r>
              <a:rPr lang="en-US" dirty="0" smtClean="0"/>
              <a:t>Hitting a</a:t>
            </a:r>
          </a:p>
          <a:p>
            <a:pPr algn="ctr"/>
            <a:r>
              <a:rPr lang="en-US" dirty="0" smtClean="0"/>
              <a:t>dog</a:t>
            </a:r>
          </a:p>
        </p:txBody>
      </p:sp>
      <p:sp>
        <p:nvSpPr>
          <p:cNvPr id="18" name="TextBox 17"/>
          <p:cNvSpPr txBox="1"/>
          <p:nvPr/>
        </p:nvSpPr>
        <p:spPr>
          <a:xfrm>
            <a:off x="6694199" y="1499376"/>
            <a:ext cx="1223861" cy="646331"/>
          </a:xfrm>
          <a:prstGeom prst="rect">
            <a:avLst/>
          </a:prstGeom>
          <a:noFill/>
        </p:spPr>
        <p:txBody>
          <a:bodyPr wrap="none" rtlCol="0">
            <a:spAutoFit/>
          </a:bodyPr>
          <a:lstStyle/>
          <a:p>
            <a:pPr algn="ctr"/>
            <a:r>
              <a:rPr lang="en-US" dirty="0" smtClean="0"/>
              <a:t>Sliding into</a:t>
            </a:r>
          </a:p>
          <a:p>
            <a:pPr algn="ctr"/>
            <a:r>
              <a:rPr lang="en-US" dirty="0" smtClean="0"/>
              <a:t>a ditch</a:t>
            </a:r>
            <a:endParaRPr lang="en-US" dirty="0"/>
          </a:p>
        </p:txBody>
      </p:sp>
      <p:sp>
        <p:nvSpPr>
          <p:cNvPr id="19" name="TextBox 18"/>
          <p:cNvSpPr txBox="1"/>
          <p:nvPr/>
        </p:nvSpPr>
        <p:spPr>
          <a:xfrm>
            <a:off x="1590553" y="4557387"/>
            <a:ext cx="1526059" cy="923330"/>
          </a:xfrm>
          <a:prstGeom prst="rect">
            <a:avLst/>
          </a:prstGeom>
          <a:noFill/>
        </p:spPr>
        <p:txBody>
          <a:bodyPr wrap="none" rtlCol="0">
            <a:spAutoFit/>
          </a:bodyPr>
          <a:lstStyle/>
          <a:p>
            <a:pPr algn="ctr"/>
            <a:r>
              <a:rPr lang="en-US" dirty="0" smtClean="0"/>
              <a:t>Accident </a:t>
            </a:r>
          </a:p>
          <a:p>
            <a:pPr algn="ctr"/>
            <a:r>
              <a:rPr lang="en-US" dirty="0" smtClean="0"/>
              <a:t>that results in </a:t>
            </a:r>
          </a:p>
          <a:p>
            <a:pPr algn="ctr"/>
            <a:r>
              <a:rPr lang="en-US" dirty="0" smtClean="0"/>
              <a:t>a fatality</a:t>
            </a:r>
          </a:p>
        </p:txBody>
      </p:sp>
      <p:sp>
        <p:nvSpPr>
          <p:cNvPr id="20" name="TextBox 19"/>
          <p:cNvSpPr txBox="1"/>
          <p:nvPr/>
        </p:nvSpPr>
        <p:spPr>
          <a:xfrm>
            <a:off x="4375766" y="2442247"/>
            <a:ext cx="1137940" cy="646331"/>
          </a:xfrm>
          <a:prstGeom prst="rect">
            <a:avLst/>
          </a:prstGeom>
          <a:noFill/>
        </p:spPr>
        <p:txBody>
          <a:bodyPr wrap="none" rtlCol="0">
            <a:spAutoFit/>
          </a:bodyPr>
          <a:lstStyle/>
          <a:p>
            <a:pPr algn="ctr"/>
            <a:r>
              <a:rPr lang="en-US" dirty="0" smtClean="0"/>
              <a:t>Accident </a:t>
            </a:r>
          </a:p>
          <a:p>
            <a:pPr algn="ctr"/>
            <a:r>
              <a:rPr lang="en-US" dirty="0" smtClean="0"/>
              <a:t>at 25 mph</a:t>
            </a:r>
            <a:endParaRPr lang="en-US" dirty="0"/>
          </a:p>
        </p:txBody>
      </p:sp>
      <p:sp>
        <p:nvSpPr>
          <p:cNvPr id="21" name="TextBox 20"/>
          <p:cNvSpPr txBox="1"/>
          <p:nvPr/>
        </p:nvSpPr>
        <p:spPr>
          <a:xfrm>
            <a:off x="6918526" y="5335781"/>
            <a:ext cx="861133" cy="646331"/>
          </a:xfrm>
          <a:prstGeom prst="rect">
            <a:avLst/>
          </a:prstGeom>
          <a:noFill/>
        </p:spPr>
        <p:txBody>
          <a:bodyPr wrap="none" rtlCol="0">
            <a:spAutoFit/>
          </a:bodyPr>
          <a:lstStyle/>
          <a:p>
            <a:pPr algn="ctr"/>
            <a:r>
              <a:rPr lang="en-US" dirty="0" smtClean="0"/>
              <a:t>Fender</a:t>
            </a:r>
          </a:p>
          <a:p>
            <a:pPr algn="ctr"/>
            <a:r>
              <a:rPr lang="en-US" dirty="0" smtClean="0"/>
              <a:t>bender</a:t>
            </a:r>
            <a:endParaRPr lang="en-US" dirty="0"/>
          </a:p>
        </p:txBody>
      </p:sp>
    </p:spTree>
    <p:extLst>
      <p:ext uri="{BB962C8B-B14F-4D97-AF65-F5344CB8AC3E}">
        <p14:creationId xmlns:p14="http://schemas.microsoft.com/office/powerpoint/2010/main" val="39888540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9058" y="1572027"/>
            <a:ext cx="4734467" cy="434109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386080" y="164267"/>
            <a:ext cx="768595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baseline="0">
                <a:solidFill>
                  <a:srgbClr val="641868"/>
                </a:solidFill>
                <a:latin typeface="Avenir Heavy"/>
                <a:ea typeface="+mj-ea"/>
                <a:cs typeface="+mj-cs"/>
              </a:defRPr>
            </a:lvl1pPr>
          </a:lstStyle>
          <a:p>
            <a:endParaRPr lang="en-US" dirty="0"/>
          </a:p>
        </p:txBody>
      </p:sp>
      <p:sp>
        <p:nvSpPr>
          <p:cNvPr id="7" name="Title 7"/>
          <p:cNvSpPr txBox="1">
            <a:spLocks/>
          </p:cNvSpPr>
          <p:nvPr/>
        </p:nvSpPr>
        <p:spPr>
          <a:xfrm>
            <a:off x="-1" y="6492673"/>
            <a:ext cx="4604657"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srgbClr val="641868"/>
                </a:solidFill>
                <a:latin typeface="Avenir Roman"/>
              </a:rPr>
              <a:t>Exploring Resiliency</a:t>
            </a:r>
          </a:p>
        </p:txBody>
      </p:sp>
      <p:sp>
        <p:nvSpPr>
          <p:cNvPr id="8" name="TextBox 7"/>
          <p:cNvSpPr txBox="1"/>
          <p:nvPr/>
        </p:nvSpPr>
        <p:spPr>
          <a:xfrm>
            <a:off x="7640053" y="6519446"/>
            <a:ext cx="1519708" cy="338554"/>
          </a:xfrm>
          <a:prstGeom prst="rect">
            <a:avLst/>
          </a:prstGeom>
          <a:noFill/>
        </p:spPr>
        <p:txBody>
          <a:bodyPr wrap="square" rtlCol="0">
            <a:spAutoFit/>
          </a:bodyPr>
          <a:lstStyle/>
          <a:p>
            <a:pPr algn="r"/>
            <a:r>
              <a:rPr lang="en-US" sz="1600" dirty="0" smtClean="0">
                <a:solidFill>
                  <a:srgbClr val="641868"/>
                </a:solidFill>
                <a:latin typeface="Avenir Roman"/>
              </a:rPr>
              <a:t>249-250, 329</a:t>
            </a:r>
            <a:endParaRPr lang="en-US" sz="1600" dirty="0">
              <a:solidFill>
                <a:srgbClr val="641868"/>
              </a:solidFill>
              <a:latin typeface="Avenir Roman"/>
            </a:endParaRPr>
          </a:p>
        </p:txBody>
      </p:sp>
      <p:sp>
        <p:nvSpPr>
          <p:cNvPr id="9" name="Title 1"/>
          <p:cNvSpPr>
            <a:spLocks noGrp="1"/>
          </p:cNvSpPr>
          <p:nvPr>
            <p:ph type="title"/>
          </p:nvPr>
        </p:nvSpPr>
        <p:spPr>
          <a:xfrm>
            <a:off x="692483" y="264761"/>
            <a:ext cx="7759033" cy="1143000"/>
          </a:xfrm>
        </p:spPr>
        <p:txBody>
          <a:bodyPr/>
          <a:lstStyle/>
          <a:p>
            <a:pPr algn="ctr"/>
            <a:r>
              <a:rPr lang="en-US" dirty="0"/>
              <a:t>3 Sources of Resilience</a:t>
            </a:r>
          </a:p>
        </p:txBody>
      </p:sp>
      <p:sp>
        <p:nvSpPr>
          <p:cNvPr id="10" name="TextBox 9"/>
          <p:cNvSpPr txBox="1"/>
          <p:nvPr/>
        </p:nvSpPr>
        <p:spPr>
          <a:xfrm>
            <a:off x="4229058" y="1383382"/>
            <a:ext cx="2308902" cy="4247317"/>
          </a:xfrm>
          <a:prstGeom prst="rect">
            <a:avLst/>
          </a:prstGeom>
          <a:noFill/>
          <a:ln>
            <a:noFill/>
          </a:ln>
        </p:spPr>
        <p:txBody>
          <a:bodyPr wrap="square" rtlCol="0">
            <a:spAutoFit/>
          </a:bodyPr>
          <a:lstStyle/>
          <a:p>
            <a:pPr>
              <a:lnSpc>
                <a:spcPct val="250000"/>
              </a:lnSpc>
            </a:pPr>
            <a:r>
              <a:rPr lang="en-US" sz="3600" dirty="0">
                <a:effectLst>
                  <a:outerShdw blurRad="38100" dist="38100" dir="2700000" algn="tl">
                    <a:srgbClr val="000000">
                      <a:alpha val="43137"/>
                    </a:srgbClr>
                  </a:outerShdw>
                </a:effectLst>
                <a:latin typeface="Avenir Roman"/>
              </a:rPr>
              <a:t>“I have…”</a:t>
            </a:r>
          </a:p>
          <a:p>
            <a:pPr>
              <a:lnSpc>
                <a:spcPct val="250000"/>
              </a:lnSpc>
            </a:pPr>
            <a:r>
              <a:rPr lang="en-US" sz="3600" dirty="0">
                <a:effectLst>
                  <a:outerShdw blurRad="38100" dist="38100" dir="2700000" algn="tl">
                    <a:srgbClr val="000000">
                      <a:alpha val="43137"/>
                    </a:srgbClr>
                  </a:outerShdw>
                </a:effectLst>
                <a:latin typeface="Avenir Roman"/>
              </a:rPr>
              <a:t>“I am…”</a:t>
            </a:r>
          </a:p>
          <a:p>
            <a:pPr>
              <a:lnSpc>
                <a:spcPct val="250000"/>
              </a:lnSpc>
            </a:pPr>
            <a:r>
              <a:rPr lang="en-US" sz="3600" dirty="0">
                <a:effectLst>
                  <a:outerShdw blurRad="38100" dist="38100" dir="2700000" algn="tl">
                    <a:srgbClr val="000000">
                      <a:alpha val="43137"/>
                    </a:srgbClr>
                  </a:outerShdw>
                </a:effectLst>
                <a:latin typeface="Avenir Roman"/>
              </a:rPr>
              <a:t>“I can</a:t>
            </a:r>
            <a:r>
              <a:rPr lang="en-US" sz="3600" dirty="0" smtClean="0">
                <a:effectLst>
                  <a:outerShdw blurRad="38100" dist="38100" dir="2700000" algn="tl">
                    <a:srgbClr val="000000">
                      <a:alpha val="43137"/>
                    </a:srgbClr>
                  </a:outerShdw>
                </a:effectLst>
                <a:latin typeface="Avenir Roman"/>
              </a:rPr>
              <a:t>…”</a:t>
            </a:r>
            <a:endParaRPr lang="en-US" sz="3600" dirty="0">
              <a:effectLst>
                <a:outerShdw blurRad="38100" dist="38100" dir="2700000" algn="tl">
                  <a:srgbClr val="000000">
                    <a:alpha val="43137"/>
                  </a:srgbClr>
                </a:outerShdw>
              </a:effectLst>
              <a:latin typeface="Avenir Roman"/>
            </a:endParaRPr>
          </a:p>
        </p:txBody>
      </p:sp>
      <p:pic>
        <p:nvPicPr>
          <p:cNvPr id="11" name="06465F76-A08F-4B88-BEC2-CE46531FC7C1" descr="493B63D0-EFA8-463B-9215-E37904374FFC@hs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894" y="1747886"/>
            <a:ext cx="2408434" cy="36098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10</a:t>
            </a:r>
            <a:endParaRPr lang="en-US" sz="2000" dirty="0">
              <a:latin typeface="Avenir Roman"/>
            </a:endParaRPr>
          </a:p>
        </p:txBody>
      </p:sp>
      <p:sp>
        <p:nvSpPr>
          <p:cNvPr id="13" name="TextBox 12"/>
          <p:cNvSpPr txBox="1"/>
          <p:nvPr/>
        </p:nvSpPr>
        <p:spPr>
          <a:xfrm>
            <a:off x="6537960" y="1383382"/>
            <a:ext cx="2308902" cy="5201424"/>
          </a:xfrm>
          <a:prstGeom prst="rect">
            <a:avLst/>
          </a:prstGeom>
          <a:noFill/>
          <a:ln>
            <a:noFill/>
          </a:ln>
        </p:spPr>
        <p:txBody>
          <a:bodyPr wrap="square" rtlCol="0">
            <a:spAutoFit/>
          </a:bodyPr>
          <a:lstStyle/>
          <a:p>
            <a:endParaRPr lang="en-US" dirty="0" smtClean="0">
              <a:effectLst>
                <a:outerShdw blurRad="38100" dist="38100" dir="2700000" algn="tl">
                  <a:srgbClr val="000000">
                    <a:alpha val="43137"/>
                  </a:srgbClr>
                </a:outerShdw>
              </a:effectLst>
              <a:latin typeface="Avenir Roman"/>
            </a:endParaRPr>
          </a:p>
          <a:p>
            <a:r>
              <a:rPr lang="en-US" dirty="0" smtClean="0">
                <a:latin typeface="Avenir Roman"/>
              </a:rPr>
              <a:t>External supports (trusting relationships, positive role models)</a:t>
            </a:r>
          </a:p>
          <a:p>
            <a:endParaRPr lang="en-US" dirty="0" smtClean="0">
              <a:latin typeface="Avenir Roman"/>
            </a:endParaRPr>
          </a:p>
          <a:p>
            <a:endParaRPr lang="en-US" dirty="0">
              <a:latin typeface="Avenir Roman"/>
            </a:endParaRPr>
          </a:p>
          <a:p>
            <a:r>
              <a:rPr lang="en-US" dirty="0" smtClean="0">
                <a:latin typeface="Avenir Roman"/>
              </a:rPr>
              <a:t>Personal qualities, strengths, talents, abilities</a:t>
            </a:r>
          </a:p>
          <a:p>
            <a:endParaRPr lang="en-US" dirty="0" smtClean="0">
              <a:latin typeface="Avenir Roman"/>
            </a:endParaRPr>
          </a:p>
          <a:p>
            <a:endParaRPr lang="en-US" dirty="0" smtClean="0">
              <a:latin typeface="Avenir Roman"/>
            </a:endParaRPr>
          </a:p>
          <a:p>
            <a:endParaRPr lang="en-US" dirty="0">
              <a:latin typeface="Avenir Roman"/>
            </a:endParaRPr>
          </a:p>
          <a:p>
            <a:r>
              <a:rPr lang="en-US" dirty="0" smtClean="0">
                <a:latin typeface="Avenir Roman"/>
              </a:rPr>
              <a:t>Steps they can take</a:t>
            </a:r>
          </a:p>
          <a:p>
            <a:endParaRPr lang="en-US" sz="2000" dirty="0" smtClean="0">
              <a:latin typeface="Avenir Roman"/>
            </a:endParaRPr>
          </a:p>
          <a:p>
            <a:endParaRPr lang="en-US" sz="2000" dirty="0">
              <a:effectLst>
                <a:outerShdw blurRad="38100" dist="38100" dir="2700000" algn="tl">
                  <a:srgbClr val="000000">
                    <a:alpha val="43137"/>
                  </a:srgbClr>
                </a:outerShdw>
              </a:effectLst>
              <a:latin typeface="Avenir Roman"/>
            </a:endParaRPr>
          </a:p>
          <a:p>
            <a:endParaRPr lang="en-US" sz="2000" dirty="0" smtClean="0">
              <a:effectLst>
                <a:outerShdw blurRad="38100" dist="38100" dir="2700000" algn="tl">
                  <a:srgbClr val="000000">
                    <a:alpha val="43137"/>
                  </a:srgbClr>
                </a:outerShdw>
              </a:effectLst>
              <a:latin typeface="Avenir Roman"/>
            </a:endParaRPr>
          </a:p>
          <a:p>
            <a:endParaRPr lang="en-US" sz="2000" dirty="0">
              <a:effectLst>
                <a:outerShdw blurRad="38100" dist="38100" dir="2700000" algn="tl">
                  <a:srgbClr val="000000">
                    <a:alpha val="43137"/>
                  </a:srgbClr>
                </a:outerShdw>
              </a:effectLst>
              <a:latin typeface="Avenir Roman"/>
            </a:endParaRPr>
          </a:p>
        </p:txBody>
      </p:sp>
      <p:cxnSp>
        <p:nvCxnSpPr>
          <p:cNvPr id="6" name="Straight Connector 5"/>
          <p:cNvCxnSpPr/>
          <p:nvPr/>
        </p:nvCxnSpPr>
        <p:spPr>
          <a:xfrm>
            <a:off x="4229058" y="2910840"/>
            <a:ext cx="47344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229058" y="4480560"/>
            <a:ext cx="47344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81853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386080" y="164267"/>
            <a:ext cx="768595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baseline="0">
                <a:solidFill>
                  <a:srgbClr val="641868"/>
                </a:solidFill>
                <a:latin typeface="Avenir Heavy"/>
                <a:ea typeface="+mj-ea"/>
                <a:cs typeface="+mj-cs"/>
              </a:defRPr>
            </a:lvl1pPr>
          </a:lstStyle>
          <a:p>
            <a:endParaRPr lang="en-US" dirty="0"/>
          </a:p>
        </p:txBody>
      </p:sp>
      <p:sp>
        <p:nvSpPr>
          <p:cNvPr id="9" name="Title 1"/>
          <p:cNvSpPr>
            <a:spLocks noGrp="1"/>
          </p:cNvSpPr>
          <p:nvPr>
            <p:ph type="title"/>
          </p:nvPr>
        </p:nvSpPr>
        <p:spPr>
          <a:xfrm>
            <a:off x="692483" y="170073"/>
            <a:ext cx="7759033" cy="843384"/>
          </a:xfrm>
          <a:solidFill>
            <a:schemeClr val="bg1"/>
          </a:solidFill>
        </p:spPr>
        <p:txBody>
          <a:bodyPr/>
          <a:lstStyle/>
          <a:p>
            <a:pPr algn="ctr"/>
            <a:r>
              <a:rPr lang="en-US" dirty="0"/>
              <a:t>3 Sources of Resilience</a:t>
            </a:r>
          </a:p>
        </p:txBody>
      </p:sp>
      <p:sp>
        <p:nvSpPr>
          <p:cNvPr id="12" name="TextBox 11"/>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10</a:t>
            </a:r>
            <a:endParaRPr lang="en-US" sz="2000" dirty="0">
              <a:latin typeface="Avenir Roman"/>
            </a:endParaRPr>
          </a:p>
        </p:txBody>
      </p:sp>
      <p:sp>
        <p:nvSpPr>
          <p:cNvPr id="13" name="TextBox 12"/>
          <p:cNvSpPr txBox="1"/>
          <p:nvPr/>
        </p:nvSpPr>
        <p:spPr>
          <a:xfrm>
            <a:off x="6537960" y="1383382"/>
            <a:ext cx="2308902" cy="1323439"/>
          </a:xfrm>
          <a:prstGeom prst="rect">
            <a:avLst/>
          </a:prstGeom>
          <a:noFill/>
          <a:ln>
            <a:noFill/>
          </a:ln>
        </p:spPr>
        <p:txBody>
          <a:bodyPr wrap="square" rtlCol="0">
            <a:spAutoFit/>
          </a:bodyPr>
          <a:lstStyle/>
          <a:p>
            <a:endParaRPr lang="en-US" sz="2000" dirty="0" smtClean="0">
              <a:effectLst>
                <a:outerShdw blurRad="38100" dist="38100" dir="2700000" algn="tl">
                  <a:srgbClr val="000000">
                    <a:alpha val="43137"/>
                  </a:srgbClr>
                </a:outerShdw>
              </a:effectLst>
              <a:latin typeface="Avenir Roman"/>
            </a:endParaRPr>
          </a:p>
          <a:p>
            <a:endParaRPr lang="en-US" sz="2000" dirty="0">
              <a:effectLst>
                <a:outerShdw blurRad="38100" dist="38100" dir="2700000" algn="tl">
                  <a:srgbClr val="000000">
                    <a:alpha val="43137"/>
                  </a:srgbClr>
                </a:outerShdw>
              </a:effectLst>
              <a:latin typeface="Avenir Roman"/>
            </a:endParaRPr>
          </a:p>
          <a:p>
            <a:endParaRPr lang="en-US" sz="2000" dirty="0" smtClean="0">
              <a:effectLst>
                <a:outerShdw blurRad="38100" dist="38100" dir="2700000" algn="tl">
                  <a:srgbClr val="000000">
                    <a:alpha val="43137"/>
                  </a:srgbClr>
                </a:outerShdw>
              </a:effectLst>
              <a:latin typeface="Avenir Roman"/>
            </a:endParaRPr>
          </a:p>
          <a:p>
            <a:endParaRPr lang="en-US" sz="2000" dirty="0">
              <a:effectLst>
                <a:outerShdw blurRad="38100" dist="38100" dir="2700000" algn="tl">
                  <a:srgbClr val="000000">
                    <a:alpha val="43137"/>
                  </a:srgbClr>
                </a:outerShdw>
              </a:effectLst>
              <a:latin typeface="Avenir Roman"/>
            </a:endParaRPr>
          </a:p>
        </p:txBody>
      </p:sp>
      <p:sp>
        <p:nvSpPr>
          <p:cNvPr id="3" name="TextBox 2"/>
          <p:cNvSpPr txBox="1"/>
          <p:nvPr/>
        </p:nvSpPr>
        <p:spPr>
          <a:xfrm>
            <a:off x="875210" y="1175657"/>
            <a:ext cx="8088315" cy="1200329"/>
          </a:xfrm>
          <a:prstGeom prst="rect">
            <a:avLst/>
          </a:prstGeom>
          <a:solidFill>
            <a:schemeClr val="bg1"/>
          </a:solidFill>
        </p:spPr>
        <p:txBody>
          <a:bodyPr wrap="square" rtlCol="0">
            <a:spAutoFit/>
          </a:bodyPr>
          <a:lstStyle/>
          <a:p>
            <a:r>
              <a:rPr lang="en-US" dirty="0" smtClean="0"/>
              <a:t>Max loves to play soccer and has been practicing so that he can try out for the team. He noticed a few kids kicking a soccer ball around at the playground. He asked if he could play with them, but they told him to go away. He is feeling hurt and disappointed. How can you help Max build resilience using the table below?</a:t>
            </a: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3076990296"/>
              </p:ext>
            </p:extLst>
          </p:nvPr>
        </p:nvGraphicFramePr>
        <p:xfrm>
          <a:off x="875209" y="2452100"/>
          <a:ext cx="8088315" cy="4167064"/>
        </p:xfrm>
        <a:graphic>
          <a:graphicData uri="http://schemas.openxmlformats.org/drawingml/2006/table">
            <a:tbl>
              <a:tblPr firstRow="1" bandRow="1">
                <a:tableStyleId>{D7AC3CCA-C797-4891-BE02-D94E43425B78}</a:tableStyleId>
              </a:tblPr>
              <a:tblGrid>
                <a:gridCol w="2696105">
                  <a:extLst>
                    <a:ext uri="{9D8B030D-6E8A-4147-A177-3AD203B41FA5}">
                      <a16:colId xmlns:a16="http://schemas.microsoft.com/office/drawing/2014/main" val="3442312173"/>
                    </a:ext>
                  </a:extLst>
                </a:gridCol>
                <a:gridCol w="2696105">
                  <a:extLst>
                    <a:ext uri="{9D8B030D-6E8A-4147-A177-3AD203B41FA5}">
                      <a16:colId xmlns:a16="http://schemas.microsoft.com/office/drawing/2014/main" val="2190686854"/>
                    </a:ext>
                  </a:extLst>
                </a:gridCol>
                <a:gridCol w="2696105">
                  <a:extLst>
                    <a:ext uri="{9D8B030D-6E8A-4147-A177-3AD203B41FA5}">
                      <a16:colId xmlns:a16="http://schemas.microsoft.com/office/drawing/2014/main" val="1132309501"/>
                    </a:ext>
                  </a:extLst>
                </a:gridCol>
              </a:tblGrid>
              <a:tr h="797837">
                <a:tc>
                  <a:txBody>
                    <a:bodyPr/>
                    <a:lstStyle/>
                    <a:p>
                      <a:pPr algn="ctr"/>
                      <a:r>
                        <a:rPr lang="en-US" b="1" dirty="0" smtClean="0">
                          <a:effectLst/>
                          <a:latin typeface="+mn-lt"/>
                        </a:rPr>
                        <a:t>I HAVE</a:t>
                      </a:r>
                    </a:p>
                    <a:p>
                      <a:pPr algn="ctr"/>
                      <a:endParaRPr lang="en-US" sz="500" b="1" dirty="0" smtClean="0">
                        <a:effectLst/>
                        <a:latin typeface="+mn-lt"/>
                      </a:endParaRPr>
                    </a:p>
                    <a:p>
                      <a:pPr algn="ctr"/>
                      <a:r>
                        <a:rPr lang="en-US" sz="1600" b="1" dirty="0" smtClean="0">
                          <a:effectLst/>
                          <a:latin typeface="+mn-lt"/>
                        </a:rPr>
                        <a:t>External supports </a:t>
                      </a:r>
                      <a:endParaRPr lang="en-US" sz="1600" b="1" dirty="0">
                        <a:effectLst/>
                        <a:latin typeface="+mn-lt"/>
                      </a:endParaRPr>
                    </a:p>
                  </a:txBody>
                  <a:tcPr anchor="ctr"/>
                </a:tc>
                <a:tc>
                  <a:txBody>
                    <a:bodyPr/>
                    <a:lstStyle/>
                    <a:p>
                      <a:pPr algn="ctr"/>
                      <a:r>
                        <a:rPr lang="en-US" b="1" dirty="0" smtClean="0">
                          <a:effectLst/>
                          <a:latin typeface="+mn-lt"/>
                        </a:rPr>
                        <a:t>I AM</a:t>
                      </a:r>
                    </a:p>
                    <a:p>
                      <a:pPr algn="ctr"/>
                      <a:endParaRPr lang="en-US" sz="500" b="1" dirty="0" smtClean="0">
                        <a:effectLst/>
                        <a:latin typeface="+mn-l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smtClean="0">
                          <a:effectLst/>
                          <a:latin typeface="+mn-lt"/>
                        </a:rPr>
                        <a:t>Max’s strengths</a:t>
                      </a:r>
                      <a:r>
                        <a:rPr lang="en-US" sz="1600" b="1" baseline="0" dirty="0" smtClean="0">
                          <a:effectLst/>
                          <a:latin typeface="+mn-lt"/>
                        </a:rPr>
                        <a:t> </a:t>
                      </a:r>
                      <a:r>
                        <a:rPr lang="en-US" sz="1600" b="1" dirty="0" smtClean="0">
                          <a:effectLst/>
                          <a:latin typeface="+mn-lt"/>
                        </a:rPr>
                        <a:t>and abilities</a:t>
                      </a:r>
                    </a:p>
                  </a:txBody>
                  <a:tcPr anchor="ctr"/>
                </a:tc>
                <a:tc>
                  <a:txBody>
                    <a:bodyPr/>
                    <a:lstStyle/>
                    <a:p>
                      <a:pPr algn="ctr"/>
                      <a:r>
                        <a:rPr lang="en-US" b="1" dirty="0" smtClean="0">
                          <a:effectLst/>
                          <a:latin typeface="+mn-lt"/>
                        </a:rPr>
                        <a:t>I CAN</a:t>
                      </a:r>
                    </a:p>
                    <a:p>
                      <a:pPr algn="ctr"/>
                      <a:endParaRPr lang="en-US" sz="500" b="1" dirty="0" smtClean="0">
                        <a:effectLst/>
                        <a:latin typeface="+mn-l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smtClean="0">
                          <a:effectLst/>
                          <a:latin typeface="+mn-lt"/>
                        </a:rPr>
                        <a:t>Steps Max can take</a:t>
                      </a:r>
                    </a:p>
                  </a:txBody>
                  <a:tcPr anchor="ctr"/>
                </a:tc>
                <a:extLst>
                  <a:ext uri="{0D108BD9-81ED-4DB2-BD59-A6C34878D82A}">
                    <a16:rowId xmlns:a16="http://schemas.microsoft.com/office/drawing/2014/main" val="790758572"/>
                  </a:ext>
                </a:extLst>
              </a:tr>
              <a:tr h="3369227">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2140263945"/>
                  </a:ext>
                </a:extLst>
              </a:tr>
            </a:tbl>
          </a:graphicData>
        </a:graphic>
      </p:graphicFrame>
    </p:spTree>
    <p:extLst>
      <p:ext uri="{BB962C8B-B14F-4D97-AF65-F5344CB8AC3E}">
        <p14:creationId xmlns:p14="http://schemas.microsoft.com/office/powerpoint/2010/main" val="14934967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I:\Training Dept\2015 BHP Curriculum Revisions\Cassie's Drafts\BHP pics - GL\spiral stairs.jpg">
            <a:hlinkClick r:id="rId3"/>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7912" b="32326"/>
          <a:stretch/>
        </p:blipFill>
        <p:spPr bwMode="auto">
          <a:xfrm>
            <a:off x="0" y="0"/>
            <a:ext cx="9144000" cy="68253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386080" y="164267"/>
            <a:ext cx="768595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baseline="0">
                <a:solidFill>
                  <a:srgbClr val="641868"/>
                </a:solidFill>
                <a:latin typeface="Avenir Heavy"/>
                <a:ea typeface="+mj-ea"/>
                <a:cs typeface="+mj-cs"/>
              </a:defRPr>
            </a:lvl1pPr>
          </a:lstStyle>
          <a:p>
            <a:endParaRPr lang="en-US" dirty="0"/>
          </a:p>
        </p:txBody>
      </p:sp>
      <p:sp>
        <p:nvSpPr>
          <p:cNvPr id="2" name="Rectangle 1"/>
          <p:cNvSpPr/>
          <p:nvPr/>
        </p:nvSpPr>
        <p:spPr>
          <a:xfrm>
            <a:off x="0" y="-26941"/>
            <a:ext cx="9144000" cy="6879223"/>
          </a:xfrm>
          <a:prstGeom prst="rect">
            <a:avLst/>
          </a:prstGeom>
          <a:solidFill>
            <a:schemeClr val="bg1">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606894" y="-119634"/>
            <a:ext cx="7759033" cy="1143000"/>
          </a:xfrm>
        </p:spPr>
        <p:txBody>
          <a:bodyPr/>
          <a:lstStyle/>
          <a:p>
            <a:pPr algn="ctr"/>
            <a:r>
              <a:rPr lang="en-US" dirty="0"/>
              <a:t>Strength-based In Action</a:t>
            </a:r>
          </a:p>
        </p:txBody>
      </p:sp>
      <p:sp>
        <p:nvSpPr>
          <p:cNvPr id="13" name="TextBox 12"/>
          <p:cNvSpPr txBox="1"/>
          <p:nvPr/>
        </p:nvSpPr>
        <p:spPr>
          <a:xfrm>
            <a:off x="4843572" y="836988"/>
            <a:ext cx="4746172" cy="1754326"/>
          </a:xfrm>
          <a:prstGeom prst="rect">
            <a:avLst/>
          </a:prstGeom>
          <a:noFill/>
        </p:spPr>
        <p:txBody>
          <a:bodyPr wrap="square" rtlCol="0">
            <a:spAutoFit/>
          </a:bodyPr>
          <a:lstStyle/>
          <a:p>
            <a:pPr algn="ctr"/>
            <a:r>
              <a:rPr lang="en-US" sz="3600" dirty="0" smtClean="0">
                <a:latin typeface="Avenir Roman"/>
              </a:rPr>
              <a:t>Our perspective makes a</a:t>
            </a:r>
          </a:p>
          <a:p>
            <a:pPr algn="ctr"/>
            <a:r>
              <a:rPr lang="en-US" sz="3600" dirty="0" smtClean="0">
                <a:latin typeface="Avenir Roman"/>
              </a:rPr>
              <a:t>difference!</a:t>
            </a:r>
            <a:endParaRPr lang="en-US" sz="3600" dirty="0">
              <a:latin typeface="Avenir Roman"/>
            </a:endParaRPr>
          </a:p>
        </p:txBody>
      </p:sp>
      <p:sp>
        <p:nvSpPr>
          <p:cNvPr id="14" name="Title 7"/>
          <p:cNvSpPr txBox="1">
            <a:spLocks/>
          </p:cNvSpPr>
          <p:nvPr/>
        </p:nvSpPr>
        <p:spPr>
          <a:xfrm>
            <a:off x="0" y="6498223"/>
            <a:ext cx="2731168"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rgbClr val="641868"/>
                </a:solidFill>
                <a:latin typeface="Avenir Roman"/>
              </a:rPr>
              <a:t>Resilience</a:t>
            </a:r>
            <a:endParaRPr lang="en-US" sz="1600" dirty="0">
              <a:solidFill>
                <a:srgbClr val="641868"/>
              </a:solidFill>
              <a:latin typeface="Avenir Roman"/>
            </a:endParaRPr>
          </a:p>
        </p:txBody>
      </p:sp>
      <p:sp>
        <p:nvSpPr>
          <p:cNvPr id="15" name="TextBox 14"/>
          <p:cNvSpPr txBox="1"/>
          <p:nvPr/>
        </p:nvSpPr>
        <p:spPr>
          <a:xfrm>
            <a:off x="5450306" y="6519446"/>
            <a:ext cx="3693694" cy="338554"/>
          </a:xfrm>
          <a:prstGeom prst="rect">
            <a:avLst/>
          </a:prstGeom>
          <a:noFill/>
        </p:spPr>
        <p:txBody>
          <a:bodyPr wrap="square" rtlCol="0">
            <a:spAutoFit/>
          </a:bodyPr>
          <a:lstStyle/>
          <a:p>
            <a:pPr algn="r"/>
            <a:r>
              <a:rPr lang="en-US" sz="1600" dirty="0" smtClean="0">
                <a:solidFill>
                  <a:srgbClr val="641868"/>
                </a:solidFill>
                <a:latin typeface="Avenir Roman"/>
              </a:rPr>
              <a:t>251</a:t>
            </a:r>
            <a:endParaRPr lang="en-US" sz="1600" dirty="0">
              <a:solidFill>
                <a:srgbClr val="641868"/>
              </a:solidFill>
              <a:latin typeface="Avenir Roman"/>
            </a:endParaRPr>
          </a:p>
        </p:txBody>
      </p:sp>
      <p:sp>
        <p:nvSpPr>
          <p:cNvPr id="10" name="TextBox 9"/>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10</a:t>
            </a:r>
            <a:endParaRPr lang="en-US" sz="2000" dirty="0">
              <a:latin typeface="Avenir Roman"/>
            </a:endParaRPr>
          </a:p>
        </p:txBody>
      </p:sp>
    </p:spTree>
    <p:extLst>
      <p:ext uri="{BB962C8B-B14F-4D97-AF65-F5344CB8AC3E}">
        <p14:creationId xmlns:p14="http://schemas.microsoft.com/office/powerpoint/2010/main" val="40662580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555157"/>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386080" y="164267"/>
            <a:ext cx="768595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baseline="0">
                <a:solidFill>
                  <a:srgbClr val="641868"/>
                </a:solidFill>
                <a:latin typeface="Avenir Heavy"/>
                <a:ea typeface="+mj-ea"/>
                <a:cs typeface="+mj-cs"/>
              </a:defRPr>
            </a:lvl1pPr>
          </a:lstStyle>
          <a:p>
            <a:endParaRPr lang="en-US" dirty="0"/>
          </a:p>
        </p:txBody>
      </p:sp>
      <p:sp>
        <p:nvSpPr>
          <p:cNvPr id="9" name="Title 1"/>
          <p:cNvSpPr>
            <a:spLocks noGrp="1"/>
          </p:cNvSpPr>
          <p:nvPr>
            <p:ph type="title"/>
          </p:nvPr>
        </p:nvSpPr>
        <p:spPr>
          <a:xfrm>
            <a:off x="692483" y="117472"/>
            <a:ext cx="7759033" cy="866201"/>
          </a:xfrm>
        </p:spPr>
        <p:txBody>
          <a:bodyPr/>
          <a:lstStyle/>
          <a:p>
            <a:pPr algn="ctr"/>
            <a:r>
              <a:rPr lang="en-US" dirty="0"/>
              <a:t>Happiness Advantage</a:t>
            </a:r>
          </a:p>
        </p:txBody>
      </p:sp>
      <p:sp>
        <p:nvSpPr>
          <p:cNvPr id="10" name="TextBox 9"/>
          <p:cNvSpPr txBox="1"/>
          <p:nvPr/>
        </p:nvSpPr>
        <p:spPr>
          <a:xfrm>
            <a:off x="1277007" y="998999"/>
            <a:ext cx="7686518" cy="5232202"/>
          </a:xfrm>
          <a:prstGeom prst="rect">
            <a:avLst/>
          </a:prstGeom>
          <a:noFill/>
          <a:ln>
            <a:noFill/>
          </a:ln>
        </p:spPr>
        <p:txBody>
          <a:bodyPr wrap="square" rtlCol="0">
            <a:spAutoFit/>
          </a:bodyPr>
          <a:lstStyle/>
          <a:p>
            <a:pPr lvl="0">
              <a:spcAft>
                <a:spcPts val="1200"/>
              </a:spcAft>
            </a:pPr>
            <a:r>
              <a:rPr lang="en-US" sz="2400" dirty="0">
                <a:latin typeface="Avenir Roman"/>
              </a:rPr>
              <a:t>Daily habits for experiencing the happiness advantage:</a:t>
            </a:r>
          </a:p>
          <a:p>
            <a:pPr marL="457200" lvl="0" indent="-457200">
              <a:spcAft>
                <a:spcPts val="1200"/>
              </a:spcAft>
              <a:buFont typeface="+mj-lt"/>
              <a:buAutoNum type="arabicPeriod"/>
            </a:pPr>
            <a:r>
              <a:rPr lang="en-US" sz="2400" dirty="0">
                <a:latin typeface="Avenir Roman"/>
              </a:rPr>
              <a:t>Write down 3 new things you are grateful </a:t>
            </a:r>
            <a:r>
              <a:rPr lang="en-US" sz="2400" dirty="0" smtClean="0">
                <a:latin typeface="Avenir Roman"/>
              </a:rPr>
              <a:t>for.</a:t>
            </a:r>
            <a:endParaRPr lang="en-US" sz="2400" dirty="0">
              <a:latin typeface="Avenir Roman"/>
            </a:endParaRPr>
          </a:p>
          <a:p>
            <a:pPr marL="457200" lvl="0" indent="-457200">
              <a:spcAft>
                <a:spcPts val="1200"/>
              </a:spcAft>
              <a:buFont typeface="+mj-lt"/>
              <a:buAutoNum type="arabicPeriod"/>
            </a:pPr>
            <a:r>
              <a:rPr lang="en-US" sz="2400" dirty="0">
                <a:latin typeface="Avenir Roman"/>
              </a:rPr>
              <a:t>Journal about one positive experience </a:t>
            </a:r>
            <a:r>
              <a:rPr lang="en-US" sz="2400" dirty="0" smtClean="0">
                <a:latin typeface="Avenir Roman"/>
              </a:rPr>
              <a:t>you had in </a:t>
            </a:r>
            <a:r>
              <a:rPr lang="en-US" sz="2400" dirty="0">
                <a:latin typeface="Avenir Roman"/>
              </a:rPr>
              <a:t>the past 24 </a:t>
            </a:r>
            <a:r>
              <a:rPr lang="en-US" sz="2400" dirty="0" smtClean="0">
                <a:latin typeface="Avenir Roman"/>
              </a:rPr>
              <a:t>hours.</a:t>
            </a:r>
            <a:endParaRPr lang="en-US" sz="2400" dirty="0">
              <a:latin typeface="Avenir Roman"/>
            </a:endParaRPr>
          </a:p>
          <a:p>
            <a:pPr marL="457200" lvl="0" indent="-457200">
              <a:spcAft>
                <a:spcPts val="1200"/>
              </a:spcAft>
              <a:buFont typeface="+mj-lt"/>
              <a:buAutoNum type="arabicPeriod"/>
            </a:pPr>
            <a:r>
              <a:rPr lang="en-US" sz="2400" dirty="0">
                <a:latin typeface="Avenir Roman"/>
              </a:rPr>
              <a:t>Send one positive email/note/text message praising or thanking someone in your social </a:t>
            </a:r>
            <a:r>
              <a:rPr lang="en-US" sz="2400" dirty="0" smtClean="0">
                <a:latin typeface="Avenir Roman"/>
              </a:rPr>
              <a:t>network.</a:t>
            </a:r>
            <a:endParaRPr lang="en-US" sz="2400" dirty="0">
              <a:latin typeface="Avenir Roman"/>
            </a:endParaRPr>
          </a:p>
          <a:p>
            <a:pPr marL="457200" lvl="0" indent="-457200">
              <a:spcAft>
                <a:spcPts val="1200"/>
              </a:spcAft>
              <a:buFont typeface="+mj-lt"/>
              <a:buAutoNum type="arabicPeriod"/>
            </a:pPr>
            <a:r>
              <a:rPr lang="en-US" sz="2400" dirty="0" smtClean="0">
                <a:latin typeface="Avenir Roman"/>
              </a:rPr>
              <a:t>Exercise.</a:t>
            </a:r>
            <a:endParaRPr lang="en-US" sz="2400" dirty="0">
              <a:latin typeface="Avenir Roman"/>
            </a:endParaRPr>
          </a:p>
          <a:p>
            <a:pPr marL="457200" lvl="0" indent="-457200">
              <a:spcAft>
                <a:spcPts val="1200"/>
              </a:spcAft>
              <a:buFont typeface="+mj-lt"/>
              <a:buAutoNum type="arabicPeriod"/>
            </a:pPr>
            <a:r>
              <a:rPr lang="en-US" sz="2400" dirty="0" smtClean="0">
                <a:latin typeface="Avenir Roman"/>
              </a:rPr>
              <a:t>Meditate.</a:t>
            </a:r>
            <a:endParaRPr lang="en-US" sz="2400" dirty="0">
              <a:latin typeface="Avenir Roman"/>
            </a:endParaRPr>
          </a:p>
          <a:p>
            <a:pPr marL="457200" lvl="0" indent="-457200">
              <a:spcAft>
                <a:spcPts val="1200"/>
              </a:spcAft>
              <a:buFont typeface="+mj-lt"/>
              <a:buAutoNum type="arabicPeriod"/>
            </a:pPr>
            <a:r>
              <a:rPr lang="en-US" sz="2400" dirty="0">
                <a:latin typeface="Avenir Roman"/>
              </a:rPr>
              <a:t>Spend </a:t>
            </a:r>
            <a:r>
              <a:rPr lang="en-US" sz="2400" dirty="0" smtClean="0">
                <a:latin typeface="Avenir Roman"/>
              </a:rPr>
              <a:t>money on experiences.</a:t>
            </a:r>
            <a:endParaRPr lang="en-US" sz="2400" dirty="0">
              <a:latin typeface="Avenir Roman"/>
            </a:endParaRPr>
          </a:p>
          <a:p>
            <a:pPr marL="457200" lvl="0" indent="-457200">
              <a:spcAft>
                <a:spcPts val="1200"/>
              </a:spcAft>
              <a:buFont typeface="+mj-lt"/>
              <a:buAutoNum type="arabicPeriod"/>
            </a:pPr>
            <a:r>
              <a:rPr lang="en-US" sz="2400" dirty="0">
                <a:latin typeface="Avenir Roman"/>
              </a:rPr>
              <a:t>Have an event or activity that you are looking forward </a:t>
            </a:r>
            <a:r>
              <a:rPr lang="en-US" sz="2400" dirty="0" smtClean="0">
                <a:latin typeface="Avenir Roman"/>
              </a:rPr>
              <a:t>to.</a:t>
            </a:r>
            <a:endParaRPr lang="en-US" sz="2400" dirty="0">
              <a:latin typeface="Avenir Roman"/>
            </a:endParaRPr>
          </a:p>
        </p:txBody>
      </p:sp>
      <p:sp>
        <p:nvSpPr>
          <p:cNvPr id="11" name="Title 7"/>
          <p:cNvSpPr txBox="1">
            <a:spLocks/>
          </p:cNvSpPr>
          <p:nvPr/>
        </p:nvSpPr>
        <p:spPr>
          <a:xfrm>
            <a:off x="0" y="6498223"/>
            <a:ext cx="2731168" cy="38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solidFill>
                  <a:srgbClr val="641868"/>
                </a:solidFill>
                <a:latin typeface="Avenir Roman"/>
              </a:rPr>
              <a:t>Resilience</a:t>
            </a:r>
            <a:endParaRPr lang="en-US" sz="1600" dirty="0">
              <a:solidFill>
                <a:srgbClr val="641868"/>
              </a:solidFill>
              <a:latin typeface="Avenir Roman"/>
            </a:endParaRPr>
          </a:p>
        </p:txBody>
      </p:sp>
      <p:sp>
        <p:nvSpPr>
          <p:cNvPr id="7" name="TextBox 6"/>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10</a:t>
            </a:r>
            <a:endParaRPr lang="en-US" sz="2000" dirty="0">
              <a:latin typeface="Avenir Roman"/>
            </a:endParaRPr>
          </a:p>
        </p:txBody>
      </p:sp>
      <p:sp>
        <p:nvSpPr>
          <p:cNvPr id="8" name="TextBox 7"/>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330</a:t>
            </a:r>
            <a:endParaRPr lang="en-US" sz="1600" dirty="0">
              <a:solidFill>
                <a:srgbClr val="641868"/>
              </a:solidFill>
              <a:latin typeface="Avenir Roman"/>
            </a:endParaRPr>
          </a:p>
        </p:txBody>
      </p:sp>
    </p:spTree>
    <p:extLst>
      <p:ext uri="{BB962C8B-B14F-4D97-AF65-F5344CB8AC3E}">
        <p14:creationId xmlns:p14="http://schemas.microsoft.com/office/powerpoint/2010/main" val="3963464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8399" y="461649"/>
            <a:ext cx="6730125" cy="1143000"/>
          </a:xfrm>
        </p:spPr>
        <p:txBody>
          <a:bodyPr/>
          <a:lstStyle/>
          <a:p>
            <a:r>
              <a:rPr lang="en-US" dirty="0">
                <a:latin typeface="Avenir Roman"/>
                <a:cs typeface="Avenir Roman"/>
              </a:rPr>
              <a:t>Learning Objectives</a:t>
            </a:r>
            <a:endParaRPr lang="en-US"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252248" y="1866243"/>
            <a:ext cx="8711277" cy="4618996"/>
          </a:xfrm>
        </p:spPr>
        <p:txBody>
          <a:bodyPr>
            <a:noAutofit/>
          </a:bodyPr>
          <a:lstStyle/>
          <a:p>
            <a:pPr>
              <a:spcBef>
                <a:spcPts val="0"/>
              </a:spcBef>
              <a:spcAft>
                <a:spcPts val="600"/>
              </a:spcAft>
            </a:pPr>
            <a:r>
              <a:rPr lang="en-US" sz="2600" dirty="0"/>
              <a:t>Identify challenging behaviors</a:t>
            </a:r>
          </a:p>
          <a:p>
            <a:pPr>
              <a:spcBef>
                <a:spcPts val="0"/>
              </a:spcBef>
              <a:spcAft>
                <a:spcPts val="600"/>
              </a:spcAft>
            </a:pPr>
            <a:r>
              <a:rPr lang="en-US" sz="2600" dirty="0"/>
              <a:t>Define, observe, and measure challenging behaviors</a:t>
            </a:r>
          </a:p>
          <a:p>
            <a:pPr>
              <a:spcBef>
                <a:spcPts val="0"/>
              </a:spcBef>
              <a:spcAft>
                <a:spcPts val="600"/>
              </a:spcAft>
            </a:pPr>
            <a:r>
              <a:rPr lang="en-US" sz="2600" dirty="0"/>
              <a:t>Define and understand the basic principles of Applied </a:t>
            </a:r>
            <a:r>
              <a:rPr lang="en-US" sz="2600" dirty="0" smtClean="0"/>
              <a:t>Behavior </a:t>
            </a:r>
            <a:r>
              <a:rPr lang="en-US" sz="2600" dirty="0"/>
              <a:t>Analysis (ABA)</a:t>
            </a:r>
          </a:p>
          <a:p>
            <a:pPr>
              <a:spcBef>
                <a:spcPts val="0"/>
              </a:spcBef>
              <a:spcAft>
                <a:spcPts val="600"/>
              </a:spcAft>
            </a:pPr>
            <a:r>
              <a:rPr lang="en-US" sz="2600" dirty="0"/>
              <a:t>Understand the antecedent to and functions of challenging behaviors</a:t>
            </a:r>
          </a:p>
          <a:p>
            <a:pPr>
              <a:spcBef>
                <a:spcPts val="0"/>
              </a:spcBef>
              <a:spcAft>
                <a:spcPts val="600"/>
              </a:spcAft>
            </a:pPr>
            <a:r>
              <a:rPr lang="en-US" sz="2600" dirty="0"/>
              <a:t>Understand the dynamics of a behavioral escalation</a:t>
            </a:r>
          </a:p>
          <a:p>
            <a:pPr>
              <a:spcBef>
                <a:spcPts val="0"/>
              </a:spcBef>
              <a:spcAft>
                <a:spcPts val="600"/>
              </a:spcAft>
            </a:pPr>
            <a:r>
              <a:rPr lang="en-US" sz="2600" dirty="0"/>
              <a:t>Prevent behavioral escalation</a:t>
            </a:r>
          </a:p>
          <a:p>
            <a:pPr>
              <a:spcBef>
                <a:spcPts val="0"/>
              </a:spcBef>
              <a:spcAft>
                <a:spcPts val="600"/>
              </a:spcAft>
            </a:pPr>
            <a:r>
              <a:rPr lang="en-US" sz="2600" dirty="0"/>
              <a:t>Safely manage escalations that have risen to crisis behavior</a:t>
            </a:r>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254</a:t>
            </a:r>
            <a:endParaRPr lang="en-US" sz="1600" dirty="0">
              <a:solidFill>
                <a:srgbClr val="641868"/>
              </a:solidFill>
              <a:latin typeface="Avenir Roman"/>
            </a:endParaRPr>
          </a:p>
        </p:txBody>
      </p:sp>
      <p:sp>
        <p:nvSpPr>
          <p:cNvPr id="11" name="TextBox 10"/>
          <p:cNvSpPr txBox="1"/>
          <p:nvPr/>
        </p:nvSpPr>
        <p:spPr>
          <a:xfrm>
            <a:off x="6177" y="6524822"/>
            <a:ext cx="5299353" cy="338554"/>
          </a:xfrm>
          <a:prstGeom prst="rect">
            <a:avLst/>
          </a:prstGeom>
          <a:noFill/>
        </p:spPr>
        <p:txBody>
          <a:bodyPr wrap="square" rtlCol="0">
            <a:spAutoFit/>
          </a:bodyPr>
          <a:lstStyle/>
          <a:p>
            <a:r>
              <a:rPr lang="en-US" sz="1600" dirty="0">
                <a:solidFill>
                  <a:srgbClr val="641868"/>
                </a:solidFill>
                <a:latin typeface="Avenir Roman"/>
              </a:rPr>
              <a:t>Learning Objectives</a:t>
            </a:r>
          </a:p>
        </p:txBody>
      </p:sp>
      <p:sp>
        <p:nvSpPr>
          <p:cNvPr id="7" name="TextBox 6"/>
          <p:cNvSpPr txBox="1"/>
          <p:nvPr/>
        </p:nvSpPr>
        <p:spPr>
          <a:xfrm>
            <a:off x="6254496" y="200055"/>
            <a:ext cx="2709029" cy="461665"/>
          </a:xfrm>
          <a:prstGeom prst="rect">
            <a:avLst/>
          </a:prstGeom>
          <a:noFill/>
        </p:spPr>
        <p:txBody>
          <a:bodyPr wrap="square" rtlCol="0">
            <a:spAutoFit/>
          </a:bodyPr>
          <a:lstStyle/>
          <a:p>
            <a:pPr algn="r"/>
            <a:r>
              <a:rPr lang="en-US" sz="2400" dirty="0" smtClean="0">
                <a:latin typeface="Avenir Roman"/>
              </a:rPr>
              <a:t>Module 11</a:t>
            </a:r>
            <a:endParaRPr lang="en-US" sz="2400" dirty="0">
              <a:latin typeface="Avenir Roman"/>
            </a:endParaRPr>
          </a:p>
        </p:txBody>
      </p:sp>
    </p:spTree>
    <p:extLst>
      <p:ext uri="{BB962C8B-B14F-4D97-AF65-F5344CB8AC3E}">
        <p14:creationId xmlns:p14="http://schemas.microsoft.com/office/powerpoint/2010/main" val="19949383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54496" y="200055"/>
            <a:ext cx="2709029" cy="461665"/>
          </a:xfrm>
          <a:prstGeom prst="rect">
            <a:avLst/>
          </a:prstGeom>
          <a:noFill/>
        </p:spPr>
        <p:txBody>
          <a:bodyPr wrap="square" rtlCol="0">
            <a:spAutoFit/>
          </a:bodyPr>
          <a:lstStyle/>
          <a:p>
            <a:pPr algn="r"/>
            <a:r>
              <a:rPr lang="en-US" sz="2400" dirty="0" smtClean="0">
                <a:latin typeface="Avenir Roman"/>
              </a:rPr>
              <a:t>Module 11</a:t>
            </a:r>
            <a:endParaRPr lang="en-US" sz="2400" dirty="0">
              <a:latin typeface="Avenir Roman"/>
            </a:endParaRPr>
          </a:p>
        </p:txBody>
      </p:sp>
      <p:sp>
        <p:nvSpPr>
          <p:cNvPr id="2" name="TextBox 1"/>
          <p:cNvSpPr txBox="1"/>
          <p:nvPr/>
        </p:nvSpPr>
        <p:spPr>
          <a:xfrm>
            <a:off x="352925" y="1196400"/>
            <a:ext cx="8610600" cy="523220"/>
          </a:xfrm>
          <a:prstGeom prst="rect">
            <a:avLst/>
          </a:prstGeom>
          <a:noFill/>
        </p:spPr>
        <p:txBody>
          <a:bodyPr wrap="square" rtlCol="0">
            <a:spAutoFit/>
          </a:bodyPr>
          <a:lstStyle/>
          <a:p>
            <a:r>
              <a:rPr lang="en-US" sz="2800" dirty="0" smtClean="0">
                <a:latin typeface="Avenir Roman"/>
              </a:rPr>
              <a:t>What kinds of challenging behaviors do you see?</a:t>
            </a:r>
            <a:endParaRPr lang="en-US" sz="2800" dirty="0">
              <a:latin typeface="Avenir Roman"/>
            </a:endParaRPr>
          </a:p>
        </p:txBody>
      </p:sp>
    </p:spTree>
    <p:extLst>
      <p:ext uri="{BB962C8B-B14F-4D97-AF65-F5344CB8AC3E}">
        <p14:creationId xmlns:p14="http://schemas.microsoft.com/office/powerpoint/2010/main" val="10898462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8399" y="485712"/>
            <a:ext cx="8229600" cy="1143000"/>
          </a:xfrm>
        </p:spPr>
        <p:txBody>
          <a:bodyPr/>
          <a:lstStyle/>
          <a:p>
            <a:r>
              <a:rPr lang="en-US" dirty="0" smtClean="0"/>
              <a:t>Behavior is…</a:t>
            </a:r>
            <a:endParaRPr lang="en-US" dirty="0"/>
          </a:p>
        </p:txBody>
      </p:sp>
      <p:sp>
        <p:nvSpPr>
          <p:cNvPr id="5" name="Content Placeholder 4"/>
          <p:cNvSpPr>
            <a:spLocks noGrp="1"/>
          </p:cNvSpPr>
          <p:nvPr>
            <p:ph idx="1"/>
          </p:nvPr>
        </p:nvSpPr>
        <p:spPr>
          <a:xfrm>
            <a:off x="397041" y="2102943"/>
            <a:ext cx="8422105" cy="4550105"/>
          </a:xfrm>
        </p:spPr>
        <p:txBody>
          <a:bodyPr>
            <a:noAutofit/>
          </a:bodyPr>
          <a:lstStyle/>
          <a:p>
            <a:pPr>
              <a:spcBef>
                <a:spcPts val="0"/>
              </a:spcBef>
              <a:spcAft>
                <a:spcPts val="1200"/>
              </a:spcAft>
            </a:pPr>
            <a:r>
              <a:rPr lang="en-US" sz="2600" dirty="0" smtClean="0"/>
              <a:t>How a person reacts to internal/external stimuli</a:t>
            </a:r>
          </a:p>
          <a:p>
            <a:pPr>
              <a:spcBef>
                <a:spcPts val="0"/>
              </a:spcBef>
              <a:spcAft>
                <a:spcPts val="1200"/>
              </a:spcAft>
            </a:pPr>
            <a:r>
              <a:rPr lang="en-US" sz="2600" dirty="0" smtClean="0"/>
              <a:t>Either verbal or nonverbal</a:t>
            </a:r>
          </a:p>
          <a:p>
            <a:pPr>
              <a:spcBef>
                <a:spcPts val="0"/>
              </a:spcBef>
              <a:spcAft>
                <a:spcPts val="1200"/>
              </a:spcAft>
            </a:pPr>
            <a:r>
              <a:rPr lang="en-US" sz="2600" dirty="0" smtClean="0"/>
              <a:t>Learned, and can therefore be changed</a:t>
            </a:r>
          </a:p>
          <a:p>
            <a:pPr>
              <a:spcBef>
                <a:spcPts val="0"/>
              </a:spcBef>
              <a:spcAft>
                <a:spcPts val="1200"/>
              </a:spcAft>
            </a:pPr>
            <a:r>
              <a:rPr lang="en-US" sz="2600" dirty="0" smtClean="0"/>
              <a:t>Observable and measurable</a:t>
            </a:r>
          </a:p>
          <a:p>
            <a:pPr>
              <a:spcBef>
                <a:spcPts val="0"/>
              </a:spcBef>
              <a:spcAft>
                <a:spcPts val="1200"/>
              </a:spcAft>
            </a:pPr>
            <a:r>
              <a:rPr lang="en-US" sz="2600" dirty="0"/>
              <a:t>Influenced by what comes before and/or </a:t>
            </a:r>
            <a:r>
              <a:rPr lang="en-US" sz="2600" dirty="0" smtClean="0"/>
              <a:t>after  Antecedent    </a:t>
            </a:r>
            <a:r>
              <a:rPr lang="en-US" sz="2600" dirty="0">
                <a:sym typeface="Wingdings"/>
              </a:rPr>
              <a:t>     Behavior        Consequence</a:t>
            </a:r>
          </a:p>
          <a:p>
            <a:pPr marL="0" indent="0">
              <a:spcBef>
                <a:spcPts val="0"/>
              </a:spcBef>
              <a:spcAft>
                <a:spcPts val="1200"/>
              </a:spcAft>
              <a:buNone/>
            </a:pPr>
            <a:r>
              <a:rPr lang="en-US" sz="2600" dirty="0" smtClean="0"/>
              <a:t>“Target Behaviors” = </a:t>
            </a:r>
            <a:r>
              <a:rPr lang="en-US" sz="2600" dirty="0"/>
              <a:t>behaviors identified in the treatment plan that we want to </a:t>
            </a:r>
            <a:r>
              <a:rPr lang="en-US" sz="2600" dirty="0" smtClean="0"/>
              <a:t>shape.</a:t>
            </a:r>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Understanding Behavior</a:t>
            </a:r>
            <a:endParaRPr lang="en-US" sz="1600" dirty="0">
              <a:solidFill>
                <a:srgbClr val="641868"/>
              </a:solidFill>
              <a:latin typeface="Avenir Roman"/>
            </a:endParaRPr>
          </a:p>
        </p:txBody>
      </p:sp>
      <p:sp>
        <p:nvSpPr>
          <p:cNvPr id="9" name="TextBox 8"/>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255</a:t>
            </a:r>
            <a:endParaRPr lang="en-US" sz="1600" dirty="0">
              <a:solidFill>
                <a:srgbClr val="641868"/>
              </a:solidFill>
              <a:latin typeface="Avenir Roman"/>
            </a:endParaRPr>
          </a:p>
        </p:txBody>
      </p:sp>
      <p:pic>
        <p:nvPicPr>
          <p:cNvPr id="7" name="Picture 6"/>
          <p:cNvPicPr>
            <a:picLocks noChangeAspect="1"/>
          </p:cNvPicPr>
          <p:nvPr/>
        </p:nvPicPr>
        <p:blipFill>
          <a:blip r:embed="rId3"/>
          <a:stretch>
            <a:fillRect/>
          </a:stretch>
        </p:blipFill>
        <p:spPr>
          <a:xfrm>
            <a:off x="6429827" y="111690"/>
            <a:ext cx="2352094" cy="1511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928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hueOff val="0"/>
            <a:satOff val="0"/>
            <a:lumOff val="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937"/>
            <a:ext cx="8229600" cy="1143000"/>
          </a:xfrm>
        </p:spPr>
        <p:txBody>
          <a:bodyPr anchor="t"/>
          <a:lstStyle/>
          <a:p>
            <a:pPr algn="ctr"/>
            <a:r>
              <a:rPr lang="en-US" dirty="0" smtClean="0"/>
              <a:t>Maslow’s Hierarchy of Needs</a:t>
            </a:r>
            <a:endParaRPr lang="en-US" dirty="0"/>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Understanding Behavior</a:t>
            </a:r>
            <a:endParaRPr lang="en-US" sz="1600" dirty="0">
              <a:solidFill>
                <a:srgbClr val="641868"/>
              </a:solidFill>
              <a:latin typeface="Avenir Roman"/>
            </a:endParaRPr>
          </a:p>
        </p:txBody>
      </p:sp>
      <p:sp>
        <p:nvSpPr>
          <p:cNvPr id="10" name="AutoShape 2" descr="Maslow's Hierarchy of Nee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4" descr="http://chartdiagrams.com/wp-content/uploads/2012/12/maslows-hierarchy-of-need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6" descr="http://chartdiagrams.com/wp-content/uploads/2012/12/maslows-hierarchy-of-needs.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http://4.bp.blogspot.com/-fZDk9SJzrQo/VSwLYFykuzI/AAAAAAAAE4Q/wBG6jss_e_c/s1600/Maslow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36" y="701627"/>
            <a:ext cx="7188869" cy="57822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256-257</a:t>
            </a:r>
            <a:endParaRPr lang="en-US" sz="1600" dirty="0">
              <a:solidFill>
                <a:srgbClr val="641868"/>
              </a:solidFill>
              <a:latin typeface="Avenir Roman"/>
            </a:endParaRPr>
          </a:p>
        </p:txBody>
      </p:sp>
    </p:spTree>
    <p:extLst>
      <p:ext uri="{BB962C8B-B14F-4D97-AF65-F5344CB8AC3E}">
        <p14:creationId xmlns:p14="http://schemas.microsoft.com/office/powerpoint/2010/main" val="2886897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3785937" y="2550693"/>
          <a:ext cx="5229725" cy="3834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p:cNvSpPr>
            <a:spLocks noGrp="1"/>
          </p:cNvSpPr>
          <p:nvPr>
            <p:ph idx="1"/>
          </p:nvPr>
        </p:nvSpPr>
        <p:spPr>
          <a:xfrm>
            <a:off x="239485" y="718456"/>
            <a:ext cx="3439886" cy="5834743"/>
          </a:xfrm>
        </p:spPr>
        <p:txBody>
          <a:bodyPr anchor="ctr"/>
          <a:lstStyle/>
          <a:p>
            <a:pPr marL="0" indent="0">
              <a:buNone/>
            </a:pPr>
            <a:r>
              <a:rPr lang="en-US" dirty="0" smtClean="0"/>
              <a:t>Upload photo here</a:t>
            </a:r>
            <a:endParaRPr lang="en-US" dirty="0"/>
          </a:p>
        </p:txBody>
      </p:sp>
    </p:spTree>
    <p:extLst>
      <p:ext uri="{BB962C8B-B14F-4D97-AF65-F5344CB8AC3E}">
        <p14:creationId xmlns:p14="http://schemas.microsoft.com/office/powerpoint/2010/main" val="31764739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61649"/>
            <a:ext cx="8229600" cy="1143000"/>
          </a:xfrm>
        </p:spPr>
        <p:txBody>
          <a:bodyPr/>
          <a:lstStyle/>
          <a:p>
            <a:r>
              <a:rPr lang="en-US" dirty="0" smtClean="0"/>
              <a:t>ABCs of Behavior - Examples</a:t>
            </a:r>
            <a:endParaRPr lang="en-US" dirty="0"/>
          </a:p>
        </p:txBody>
      </p:sp>
      <p:sp>
        <p:nvSpPr>
          <p:cNvPr id="3" name="Content Placeholder 2"/>
          <p:cNvSpPr>
            <a:spLocks noGrp="1"/>
          </p:cNvSpPr>
          <p:nvPr>
            <p:ph idx="1"/>
          </p:nvPr>
        </p:nvSpPr>
        <p:spPr>
          <a:xfrm>
            <a:off x="365638" y="1817555"/>
            <a:ext cx="8304229" cy="4032043"/>
          </a:xfrm>
        </p:spPr>
        <p:txBody>
          <a:bodyPr>
            <a:normAutofit/>
          </a:bodyPr>
          <a:lstStyle/>
          <a:p>
            <a:pPr marL="0" indent="0">
              <a:buNone/>
            </a:pPr>
            <a:r>
              <a:rPr lang="en-US" sz="2800" dirty="0" smtClean="0"/>
              <a:t>Antecedent    </a:t>
            </a:r>
            <a:r>
              <a:rPr lang="en-US" sz="2800" dirty="0" smtClean="0">
                <a:sym typeface="Wingdings"/>
              </a:rPr>
              <a:t>     Behavior        Consequence</a:t>
            </a:r>
            <a:endParaRPr lang="en-US" sz="2800"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5638" y="2837201"/>
            <a:ext cx="2272157" cy="707886"/>
          </a:xfrm>
          <a:prstGeom prst="rect">
            <a:avLst/>
          </a:prstGeom>
          <a:noFill/>
        </p:spPr>
        <p:txBody>
          <a:bodyPr wrap="square" rtlCol="0">
            <a:spAutoFit/>
          </a:bodyPr>
          <a:lstStyle/>
          <a:p>
            <a:pPr algn="ctr"/>
            <a:r>
              <a:rPr lang="en-US" sz="2000" dirty="0" smtClean="0">
                <a:latin typeface="Avenir Roman"/>
                <a:cs typeface="Avenir Roman"/>
              </a:rPr>
              <a:t>You tell John no videogame </a:t>
            </a:r>
            <a:endParaRPr lang="en-US" sz="2000" dirty="0">
              <a:latin typeface="Avenir Roman"/>
              <a:cs typeface="Avenir Roman"/>
            </a:endParaRPr>
          </a:p>
        </p:txBody>
      </p:sp>
      <p:sp>
        <p:nvSpPr>
          <p:cNvPr id="9" name="TextBox 8"/>
          <p:cNvSpPr txBox="1"/>
          <p:nvPr/>
        </p:nvSpPr>
        <p:spPr>
          <a:xfrm>
            <a:off x="3111281" y="2931766"/>
            <a:ext cx="2272157" cy="400110"/>
          </a:xfrm>
          <a:prstGeom prst="rect">
            <a:avLst/>
          </a:prstGeom>
          <a:noFill/>
        </p:spPr>
        <p:txBody>
          <a:bodyPr wrap="square" rtlCol="0">
            <a:spAutoFit/>
          </a:bodyPr>
          <a:lstStyle/>
          <a:p>
            <a:pPr algn="ctr"/>
            <a:r>
              <a:rPr lang="en-US" sz="2000" dirty="0" smtClean="0">
                <a:latin typeface="Avenir Roman"/>
                <a:cs typeface="Avenir Roman"/>
              </a:rPr>
              <a:t>John yells</a:t>
            </a:r>
            <a:endParaRPr lang="en-US" sz="2000" dirty="0">
              <a:latin typeface="Avenir Roman"/>
              <a:cs typeface="Avenir Roman"/>
            </a:endParaRPr>
          </a:p>
        </p:txBody>
      </p:sp>
      <p:sp>
        <p:nvSpPr>
          <p:cNvPr id="10" name="TextBox 9"/>
          <p:cNvSpPr txBox="1"/>
          <p:nvPr/>
        </p:nvSpPr>
        <p:spPr>
          <a:xfrm>
            <a:off x="5911069" y="2789998"/>
            <a:ext cx="2272157" cy="707886"/>
          </a:xfrm>
          <a:prstGeom prst="rect">
            <a:avLst/>
          </a:prstGeom>
          <a:noFill/>
        </p:spPr>
        <p:txBody>
          <a:bodyPr wrap="square" rtlCol="0">
            <a:spAutoFit/>
          </a:bodyPr>
          <a:lstStyle/>
          <a:p>
            <a:pPr algn="ctr"/>
            <a:r>
              <a:rPr lang="en-US" sz="2000" dirty="0" smtClean="0">
                <a:latin typeface="Avenir Roman"/>
                <a:cs typeface="Avenir Roman"/>
              </a:rPr>
              <a:t>You give John videogame</a:t>
            </a:r>
            <a:endParaRPr lang="en-US" sz="2000" dirty="0">
              <a:latin typeface="Avenir Roman"/>
              <a:cs typeface="Avenir Roman"/>
            </a:endParaRPr>
          </a:p>
        </p:txBody>
      </p:sp>
      <p:sp>
        <p:nvSpPr>
          <p:cNvPr id="11" name="Right Arrow 10"/>
          <p:cNvSpPr/>
          <p:nvPr/>
        </p:nvSpPr>
        <p:spPr>
          <a:xfrm>
            <a:off x="2749745" y="2999208"/>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p:cNvSpPr/>
          <p:nvPr/>
        </p:nvSpPr>
        <p:spPr>
          <a:xfrm>
            <a:off x="5396592" y="2971338"/>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349416" y="4002854"/>
            <a:ext cx="2308272" cy="400110"/>
          </a:xfrm>
          <a:prstGeom prst="rect">
            <a:avLst/>
          </a:prstGeom>
          <a:noFill/>
        </p:spPr>
        <p:txBody>
          <a:bodyPr wrap="square" rtlCol="0">
            <a:spAutoFit/>
          </a:bodyPr>
          <a:lstStyle/>
          <a:p>
            <a:pPr algn="ctr"/>
            <a:r>
              <a:rPr lang="en-US" sz="2000" dirty="0" smtClean="0">
                <a:latin typeface="Avenir Roman"/>
              </a:rPr>
              <a:t>Mom is on phone</a:t>
            </a:r>
            <a:endParaRPr lang="en-US" sz="2000" dirty="0">
              <a:latin typeface="Avenir Roman"/>
            </a:endParaRPr>
          </a:p>
        </p:txBody>
      </p:sp>
      <p:sp>
        <p:nvSpPr>
          <p:cNvPr id="14" name="TextBox 13"/>
          <p:cNvSpPr txBox="1"/>
          <p:nvPr/>
        </p:nvSpPr>
        <p:spPr>
          <a:xfrm>
            <a:off x="3008863" y="4000859"/>
            <a:ext cx="2500364" cy="400110"/>
          </a:xfrm>
          <a:prstGeom prst="rect">
            <a:avLst/>
          </a:prstGeom>
          <a:noFill/>
        </p:spPr>
        <p:txBody>
          <a:bodyPr wrap="square" rtlCol="0">
            <a:spAutoFit/>
          </a:bodyPr>
          <a:lstStyle/>
          <a:p>
            <a:pPr algn="ctr"/>
            <a:r>
              <a:rPr lang="en-US" sz="2000" dirty="0" smtClean="0">
                <a:latin typeface="Avenir Roman"/>
              </a:rPr>
              <a:t>John yells</a:t>
            </a:r>
            <a:endParaRPr lang="en-US" sz="2000" dirty="0">
              <a:latin typeface="Avenir Roman"/>
            </a:endParaRPr>
          </a:p>
        </p:txBody>
      </p:sp>
      <p:sp>
        <p:nvSpPr>
          <p:cNvPr id="15" name="TextBox 14"/>
          <p:cNvSpPr txBox="1"/>
          <p:nvPr/>
        </p:nvSpPr>
        <p:spPr>
          <a:xfrm>
            <a:off x="6010966" y="3830787"/>
            <a:ext cx="2157162" cy="707886"/>
          </a:xfrm>
          <a:prstGeom prst="rect">
            <a:avLst/>
          </a:prstGeom>
          <a:noFill/>
        </p:spPr>
        <p:txBody>
          <a:bodyPr wrap="square" rtlCol="0">
            <a:spAutoFit/>
          </a:bodyPr>
          <a:lstStyle/>
          <a:p>
            <a:pPr algn="ctr"/>
            <a:r>
              <a:rPr lang="en-US" sz="2000" dirty="0" smtClean="0">
                <a:latin typeface="Avenir Roman"/>
              </a:rPr>
              <a:t>Mom hangs up, talks to John</a:t>
            </a:r>
            <a:endParaRPr lang="en-US" sz="2000" dirty="0">
              <a:latin typeface="Avenir Roman"/>
            </a:endParaRPr>
          </a:p>
        </p:txBody>
      </p:sp>
      <p:sp>
        <p:nvSpPr>
          <p:cNvPr id="16" name="Right Arrow 15"/>
          <p:cNvSpPr/>
          <p:nvPr/>
        </p:nvSpPr>
        <p:spPr>
          <a:xfrm>
            <a:off x="2724115" y="4060363"/>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Arrow 17"/>
          <p:cNvSpPr/>
          <p:nvPr/>
        </p:nvSpPr>
        <p:spPr>
          <a:xfrm>
            <a:off x="5408518" y="4074950"/>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264</a:t>
            </a:r>
            <a:endParaRPr lang="en-US" sz="1600" dirty="0">
              <a:solidFill>
                <a:srgbClr val="641868"/>
              </a:solidFill>
              <a:latin typeface="Avenir Roman"/>
            </a:endParaRPr>
          </a:p>
        </p:txBody>
      </p:sp>
      <p:sp>
        <p:nvSpPr>
          <p:cNvPr id="20" name="TextBox 19"/>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A - B - Cs of Behavior</a:t>
            </a:r>
            <a:endParaRPr lang="en-US" sz="1600" dirty="0">
              <a:solidFill>
                <a:srgbClr val="641868"/>
              </a:solidFill>
              <a:latin typeface="Avenir Roman"/>
            </a:endParaRPr>
          </a:p>
        </p:txBody>
      </p:sp>
      <p:sp>
        <p:nvSpPr>
          <p:cNvPr id="17" name="TextBox 16"/>
          <p:cNvSpPr txBox="1"/>
          <p:nvPr/>
        </p:nvSpPr>
        <p:spPr>
          <a:xfrm>
            <a:off x="332782" y="4965212"/>
            <a:ext cx="2308272" cy="1015663"/>
          </a:xfrm>
          <a:prstGeom prst="rect">
            <a:avLst/>
          </a:prstGeom>
          <a:noFill/>
        </p:spPr>
        <p:txBody>
          <a:bodyPr wrap="square" rtlCol="0">
            <a:spAutoFit/>
          </a:bodyPr>
          <a:lstStyle/>
          <a:p>
            <a:pPr algn="ctr"/>
            <a:r>
              <a:rPr lang="en-US" sz="2000" dirty="0" smtClean="0">
                <a:latin typeface="Avenir Roman"/>
              </a:rPr>
              <a:t>The teacher prompts John to clean off his desk</a:t>
            </a:r>
            <a:endParaRPr lang="en-US" sz="2000" dirty="0">
              <a:latin typeface="Avenir Roman"/>
            </a:endParaRPr>
          </a:p>
        </p:txBody>
      </p:sp>
      <p:sp>
        <p:nvSpPr>
          <p:cNvPr id="21" name="Right Arrow 20"/>
          <p:cNvSpPr/>
          <p:nvPr/>
        </p:nvSpPr>
        <p:spPr>
          <a:xfrm>
            <a:off x="2724116" y="5127738"/>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3008863" y="5054359"/>
            <a:ext cx="2500364" cy="400110"/>
          </a:xfrm>
          <a:prstGeom prst="rect">
            <a:avLst/>
          </a:prstGeom>
          <a:noFill/>
        </p:spPr>
        <p:txBody>
          <a:bodyPr wrap="square" rtlCol="0">
            <a:spAutoFit/>
          </a:bodyPr>
          <a:lstStyle/>
          <a:p>
            <a:pPr algn="ctr"/>
            <a:r>
              <a:rPr lang="en-US" sz="2000" dirty="0" smtClean="0">
                <a:latin typeface="Avenir Roman"/>
              </a:rPr>
              <a:t>John yells</a:t>
            </a:r>
            <a:endParaRPr lang="en-US" sz="2000" dirty="0">
              <a:latin typeface="Avenir Roman"/>
            </a:endParaRPr>
          </a:p>
        </p:txBody>
      </p:sp>
      <p:sp>
        <p:nvSpPr>
          <p:cNvPr id="23" name="TextBox 22"/>
          <p:cNvSpPr txBox="1"/>
          <p:nvPr/>
        </p:nvSpPr>
        <p:spPr>
          <a:xfrm>
            <a:off x="5991885" y="4920077"/>
            <a:ext cx="2157162" cy="1015663"/>
          </a:xfrm>
          <a:prstGeom prst="rect">
            <a:avLst/>
          </a:prstGeom>
          <a:noFill/>
        </p:spPr>
        <p:txBody>
          <a:bodyPr wrap="square" rtlCol="0">
            <a:spAutoFit/>
          </a:bodyPr>
          <a:lstStyle/>
          <a:p>
            <a:pPr algn="ctr"/>
            <a:r>
              <a:rPr lang="en-US" sz="2000" dirty="0" smtClean="0">
                <a:latin typeface="Avenir Roman"/>
              </a:rPr>
              <a:t>The teacher cleans John’s desk</a:t>
            </a:r>
            <a:endParaRPr lang="en-US" sz="2000" dirty="0">
              <a:latin typeface="Avenir Roman"/>
            </a:endParaRPr>
          </a:p>
        </p:txBody>
      </p:sp>
      <p:sp>
        <p:nvSpPr>
          <p:cNvPr id="24" name="Right Arrow 23"/>
          <p:cNvSpPr/>
          <p:nvPr/>
        </p:nvSpPr>
        <p:spPr>
          <a:xfrm>
            <a:off x="5409145" y="5089600"/>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11</a:t>
            </a:r>
            <a:endParaRPr lang="en-US" sz="2000" dirty="0">
              <a:latin typeface="Avenir Roman"/>
            </a:endParaRPr>
          </a:p>
        </p:txBody>
      </p:sp>
    </p:spTree>
    <p:extLst>
      <p:ext uri="{BB962C8B-B14F-4D97-AF65-F5344CB8AC3E}">
        <p14:creationId xmlns:p14="http://schemas.microsoft.com/office/powerpoint/2010/main" val="32589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13" grpId="0"/>
      <p:bldP spid="14" grpId="0"/>
      <p:bldP spid="15" grpId="0"/>
      <p:bldP spid="16" grpId="0" animBg="1"/>
      <p:bldP spid="18" grpId="0" animBg="1"/>
      <p:bldP spid="17" grpId="0"/>
      <p:bldP spid="21" grpId="0" animBg="1"/>
      <p:bldP spid="22" grpId="0"/>
      <p:bldP spid="23" grpId="0"/>
      <p:bldP spid="2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30003"/>
            <a:ext cx="8229600" cy="1143000"/>
          </a:xfrm>
        </p:spPr>
        <p:txBody>
          <a:bodyPr/>
          <a:lstStyle/>
          <a:p>
            <a:r>
              <a:rPr lang="en-US" dirty="0" smtClean="0"/>
              <a:t>A Word About Reinforcement	</a:t>
            </a:r>
            <a:endParaRPr lang="en-US" dirty="0"/>
          </a:p>
        </p:txBody>
      </p:sp>
      <p:sp>
        <p:nvSpPr>
          <p:cNvPr id="3" name="Content Placeholder 2"/>
          <p:cNvSpPr>
            <a:spLocks noGrp="1"/>
          </p:cNvSpPr>
          <p:nvPr>
            <p:ph idx="1"/>
          </p:nvPr>
        </p:nvSpPr>
        <p:spPr>
          <a:xfrm>
            <a:off x="806116" y="1864895"/>
            <a:ext cx="7863751" cy="4163373"/>
          </a:xfrm>
        </p:spPr>
        <p:txBody>
          <a:bodyPr>
            <a:noAutofit/>
          </a:bodyPr>
          <a:lstStyle/>
          <a:p>
            <a:pPr marL="0" indent="0">
              <a:spcBef>
                <a:spcPts val="2400"/>
              </a:spcBef>
              <a:spcAft>
                <a:spcPts val="2400"/>
              </a:spcAft>
              <a:buNone/>
            </a:pPr>
            <a:r>
              <a:rPr lang="en-US" sz="2800" dirty="0" smtClean="0"/>
              <a:t>A consequence is truly reinforcing when the behavior that preceded it occurs again, under similar circumstances.</a:t>
            </a: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Functions of Challenging Behaviors</a:t>
            </a:r>
            <a:endParaRPr lang="en-US" sz="1600" dirty="0">
              <a:solidFill>
                <a:srgbClr val="641868"/>
              </a:solidFill>
              <a:latin typeface="Avenir Roman"/>
            </a:endParaRPr>
          </a:p>
        </p:txBody>
      </p:sp>
      <p:sp>
        <p:nvSpPr>
          <p:cNvPr id="8" name="TextBox 7"/>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261</a:t>
            </a:r>
            <a:endParaRPr lang="en-US" sz="1600" dirty="0">
              <a:solidFill>
                <a:srgbClr val="641868"/>
              </a:solidFill>
              <a:latin typeface="Avenir Roman"/>
            </a:endParaRPr>
          </a:p>
        </p:txBody>
      </p:sp>
      <p:sp>
        <p:nvSpPr>
          <p:cNvPr id="9" name="TextBox 8"/>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11</a:t>
            </a:r>
            <a:endParaRPr lang="en-US" sz="2000" dirty="0">
              <a:latin typeface="Avenir Roman"/>
            </a:endParaRPr>
          </a:p>
        </p:txBody>
      </p:sp>
      <p:pic>
        <p:nvPicPr>
          <p:cNvPr id="10" name="Picture 9"/>
          <p:cNvPicPr>
            <a:picLocks noChangeAspect="1"/>
          </p:cNvPicPr>
          <p:nvPr/>
        </p:nvPicPr>
        <p:blipFill>
          <a:blip r:embed="rId3"/>
          <a:stretch>
            <a:fillRect/>
          </a:stretch>
        </p:blipFill>
        <p:spPr>
          <a:xfrm>
            <a:off x="3790662" y="3451189"/>
            <a:ext cx="4879205" cy="28689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22811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61648"/>
            <a:ext cx="8229600" cy="1143000"/>
          </a:xfrm>
        </p:spPr>
        <p:txBody>
          <a:bodyPr/>
          <a:lstStyle/>
          <a:p>
            <a:r>
              <a:rPr lang="en-US" sz="4000" dirty="0" smtClean="0"/>
              <a:t>What is the Function of Behavior?</a:t>
            </a:r>
            <a:endParaRPr lang="en-US" sz="4000"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Function of Challenging Behaviors</a:t>
            </a:r>
            <a:endParaRPr lang="en-US" sz="1600" dirty="0">
              <a:solidFill>
                <a:srgbClr val="641868"/>
              </a:solidFill>
              <a:latin typeface="Avenir Roman"/>
            </a:endParaRPr>
          </a:p>
        </p:txBody>
      </p:sp>
      <p:graphicFrame>
        <p:nvGraphicFramePr>
          <p:cNvPr id="9" name="Table 8"/>
          <p:cNvGraphicFramePr>
            <a:graphicFrameLocks noGrp="1"/>
          </p:cNvGraphicFramePr>
          <p:nvPr>
            <p:extLst>
              <p:ext uri="{D42A27DB-BD31-4B8C-83A1-F6EECF244321}">
                <p14:modId xmlns:p14="http://schemas.microsoft.com/office/powerpoint/2010/main" val="3460169922"/>
              </p:ext>
            </p:extLst>
          </p:nvPr>
        </p:nvGraphicFramePr>
        <p:xfrm>
          <a:off x="1010092" y="1876928"/>
          <a:ext cx="8133907" cy="4487778"/>
        </p:xfrm>
        <a:graphic>
          <a:graphicData uri="http://schemas.openxmlformats.org/drawingml/2006/table">
            <a:tbl>
              <a:tblPr firstRow="1" firstCol="1" bandRow="1">
                <a:tableStyleId>{F2DE63D5-997A-4646-A377-4702673A728D}</a:tableStyleId>
              </a:tblPr>
              <a:tblGrid>
                <a:gridCol w="4063449">
                  <a:extLst>
                    <a:ext uri="{9D8B030D-6E8A-4147-A177-3AD203B41FA5}">
                      <a16:colId xmlns:a16="http://schemas.microsoft.com/office/drawing/2014/main" val="20000"/>
                    </a:ext>
                  </a:extLst>
                </a:gridCol>
                <a:gridCol w="4070458">
                  <a:extLst>
                    <a:ext uri="{9D8B030D-6E8A-4147-A177-3AD203B41FA5}">
                      <a16:colId xmlns:a16="http://schemas.microsoft.com/office/drawing/2014/main" val="20001"/>
                    </a:ext>
                  </a:extLst>
                </a:gridCol>
              </a:tblGrid>
              <a:tr h="924954">
                <a:tc>
                  <a:txBody>
                    <a:bodyPr/>
                    <a:lstStyle/>
                    <a:p>
                      <a:pPr marL="0" marR="0" algn="ctr">
                        <a:lnSpc>
                          <a:spcPct val="115000"/>
                        </a:lnSpc>
                        <a:spcBef>
                          <a:spcPts val="0"/>
                        </a:spcBef>
                        <a:spcAft>
                          <a:spcPts val="0"/>
                        </a:spcAft>
                      </a:pPr>
                      <a:r>
                        <a:rPr lang="en-US" sz="2600" dirty="0">
                          <a:effectLst/>
                          <a:latin typeface="Avenir Roman"/>
                        </a:rPr>
                        <a:t>Obtain </a:t>
                      </a:r>
                      <a:endParaRPr lang="en-US" sz="2600" dirty="0" smtClean="0">
                        <a:effectLst/>
                        <a:latin typeface="Avenir Roman"/>
                      </a:endParaRPr>
                    </a:p>
                    <a:p>
                      <a:pPr marL="0" marR="0" algn="ctr">
                        <a:lnSpc>
                          <a:spcPct val="115000"/>
                        </a:lnSpc>
                        <a:spcBef>
                          <a:spcPts val="0"/>
                        </a:spcBef>
                        <a:spcAft>
                          <a:spcPts val="0"/>
                        </a:spcAft>
                      </a:pPr>
                      <a:r>
                        <a:rPr lang="en-US" sz="2600" dirty="0" smtClean="0">
                          <a:effectLst/>
                          <a:latin typeface="Avenir Roman"/>
                        </a:rPr>
                        <a:t>(</a:t>
                      </a:r>
                      <a:r>
                        <a:rPr lang="en-US" sz="2600" dirty="0">
                          <a:effectLst/>
                          <a:latin typeface="Avenir Roman"/>
                        </a:rPr>
                        <a:t>positive reinforcement)</a:t>
                      </a:r>
                      <a:endParaRPr lang="en-US" sz="2600" dirty="0">
                        <a:effectLst/>
                        <a:latin typeface="Avenir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600" dirty="0">
                          <a:effectLst/>
                          <a:latin typeface="Avenir Roman"/>
                        </a:rPr>
                        <a:t>Avoid </a:t>
                      </a:r>
                      <a:endParaRPr lang="en-US" sz="2600" dirty="0" smtClean="0">
                        <a:effectLst/>
                        <a:latin typeface="Avenir Roman"/>
                      </a:endParaRPr>
                    </a:p>
                    <a:p>
                      <a:pPr marL="0" marR="0" algn="ctr">
                        <a:lnSpc>
                          <a:spcPct val="115000"/>
                        </a:lnSpc>
                        <a:spcBef>
                          <a:spcPts val="0"/>
                        </a:spcBef>
                        <a:spcAft>
                          <a:spcPts val="0"/>
                        </a:spcAft>
                      </a:pPr>
                      <a:r>
                        <a:rPr lang="en-US" sz="2600" dirty="0" smtClean="0">
                          <a:effectLst/>
                          <a:latin typeface="Avenir Roman"/>
                        </a:rPr>
                        <a:t>(</a:t>
                      </a:r>
                      <a:r>
                        <a:rPr lang="en-US" sz="2600" dirty="0">
                          <a:effectLst/>
                          <a:latin typeface="Avenir Roman"/>
                        </a:rPr>
                        <a:t>negative reinforcement)</a:t>
                      </a:r>
                      <a:endParaRPr lang="en-US" sz="2600" dirty="0">
                        <a:effectLst/>
                        <a:latin typeface="Avenir Roman"/>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62824">
                <a:tc>
                  <a:txBody>
                    <a:bodyPr/>
                    <a:lstStyle/>
                    <a:p>
                      <a:pPr marL="0" marR="0" lvl="0" indent="0" algn="ctr">
                        <a:lnSpc>
                          <a:spcPct val="115000"/>
                        </a:lnSpc>
                        <a:spcBef>
                          <a:spcPts val="0"/>
                        </a:spcBef>
                        <a:spcAft>
                          <a:spcPts val="0"/>
                        </a:spcAft>
                        <a:buClr>
                          <a:srgbClr val="641868"/>
                        </a:buClr>
                        <a:buFont typeface="Times New Roman"/>
                        <a:buNone/>
                        <a:tabLst>
                          <a:tab pos="228600" algn="l"/>
                          <a:tab pos="502920" algn="l"/>
                        </a:tabLst>
                      </a:pPr>
                      <a:endParaRPr lang="en-US" sz="2600" b="0" dirty="0">
                        <a:effectLst/>
                        <a:latin typeface="Avenir Roman"/>
                        <a:ea typeface="Cambri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a:lnSpc>
                          <a:spcPct val="115000"/>
                        </a:lnSpc>
                        <a:spcBef>
                          <a:spcPts val="0"/>
                        </a:spcBef>
                        <a:spcAft>
                          <a:spcPts val="0"/>
                        </a:spcAft>
                        <a:buClr>
                          <a:srgbClr val="641868"/>
                        </a:buClr>
                        <a:buFont typeface="Times New Roman"/>
                        <a:buNone/>
                        <a:tabLst>
                          <a:tab pos="228600" algn="l"/>
                          <a:tab pos="502920" algn="l"/>
                        </a:tabLst>
                      </a:pPr>
                      <a:endParaRPr lang="en-US" sz="2600" b="0" dirty="0">
                        <a:effectLst/>
                        <a:latin typeface="Avenir Roman"/>
                        <a:ea typeface="Cambria"/>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TextBox 6"/>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263</a:t>
            </a:r>
            <a:endParaRPr lang="en-US" sz="1600" dirty="0">
              <a:solidFill>
                <a:srgbClr val="641868"/>
              </a:solidFill>
              <a:latin typeface="Avenir Roman"/>
            </a:endParaRPr>
          </a:p>
        </p:txBody>
      </p:sp>
      <p:sp>
        <p:nvSpPr>
          <p:cNvPr id="8" name="TextBox 7"/>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11</a:t>
            </a:r>
            <a:endParaRPr lang="en-US" sz="2000" dirty="0">
              <a:latin typeface="Avenir Roman"/>
            </a:endParaRPr>
          </a:p>
        </p:txBody>
      </p:sp>
    </p:spTree>
    <p:extLst>
      <p:ext uri="{BB962C8B-B14F-4D97-AF65-F5344CB8AC3E}">
        <p14:creationId xmlns:p14="http://schemas.microsoft.com/office/powerpoint/2010/main" val="35394710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hueOff val="0"/>
            <a:satOff val="0"/>
            <a:lumOff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745" y="48128"/>
            <a:ext cx="8817813" cy="1022683"/>
          </a:xfrm>
        </p:spPr>
        <p:txBody>
          <a:bodyPr/>
          <a:lstStyle/>
          <a:p>
            <a:pPr algn="ctr"/>
            <a:r>
              <a:rPr lang="en-US" dirty="0" smtClean="0"/>
              <a:t>Obtain or Avoid?</a:t>
            </a:r>
            <a:endParaRPr lang="en-US" dirty="0">
              <a:latin typeface="Avenir Romn"/>
              <a:cs typeface="Avenir Romn"/>
            </a:endParaRPr>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Functions of Challenging Behaviors</a:t>
            </a:r>
            <a:endParaRPr lang="en-US" sz="1600" dirty="0">
              <a:solidFill>
                <a:srgbClr val="641868"/>
              </a:solidFill>
              <a:latin typeface="Avenir Roman"/>
            </a:endParaRPr>
          </a:p>
        </p:txBody>
      </p:sp>
      <p:graphicFrame>
        <p:nvGraphicFramePr>
          <p:cNvPr id="23" name="Content Placeholder 3"/>
          <p:cNvGraphicFramePr>
            <a:graphicFrameLocks noGrp="1"/>
          </p:cNvGraphicFramePr>
          <p:nvPr>
            <p:ph idx="1"/>
            <p:extLst>
              <p:ext uri="{D42A27DB-BD31-4B8C-83A1-F6EECF244321}">
                <p14:modId xmlns:p14="http://schemas.microsoft.com/office/powerpoint/2010/main" val="995053553"/>
              </p:ext>
            </p:extLst>
          </p:nvPr>
        </p:nvGraphicFramePr>
        <p:xfrm>
          <a:off x="914401" y="965551"/>
          <a:ext cx="8229599" cy="5518441"/>
        </p:xfrm>
        <a:graphic>
          <a:graphicData uri="http://schemas.openxmlformats.org/drawingml/2006/table">
            <a:tbl>
              <a:tblPr firstRow="1" firstCol="1" bandRow="1">
                <a:tableStyleId>{5C22544A-7EE6-4342-B048-85BDC9FD1C3A}</a:tableStyleId>
              </a:tblPr>
              <a:tblGrid>
                <a:gridCol w="1300747">
                  <a:extLst>
                    <a:ext uri="{9D8B030D-6E8A-4147-A177-3AD203B41FA5}">
                      <a16:colId xmlns:a16="http://schemas.microsoft.com/office/drawing/2014/main" val="20000"/>
                    </a:ext>
                  </a:extLst>
                </a:gridCol>
                <a:gridCol w="694492">
                  <a:extLst>
                    <a:ext uri="{9D8B030D-6E8A-4147-A177-3AD203B41FA5}">
                      <a16:colId xmlns:a16="http://schemas.microsoft.com/office/drawing/2014/main" val="20001"/>
                    </a:ext>
                  </a:extLst>
                </a:gridCol>
                <a:gridCol w="1027849">
                  <a:extLst>
                    <a:ext uri="{9D8B030D-6E8A-4147-A177-3AD203B41FA5}">
                      <a16:colId xmlns:a16="http://schemas.microsoft.com/office/drawing/2014/main" val="20002"/>
                    </a:ext>
                  </a:extLst>
                </a:gridCol>
                <a:gridCol w="680606">
                  <a:extLst>
                    <a:ext uri="{9D8B030D-6E8A-4147-A177-3AD203B41FA5}">
                      <a16:colId xmlns:a16="http://schemas.microsoft.com/office/drawing/2014/main" val="20003"/>
                    </a:ext>
                  </a:extLst>
                </a:gridCol>
                <a:gridCol w="1722345">
                  <a:extLst>
                    <a:ext uri="{9D8B030D-6E8A-4147-A177-3AD203B41FA5}">
                      <a16:colId xmlns:a16="http://schemas.microsoft.com/office/drawing/2014/main" val="20004"/>
                    </a:ext>
                  </a:extLst>
                </a:gridCol>
                <a:gridCol w="1402875">
                  <a:extLst>
                    <a:ext uri="{9D8B030D-6E8A-4147-A177-3AD203B41FA5}">
                      <a16:colId xmlns:a16="http://schemas.microsoft.com/office/drawing/2014/main" val="20005"/>
                    </a:ext>
                  </a:extLst>
                </a:gridCol>
                <a:gridCol w="1400685">
                  <a:extLst>
                    <a:ext uri="{9D8B030D-6E8A-4147-A177-3AD203B41FA5}">
                      <a16:colId xmlns:a16="http://schemas.microsoft.com/office/drawing/2014/main" val="20006"/>
                    </a:ext>
                  </a:extLst>
                </a:gridCol>
              </a:tblGrid>
              <a:tr h="602434">
                <a:tc rowSpan="2">
                  <a:txBody>
                    <a:bodyPr/>
                    <a:lstStyle/>
                    <a:p>
                      <a:pPr marL="0" marR="0" algn="ctr">
                        <a:lnSpc>
                          <a:spcPct val="115000"/>
                        </a:lnSpc>
                        <a:spcBef>
                          <a:spcPts val="0"/>
                        </a:spcBef>
                        <a:spcAft>
                          <a:spcPts val="0"/>
                        </a:spcAft>
                      </a:pPr>
                      <a:r>
                        <a:rPr lang="en-US" sz="1600" i="1" dirty="0">
                          <a:effectLst/>
                          <a:latin typeface="Avenir Roman"/>
                        </a:rPr>
                        <a:t>Antecedent</a:t>
                      </a:r>
                      <a:endParaRPr lang="en-US" sz="1600" i="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600" i="1" dirty="0">
                          <a:effectLst/>
                          <a:latin typeface="Avenir Roman"/>
                        </a:rPr>
                        <a:t> </a:t>
                      </a:r>
                      <a:endParaRPr lang="en-US" sz="1600" i="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600" i="1" dirty="0">
                          <a:effectLst/>
                          <a:latin typeface="Avenir Roman"/>
                        </a:rPr>
                        <a:t>Behavior</a:t>
                      </a:r>
                      <a:endParaRPr lang="en-US" sz="1600" i="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600" i="1" dirty="0">
                          <a:effectLst/>
                          <a:latin typeface="Avenir Roman"/>
                        </a:rPr>
                        <a:t> </a:t>
                      </a:r>
                      <a:endParaRPr lang="en-US" sz="1600" i="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600" i="1" dirty="0">
                          <a:effectLst/>
                          <a:latin typeface="Avenir Roman"/>
                        </a:rPr>
                        <a:t>Consequence</a:t>
                      </a:r>
                      <a:endParaRPr lang="en-US" sz="1600" i="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2000" i="1" dirty="0">
                          <a:effectLst/>
                          <a:latin typeface="Avenir Roman"/>
                        </a:rPr>
                        <a:t>Function</a:t>
                      </a:r>
                      <a:endParaRPr lang="en-US" sz="2000" i="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6024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2000" i="1" dirty="0">
                          <a:effectLst/>
                          <a:latin typeface="Avenir Roman"/>
                        </a:rPr>
                        <a:t>Obtain</a:t>
                      </a:r>
                      <a:endParaRPr lang="en-US" sz="2000" i="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i="1" dirty="0">
                          <a:effectLst/>
                          <a:latin typeface="Avenir Roman"/>
                        </a:rPr>
                        <a:t>Avoid</a:t>
                      </a:r>
                      <a:endParaRPr lang="en-US" sz="2000" i="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05679">
                <a:tc>
                  <a:txBody>
                    <a:bodyPr/>
                    <a:lstStyle/>
                    <a:p>
                      <a:pPr marL="0" marR="0">
                        <a:lnSpc>
                          <a:spcPct val="115000"/>
                        </a:lnSpc>
                        <a:spcBef>
                          <a:spcPts val="0"/>
                        </a:spcBef>
                        <a:spcAft>
                          <a:spcPts val="0"/>
                        </a:spcAft>
                      </a:pPr>
                      <a:r>
                        <a:rPr lang="en-US" sz="1600" b="1" i="0" kern="1200" dirty="0" smtClean="0">
                          <a:solidFill>
                            <a:schemeClr val="bg1"/>
                          </a:solidFill>
                          <a:effectLst/>
                          <a:latin typeface="Avenir Roman"/>
                          <a:ea typeface="+mn-ea"/>
                          <a:cs typeface="+mn-cs"/>
                        </a:rPr>
                        <a:t>You tell John he cannot play his video game</a:t>
                      </a:r>
                      <a:endParaRPr lang="en-US" sz="1600" b="1" dirty="0">
                        <a:solidFill>
                          <a:schemeClr val="bg1"/>
                        </a:solidFill>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0" kern="1200" dirty="0" smtClean="0">
                          <a:solidFill>
                            <a:schemeClr val="tx1"/>
                          </a:solidFill>
                          <a:effectLst/>
                          <a:latin typeface="Avenir Roman"/>
                          <a:ea typeface="+mn-ea"/>
                          <a:cs typeface="+mn-cs"/>
                        </a:rPr>
                        <a:t>John yells</a:t>
                      </a: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0" kern="1200" dirty="0" smtClean="0">
                          <a:solidFill>
                            <a:schemeClr val="tx1"/>
                          </a:solidFill>
                          <a:effectLst/>
                          <a:latin typeface="Avenir Roman"/>
                          <a:ea typeface="+mn-ea"/>
                          <a:cs typeface="+mn-cs"/>
                        </a:rPr>
                        <a:t>You bring him his video game </a:t>
                      </a: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b="0"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0" dirty="0">
                          <a:effectLst/>
                          <a:latin typeface="Avenir Roman"/>
                        </a:rPr>
                        <a:t> </a:t>
                      </a:r>
                      <a:endParaRPr lang="en-US" sz="2000" b="0"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02215">
                <a:tc>
                  <a:txBody>
                    <a:bodyPr/>
                    <a:lstStyle/>
                    <a:p>
                      <a:pPr marL="0" marR="0">
                        <a:lnSpc>
                          <a:spcPct val="115000"/>
                        </a:lnSpc>
                        <a:spcBef>
                          <a:spcPts val="0"/>
                        </a:spcBef>
                        <a:spcAft>
                          <a:spcPts val="0"/>
                        </a:spcAft>
                      </a:pPr>
                      <a:r>
                        <a:rPr lang="en-US" sz="1600" b="1" i="0" kern="1200" dirty="0" smtClean="0">
                          <a:solidFill>
                            <a:schemeClr val="bg1"/>
                          </a:solidFill>
                          <a:effectLst/>
                          <a:latin typeface="Avenir Roman"/>
                          <a:ea typeface="+mn-ea"/>
                          <a:cs typeface="+mn-cs"/>
                        </a:rPr>
                        <a:t>Mom is on the phone</a:t>
                      </a:r>
                      <a:endParaRPr lang="en-US" sz="1600" b="1" dirty="0">
                        <a:solidFill>
                          <a:schemeClr val="bg1"/>
                        </a:solidFill>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Avenir Roman"/>
                        </a:rPr>
                        <a:t> </a:t>
                      </a: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0" kern="1200" dirty="0" smtClean="0">
                          <a:solidFill>
                            <a:schemeClr val="tx1"/>
                          </a:solidFill>
                          <a:effectLst/>
                          <a:latin typeface="Avenir Roman"/>
                          <a:ea typeface="+mn-ea"/>
                          <a:cs typeface="+mn-cs"/>
                        </a:rPr>
                        <a:t>John yells</a:t>
                      </a: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Avenir Roman"/>
                        </a:rPr>
                        <a:t> </a:t>
                      </a: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0" kern="1200" dirty="0" smtClean="0">
                          <a:solidFill>
                            <a:schemeClr val="tx1"/>
                          </a:solidFill>
                          <a:effectLst/>
                          <a:latin typeface="Avenir Roman"/>
                          <a:ea typeface="+mn-ea"/>
                          <a:cs typeface="+mn-cs"/>
                        </a:rPr>
                        <a:t>Mom gets off the phone and talks to John </a:t>
                      </a: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b="0"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0" dirty="0">
                          <a:effectLst/>
                          <a:latin typeface="Avenir Roman"/>
                        </a:rPr>
                        <a:t> </a:t>
                      </a:r>
                      <a:endParaRPr lang="en-US" sz="2000" b="0"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405679">
                <a:tc>
                  <a:txBody>
                    <a:bodyPr/>
                    <a:lstStyle/>
                    <a:p>
                      <a:pPr algn="l"/>
                      <a:r>
                        <a:rPr lang="en-US" sz="1600" dirty="0" smtClean="0">
                          <a:solidFill>
                            <a:schemeClr val="bg1"/>
                          </a:solidFill>
                          <a:latin typeface="Avenir Roman"/>
                        </a:rPr>
                        <a:t>The teacher prompts John to clean off his desk</a:t>
                      </a:r>
                      <a:endParaRPr lang="en-US" sz="1600" dirty="0">
                        <a:solidFill>
                          <a:schemeClr val="bg1"/>
                        </a:solidFill>
                        <a:latin typeface="Avenir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Avenir Roman"/>
                        </a:rPr>
                        <a:t> </a:t>
                      </a: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0" kern="1200" dirty="0" smtClean="0">
                          <a:solidFill>
                            <a:schemeClr val="tx1"/>
                          </a:solidFill>
                          <a:effectLst/>
                          <a:latin typeface="Avenir Roman"/>
                          <a:ea typeface="+mn-ea"/>
                          <a:cs typeface="+mn-cs"/>
                        </a:rPr>
                        <a:t>John yells</a:t>
                      </a: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Avenir Roman"/>
                        </a:rPr>
                        <a:t> </a:t>
                      </a:r>
                      <a:endParaRPr lang="en-US" sz="1600" b="1"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smtClean="0">
                          <a:latin typeface="Avenir Roman"/>
                        </a:rPr>
                        <a:t>The teacher cleans John’s desk</a:t>
                      </a:r>
                      <a:endParaRPr lang="en-US" sz="1600" b="1" dirty="0">
                        <a:latin typeface="Avenir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0" dirty="0">
                          <a:effectLst/>
                          <a:latin typeface="Avenir Roman"/>
                        </a:rPr>
                        <a:t> </a:t>
                      </a:r>
                      <a:endParaRPr lang="en-US" sz="2000" b="0"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b="0" dirty="0">
                        <a:effectLst/>
                        <a:latin typeface="Avenir Roman"/>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Right Arrow 2"/>
          <p:cNvSpPr/>
          <p:nvPr/>
        </p:nvSpPr>
        <p:spPr>
          <a:xfrm>
            <a:off x="2329326" y="2616868"/>
            <a:ext cx="369853" cy="4331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ight Arrow 23"/>
          <p:cNvSpPr/>
          <p:nvPr/>
        </p:nvSpPr>
        <p:spPr>
          <a:xfrm>
            <a:off x="4065336" y="2616868"/>
            <a:ext cx="369853" cy="4331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ight Arrow 24"/>
          <p:cNvSpPr/>
          <p:nvPr/>
        </p:nvSpPr>
        <p:spPr>
          <a:xfrm>
            <a:off x="2329326" y="4098850"/>
            <a:ext cx="369853" cy="4331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ight Arrow 25"/>
          <p:cNvSpPr/>
          <p:nvPr/>
        </p:nvSpPr>
        <p:spPr>
          <a:xfrm>
            <a:off x="4065336" y="4102768"/>
            <a:ext cx="369853" cy="4331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ight Arrow 26"/>
          <p:cNvSpPr/>
          <p:nvPr/>
        </p:nvSpPr>
        <p:spPr>
          <a:xfrm>
            <a:off x="2329326" y="5463454"/>
            <a:ext cx="369853" cy="4331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ight Arrow 27"/>
          <p:cNvSpPr/>
          <p:nvPr/>
        </p:nvSpPr>
        <p:spPr>
          <a:xfrm>
            <a:off x="4065335" y="5462336"/>
            <a:ext cx="369853" cy="4331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263-265</a:t>
            </a:r>
            <a:endParaRPr lang="en-US" sz="1600" dirty="0">
              <a:solidFill>
                <a:srgbClr val="641868"/>
              </a:solidFill>
              <a:latin typeface="Avenir Roman"/>
            </a:endParaRPr>
          </a:p>
        </p:txBody>
      </p:sp>
      <p:sp>
        <p:nvSpPr>
          <p:cNvPr id="16" name="TextBox 15"/>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11</a:t>
            </a:r>
            <a:endParaRPr lang="en-US" sz="2000" dirty="0">
              <a:latin typeface="Avenir Roman"/>
            </a:endParaRPr>
          </a:p>
        </p:txBody>
      </p:sp>
    </p:spTree>
    <p:extLst>
      <p:ext uri="{BB962C8B-B14F-4D97-AF65-F5344CB8AC3E}">
        <p14:creationId xmlns:p14="http://schemas.microsoft.com/office/powerpoint/2010/main" val="24396330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30003"/>
            <a:ext cx="8229600" cy="1143000"/>
          </a:xfrm>
        </p:spPr>
        <p:txBody>
          <a:bodyPr/>
          <a:lstStyle/>
          <a:p>
            <a:r>
              <a:rPr lang="en-US" dirty="0" smtClean="0"/>
              <a:t>Steps for Intervention</a:t>
            </a:r>
            <a:endParaRPr lang="en-US" dirty="0"/>
          </a:p>
        </p:txBody>
      </p:sp>
      <p:sp>
        <p:nvSpPr>
          <p:cNvPr id="3" name="Content Placeholder 2"/>
          <p:cNvSpPr>
            <a:spLocks noGrp="1"/>
          </p:cNvSpPr>
          <p:nvPr>
            <p:ph idx="1"/>
          </p:nvPr>
        </p:nvSpPr>
        <p:spPr>
          <a:xfrm>
            <a:off x="806116" y="1864895"/>
            <a:ext cx="7863751" cy="4163373"/>
          </a:xfrm>
        </p:spPr>
        <p:txBody>
          <a:bodyPr>
            <a:noAutofit/>
          </a:bodyPr>
          <a:lstStyle/>
          <a:p>
            <a:pPr marL="0" indent="0">
              <a:spcBef>
                <a:spcPts val="2400"/>
              </a:spcBef>
              <a:spcAft>
                <a:spcPts val="2400"/>
              </a:spcAft>
              <a:buNone/>
            </a:pPr>
            <a:r>
              <a:rPr lang="en-US" sz="2800" dirty="0" smtClean="0"/>
              <a:t>Two steps:</a:t>
            </a:r>
          </a:p>
          <a:p>
            <a:pPr marL="457200" indent="-457200">
              <a:spcBef>
                <a:spcPts val="2400"/>
              </a:spcBef>
              <a:spcAft>
                <a:spcPts val="2400"/>
              </a:spcAft>
              <a:buAutoNum type="arabicPeriod"/>
            </a:pPr>
            <a:r>
              <a:rPr lang="en-US" sz="2800" dirty="0" smtClean="0"/>
              <a:t>Make the behavior ineffective.</a:t>
            </a:r>
          </a:p>
          <a:p>
            <a:pPr marL="457200" indent="-457200">
              <a:spcBef>
                <a:spcPts val="2400"/>
              </a:spcBef>
              <a:spcAft>
                <a:spcPts val="2400"/>
              </a:spcAft>
              <a:buAutoNum type="arabicPeriod"/>
            </a:pPr>
            <a:r>
              <a:rPr lang="en-US" sz="2800" dirty="0" smtClean="0"/>
              <a:t>Teach/shape alternative behavior(s) that serves the same function.</a:t>
            </a: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Functions of Challenging Behaviors</a:t>
            </a:r>
            <a:endParaRPr lang="en-US" sz="1600" dirty="0">
              <a:solidFill>
                <a:srgbClr val="641868"/>
              </a:solidFill>
              <a:latin typeface="Avenir Roman"/>
            </a:endParaRPr>
          </a:p>
        </p:txBody>
      </p:sp>
      <p:sp>
        <p:nvSpPr>
          <p:cNvPr id="8" name="TextBox 7"/>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265-266</a:t>
            </a:r>
            <a:endParaRPr lang="en-US" sz="1600" dirty="0">
              <a:solidFill>
                <a:srgbClr val="641868"/>
              </a:solidFill>
              <a:latin typeface="Avenir Roman"/>
            </a:endParaRPr>
          </a:p>
        </p:txBody>
      </p:sp>
      <p:sp>
        <p:nvSpPr>
          <p:cNvPr id="9" name="TextBox 8"/>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11</a:t>
            </a:r>
            <a:endParaRPr lang="en-US" sz="2000" dirty="0">
              <a:latin typeface="Avenir Roman"/>
            </a:endParaRPr>
          </a:p>
        </p:txBody>
      </p:sp>
    </p:spTree>
    <p:extLst>
      <p:ext uri="{BB962C8B-B14F-4D97-AF65-F5344CB8AC3E}">
        <p14:creationId xmlns:p14="http://schemas.microsoft.com/office/powerpoint/2010/main" val="38022108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61649"/>
            <a:ext cx="8229600" cy="1143000"/>
          </a:xfrm>
        </p:spPr>
        <p:txBody>
          <a:bodyPr/>
          <a:lstStyle/>
          <a:p>
            <a:r>
              <a:rPr lang="en-US" dirty="0" smtClean="0"/>
              <a:t>Steps for intervention</a:t>
            </a:r>
            <a:endParaRPr lang="en-US" dirty="0"/>
          </a:p>
        </p:txBody>
      </p:sp>
      <p:sp>
        <p:nvSpPr>
          <p:cNvPr id="3" name="Content Placeholder 2"/>
          <p:cNvSpPr>
            <a:spLocks noGrp="1"/>
          </p:cNvSpPr>
          <p:nvPr>
            <p:ph idx="1"/>
          </p:nvPr>
        </p:nvSpPr>
        <p:spPr>
          <a:xfrm>
            <a:off x="1077927" y="1829181"/>
            <a:ext cx="8304229" cy="4032043"/>
          </a:xfrm>
        </p:spPr>
        <p:txBody>
          <a:bodyPr>
            <a:normAutofit/>
          </a:bodyPr>
          <a:lstStyle/>
          <a:p>
            <a:pPr marL="0" indent="0">
              <a:buNone/>
            </a:pPr>
            <a:r>
              <a:rPr lang="en-US" sz="2800" dirty="0" smtClean="0"/>
              <a:t>Antecedent    </a:t>
            </a:r>
            <a:r>
              <a:rPr lang="en-US" sz="2800" dirty="0" smtClean="0">
                <a:sym typeface="Wingdings"/>
              </a:rPr>
              <a:t>     Behavior        Consequence</a:t>
            </a:r>
            <a:endParaRPr lang="en-US" sz="2800"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9506" y="2732017"/>
            <a:ext cx="2029880" cy="707886"/>
          </a:xfrm>
          <a:prstGeom prst="rect">
            <a:avLst/>
          </a:prstGeom>
          <a:noFill/>
        </p:spPr>
        <p:txBody>
          <a:bodyPr wrap="square" rtlCol="0">
            <a:spAutoFit/>
          </a:bodyPr>
          <a:lstStyle/>
          <a:p>
            <a:pPr algn="ctr"/>
            <a:r>
              <a:rPr lang="en-US" sz="2000" dirty="0" smtClean="0">
                <a:latin typeface="Avenir Roman"/>
                <a:cs typeface="Avenir Roman"/>
              </a:rPr>
              <a:t>1. You tell John no videogame </a:t>
            </a:r>
            <a:endParaRPr lang="en-US" sz="2000" dirty="0">
              <a:latin typeface="Avenir Roman"/>
              <a:cs typeface="Avenir Roman"/>
            </a:endParaRPr>
          </a:p>
        </p:txBody>
      </p:sp>
      <p:sp>
        <p:nvSpPr>
          <p:cNvPr id="9" name="TextBox 8"/>
          <p:cNvSpPr txBox="1"/>
          <p:nvPr/>
        </p:nvSpPr>
        <p:spPr>
          <a:xfrm>
            <a:off x="3772281" y="2882046"/>
            <a:ext cx="2272157" cy="400110"/>
          </a:xfrm>
          <a:prstGeom prst="rect">
            <a:avLst/>
          </a:prstGeom>
          <a:noFill/>
        </p:spPr>
        <p:txBody>
          <a:bodyPr wrap="square" rtlCol="0">
            <a:spAutoFit/>
          </a:bodyPr>
          <a:lstStyle/>
          <a:p>
            <a:pPr algn="ctr"/>
            <a:r>
              <a:rPr lang="en-US" sz="2000" dirty="0" smtClean="0">
                <a:latin typeface="Avenir Roman"/>
                <a:cs typeface="Avenir Roman"/>
              </a:rPr>
              <a:t>John yells</a:t>
            </a:r>
            <a:endParaRPr lang="en-US" sz="2000" dirty="0">
              <a:latin typeface="Avenir Roman"/>
              <a:cs typeface="Avenir Roman"/>
            </a:endParaRPr>
          </a:p>
        </p:txBody>
      </p:sp>
      <p:sp>
        <p:nvSpPr>
          <p:cNvPr id="10" name="TextBox 9"/>
          <p:cNvSpPr txBox="1"/>
          <p:nvPr/>
        </p:nvSpPr>
        <p:spPr>
          <a:xfrm>
            <a:off x="6747062" y="2732017"/>
            <a:ext cx="2272157" cy="707886"/>
          </a:xfrm>
          <a:prstGeom prst="rect">
            <a:avLst/>
          </a:prstGeom>
          <a:noFill/>
        </p:spPr>
        <p:txBody>
          <a:bodyPr wrap="square" rtlCol="0">
            <a:spAutoFit/>
          </a:bodyPr>
          <a:lstStyle/>
          <a:p>
            <a:pPr algn="ctr"/>
            <a:r>
              <a:rPr lang="en-US" sz="2000" dirty="0" smtClean="0">
                <a:latin typeface="Avenir Roman"/>
                <a:cs typeface="Avenir Roman"/>
              </a:rPr>
              <a:t>You give John videogame</a:t>
            </a:r>
            <a:endParaRPr lang="en-US" sz="2000" dirty="0">
              <a:latin typeface="Avenir Roman"/>
              <a:cs typeface="Avenir Roman"/>
            </a:endParaRPr>
          </a:p>
        </p:txBody>
      </p:sp>
      <p:sp>
        <p:nvSpPr>
          <p:cNvPr id="11" name="Right Arrow 10"/>
          <p:cNvSpPr/>
          <p:nvPr/>
        </p:nvSpPr>
        <p:spPr>
          <a:xfrm>
            <a:off x="2793374" y="2949754"/>
            <a:ext cx="514477" cy="26469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p:cNvSpPr/>
          <p:nvPr/>
        </p:nvSpPr>
        <p:spPr>
          <a:xfrm>
            <a:off x="6254496" y="2882046"/>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743374" y="4315833"/>
            <a:ext cx="2062144" cy="707886"/>
          </a:xfrm>
          <a:prstGeom prst="rect">
            <a:avLst/>
          </a:prstGeom>
          <a:noFill/>
        </p:spPr>
        <p:txBody>
          <a:bodyPr wrap="square" rtlCol="0">
            <a:spAutoFit/>
          </a:bodyPr>
          <a:lstStyle/>
          <a:p>
            <a:pPr algn="ctr"/>
            <a:r>
              <a:rPr lang="en-US" sz="2000" dirty="0" smtClean="0">
                <a:latin typeface="Avenir Roman"/>
              </a:rPr>
              <a:t>2. You tell John </a:t>
            </a:r>
          </a:p>
          <a:p>
            <a:pPr algn="ctr"/>
            <a:r>
              <a:rPr lang="en-US" sz="2000" dirty="0" smtClean="0">
                <a:latin typeface="Avenir Roman"/>
              </a:rPr>
              <a:t>no videogame</a:t>
            </a:r>
            <a:endParaRPr lang="en-US" sz="2000" dirty="0">
              <a:latin typeface="Avenir Roman"/>
            </a:endParaRPr>
          </a:p>
        </p:txBody>
      </p:sp>
      <p:sp>
        <p:nvSpPr>
          <p:cNvPr id="14" name="TextBox 13"/>
          <p:cNvSpPr txBox="1"/>
          <p:nvPr/>
        </p:nvSpPr>
        <p:spPr>
          <a:xfrm>
            <a:off x="3658178" y="4482281"/>
            <a:ext cx="2500364" cy="400110"/>
          </a:xfrm>
          <a:prstGeom prst="rect">
            <a:avLst/>
          </a:prstGeom>
          <a:noFill/>
        </p:spPr>
        <p:txBody>
          <a:bodyPr wrap="square" rtlCol="0">
            <a:spAutoFit/>
          </a:bodyPr>
          <a:lstStyle/>
          <a:p>
            <a:pPr algn="ctr"/>
            <a:r>
              <a:rPr lang="en-US" sz="2000" dirty="0" smtClean="0">
                <a:latin typeface="Avenir Roman"/>
              </a:rPr>
              <a:t>John yells</a:t>
            </a:r>
            <a:endParaRPr lang="en-US" sz="2000" dirty="0">
              <a:latin typeface="Avenir Roman"/>
            </a:endParaRPr>
          </a:p>
        </p:txBody>
      </p:sp>
      <p:sp>
        <p:nvSpPr>
          <p:cNvPr id="15" name="TextBox 14"/>
          <p:cNvSpPr txBox="1"/>
          <p:nvPr/>
        </p:nvSpPr>
        <p:spPr>
          <a:xfrm>
            <a:off x="6862057" y="4301660"/>
            <a:ext cx="2157162" cy="707886"/>
          </a:xfrm>
          <a:prstGeom prst="rect">
            <a:avLst/>
          </a:prstGeom>
          <a:noFill/>
        </p:spPr>
        <p:txBody>
          <a:bodyPr wrap="square" rtlCol="0">
            <a:spAutoFit/>
          </a:bodyPr>
          <a:lstStyle/>
          <a:p>
            <a:pPr algn="ctr"/>
            <a:r>
              <a:rPr lang="en-US" sz="2000" dirty="0" smtClean="0">
                <a:latin typeface="Avenir Roman"/>
              </a:rPr>
              <a:t>You give John videogame</a:t>
            </a:r>
            <a:endParaRPr lang="en-US" sz="2000" dirty="0">
              <a:latin typeface="Avenir Roman"/>
            </a:endParaRPr>
          </a:p>
        </p:txBody>
      </p:sp>
      <p:sp>
        <p:nvSpPr>
          <p:cNvPr id="16" name="Right Arrow 15"/>
          <p:cNvSpPr/>
          <p:nvPr/>
        </p:nvSpPr>
        <p:spPr>
          <a:xfrm>
            <a:off x="2793373" y="4462761"/>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Arrow 17"/>
          <p:cNvSpPr/>
          <p:nvPr/>
        </p:nvSpPr>
        <p:spPr>
          <a:xfrm>
            <a:off x="6253061" y="4461594"/>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264</a:t>
            </a:r>
            <a:endParaRPr lang="en-US" sz="1600" dirty="0">
              <a:solidFill>
                <a:srgbClr val="641868"/>
              </a:solidFill>
              <a:latin typeface="Avenir Roman"/>
            </a:endParaRPr>
          </a:p>
        </p:txBody>
      </p:sp>
      <p:sp>
        <p:nvSpPr>
          <p:cNvPr id="20" name="TextBox 19"/>
          <p:cNvSpPr txBox="1"/>
          <p:nvPr/>
        </p:nvSpPr>
        <p:spPr>
          <a:xfrm>
            <a:off x="1922324" y="6524822"/>
            <a:ext cx="5299353" cy="338554"/>
          </a:xfrm>
          <a:prstGeom prst="rect">
            <a:avLst/>
          </a:prstGeom>
          <a:noFill/>
        </p:spPr>
        <p:txBody>
          <a:bodyPr wrap="square" rtlCol="0">
            <a:spAutoFit/>
          </a:bodyPr>
          <a:lstStyle/>
          <a:p>
            <a:pPr algn="ctr"/>
            <a:r>
              <a:rPr lang="en-US" sz="1600" dirty="0" smtClean="0">
                <a:solidFill>
                  <a:srgbClr val="641868"/>
                </a:solidFill>
                <a:latin typeface="Avenir Roman"/>
              </a:rPr>
              <a:t>A - B - Cs of Behavior</a:t>
            </a:r>
            <a:endParaRPr lang="en-US" sz="1600" dirty="0">
              <a:solidFill>
                <a:srgbClr val="641868"/>
              </a:solidFill>
              <a:latin typeface="Avenir Roman"/>
            </a:endParaRPr>
          </a:p>
        </p:txBody>
      </p:sp>
      <p:sp>
        <p:nvSpPr>
          <p:cNvPr id="25" name="TextBox 24"/>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11</a:t>
            </a:r>
            <a:endParaRPr lang="en-US" sz="2000" dirty="0">
              <a:latin typeface="Avenir Roman"/>
            </a:endParaRPr>
          </a:p>
        </p:txBody>
      </p:sp>
      <p:sp>
        <p:nvSpPr>
          <p:cNvPr id="5" name="Multiply 4"/>
          <p:cNvSpPr/>
          <p:nvPr/>
        </p:nvSpPr>
        <p:spPr>
          <a:xfrm>
            <a:off x="7041752" y="2247549"/>
            <a:ext cx="1783080" cy="1783080"/>
          </a:xfrm>
          <a:prstGeom prst="mathMultiply">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92901" y="3690137"/>
            <a:ext cx="2665641" cy="2492990"/>
          </a:xfrm>
          <a:prstGeom prst="rect">
            <a:avLst/>
          </a:prstGeom>
          <a:solidFill>
            <a:schemeClr val="bg1"/>
          </a:solidFill>
          <a:ln>
            <a:solidFill>
              <a:schemeClr val="tx1"/>
            </a:solidFill>
          </a:ln>
        </p:spPr>
        <p:txBody>
          <a:bodyPr wrap="square" rtlCol="0">
            <a:spAutoFit/>
          </a:bodyPr>
          <a:lstStyle/>
          <a:p>
            <a:r>
              <a:rPr lang="en-US" sz="2000" b="1" u="sng" dirty="0" smtClean="0"/>
              <a:t>Alternative Behaviors</a:t>
            </a:r>
          </a:p>
          <a:p>
            <a:r>
              <a:rPr lang="en-US" sz="2000" dirty="0" smtClean="0"/>
              <a:t>Teach John to ask for the game</a:t>
            </a:r>
          </a:p>
          <a:p>
            <a:endParaRPr lang="en-US" sz="2000" dirty="0"/>
          </a:p>
          <a:p>
            <a:r>
              <a:rPr lang="en-US" sz="2000" dirty="0" smtClean="0"/>
              <a:t>Teach John to wait for the game</a:t>
            </a:r>
          </a:p>
          <a:p>
            <a:endParaRPr lang="en-US" u="sng" dirty="0"/>
          </a:p>
          <a:p>
            <a:endParaRPr lang="en-US" dirty="0"/>
          </a:p>
        </p:txBody>
      </p:sp>
    </p:spTree>
    <p:extLst>
      <p:ext uri="{BB962C8B-B14F-4D97-AF65-F5344CB8AC3E}">
        <p14:creationId xmlns:p14="http://schemas.microsoft.com/office/powerpoint/2010/main" val="272839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61649"/>
            <a:ext cx="8229600" cy="1143000"/>
          </a:xfrm>
        </p:spPr>
        <p:txBody>
          <a:bodyPr/>
          <a:lstStyle/>
          <a:p>
            <a:r>
              <a:rPr lang="en-US" dirty="0" smtClean="0"/>
              <a:t>Steps for intervention</a:t>
            </a:r>
            <a:endParaRPr lang="en-US" dirty="0"/>
          </a:p>
        </p:txBody>
      </p:sp>
      <p:sp>
        <p:nvSpPr>
          <p:cNvPr id="3" name="Content Placeholder 2"/>
          <p:cNvSpPr>
            <a:spLocks noGrp="1"/>
          </p:cNvSpPr>
          <p:nvPr>
            <p:ph idx="1"/>
          </p:nvPr>
        </p:nvSpPr>
        <p:spPr>
          <a:xfrm>
            <a:off x="659296" y="1754235"/>
            <a:ext cx="8304229" cy="4032043"/>
          </a:xfrm>
        </p:spPr>
        <p:txBody>
          <a:bodyPr>
            <a:normAutofit/>
          </a:bodyPr>
          <a:lstStyle/>
          <a:p>
            <a:pPr marL="0" indent="0">
              <a:buNone/>
            </a:pPr>
            <a:r>
              <a:rPr lang="en-US" sz="2800" dirty="0" smtClean="0"/>
              <a:t>Antecedent    </a:t>
            </a:r>
            <a:r>
              <a:rPr lang="en-US" sz="2800" dirty="0" smtClean="0">
                <a:sym typeface="Wingdings"/>
              </a:rPr>
              <a:t>     Behavior        Consequence</a:t>
            </a:r>
            <a:endParaRPr lang="en-US" sz="2800"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2265" y="2837201"/>
            <a:ext cx="2272157" cy="707886"/>
          </a:xfrm>
          <a:prstGeom prst="rect">
            <a:avLst/>
          </a:prstGeom>
          <a:noFill/>
        </p:spPr>
        <p:txBody>
          <a:bodyPr wrap="square" rtlCol="0">
            <a:spAutoFit/>
          </a:bodyPr>
          <a:lstStyle/>
          <a:p>
            <a:pPr algn="ctr"/>
            <a:r>
              <a:rPr lang="en-US" sz="2000" dirty="0" smtClean="0">
                <a:latin typeface="Avenir Roman"/>
                <a:cs typeface="Avenir Roman"/>
              </a:rPr>
              <a:t>1. Mom is on the phone</a:t>
            </a:r>
            <a:endParaRPr lang="en-US" sz="2000" dirty="0">
              <a:latin typeface="Avenir Roman"/>
              <a:cs typeface="Avenir Roman"/>
            </a:endParaRPr>
          </a:p>
        </p:txBody>
      </p:sp>
      <p:sp>
        <p:nvSpPr>
          <p:cNvPr id="9" name="TextBox 8"/>
          <p:cNvSpPr txBox="1"/>
          <p:nvPr/>
        </p:nvSpPr>
        <p:spPr>
          <a:xfrm>
            <a:off x="3581389" y="2887630"/>
            <a:ext cx="2272157" cy="400110"/>
          </a:xfrm>
          <a:prstGeom prst="rect">
            <a:avLst/>
          </a:prstGeom>
          <a:noFill/>
        </p:spPr>
        <p:txBody>
          <a:bodyPr wrap="square" rtlCol="0">
            <a:spAutoFit/>
          </a:bodyPr>
          <a:lstStyle/>
          <a:p>
            <a:pPr algn="ctr"/>
            <a:r>
              <a:rPr lang="en-US" sz="2000" dirty="0" smtClean="0">
                <a:latin typeface="Avenir Roman"/>
                <a:cs typeface="Avenir Roman"/>
              </a:rPr>
              <a:t>John yells</a:t>
            </a:r>
            <a:endParaRPr lang="en-US" sz="2000" dirty="0">
              <a:latin typeface="Avenir Roman"/>
              <a:cs typeface="Avenir Roman"/>
            </a:endParaRPr>
          </a:p>
        </p:txBody>
      </p:sp>
      <p:sp>
        <p:nvSpPr>
          <p:cNvPr id="10" name="TextBox 9"/>
          <p:cNvSpPr txBox="1"/>
          <p:nvPr/>
        </p:nvSpPr>
        <p:spPr>
          <a:xfrm>
            <a:off x="6455827" y="2745382"/>
            <a:ext cx="2272157" cy="707886"/>
          </a:xfrm>
          <a:prstGeom prst="rect">
            <a:avLst/>
          </a:prstGeom>
          <a:noFill/>
        </p:spPr>
        <p:txBody>
          <a:bodyPr wrap="square" rtlCol="0">
            <a:spAutoFit/>
          </a:bodyPr>
          <a:lstStyle/>
          <a:p>
            <a:pPr algn="ctr"/>
            <a:r>
              <a:rPr lang="en-US" sz="2000" dirty="0" smtClean="0">
                <a:latin typeface="Avenir Roman"/>
                <a:cs typeface="Avenir Roman"/>
              </a:rPr>
              <a:t>Mom hangs up, talks to John</a:t>
            </a:r>
            <a:endParaRPr lang="en-US" sz="2000" dirty="0">
              <a:latin typeface="Avenir Roman"/>
              <a:cs typeface="Avenir Roman"/>
            </a:endParaRPr>
          </a:p>
        </p:txBody>
      </p:sp>
      <p:sp>
        <p:nvSpPr>
          <p:cNvPr id="11" name="Right Arrow 10"/>
          <p:cNvSpPr/>
          <p:nvPr/>
        </p:nvSpPr>
        <p:spPr>
          <a:xfrm>
            <a:off x="2812448" y="2999192"/>
            <a:ext cx="514477" cy="26469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p:cNvSpPr/>
          <p:nvPr/>
        </p:nvSpPr>
        <p:spPr>
          <a:xfrm>
            <a:off x="6128790" y="3003405"/>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464228" y="4402548"/>
            <a:ext cx="2308272" cy="707886"/>
          </a:xfrm>
          <a:prstGeom prst="rect">
            <a:avLst/>
          </a:prstGeom>
          <a:noFill/>
        </p:spPr>
        <p:txBody>
          <a:bodyPr wrap="square" rtlCol="0">
            <a:spAutoFit/>
          </a:bodyPr>
          <a:lstStyle/>
          <a:p>
            <a:pPr algn="ctr"/>
            <a:r>
              <a:rPr lang="en-US" sz="2000" dirty="0" smtClean="0">
                <a:latin typeface="Avenir Roman"/>
              </a:rPr>
              <a:t>2. Mom is on the phone</a:t>
            </a:r>
            <a:endParaRPr lang="en-US" sz="2000" dirty="0">
              <a:latin typeface="Avenir Roman"/>
            </a:endParaRPr>
          </a:p>
        </p:txBody>
      </p:sp>
      <p:sp>
        <p:nvSpPr>
          <p:cNvPr id="14" name="TextBox 13"/>
          <p:cNvSpPr txBox="1"/>
          <p:nvPr/>
        </p:nvSpPr>
        <p:spPr>
          <a:xfrm>
            <a:off x="3446703" y="4513529"/>
            <a:ext cx="2500364" cy="400110"/>
          </a:xfrm>
          <a:prstGeom prst="rect">
            <a:avLst/>
          </a:prstGeom>
          <a:noFill/>
        </p:spPr>
        <p:txBody>
          <a:bodyPr wrap="square" rtlCol="0">
            <a:spAutoFit/>
          </a:bodyPr>
          <a:lstStyle/>
          <a:p>
            <a:pPr algn="ctr"/>
            <a:r>
              <a:rPr lang="en-US" sz="2000" dirty="0" smtClean="0">
                <a:latin typeface="Avenir Roman"/>
              </a:rPr>
              <a:t>John yells</a:t>
            </a:r>
            <a:endParaRPr lang="en-US" sz="2000" dirty="0">
              <a:latin typeface="Avenir Roman"/>
            </a:endParaRPr>
          </a:p>
        </p:txBody>
      </p:sp>
      <p:sp>
        <p:nvSpPr>
          <p:cNvPr id="15" name="TextBox 14"/>
          <p:cNvSpPr txBox="1"/>
          <p:nvPr/>
        </p:nvSpPr>
        <p:spPr>
          <a:xfrm>
            <a:off x="6570822" y="4315025"/>
            <a:ext cx="2157162" cy="707886"/>
          </a:xfrm>
          <a:prstGeom prst="rect">
            <a:avLst/>
          </a:prstGeom>
          <a:noFill/>
        </p:spPr>
        <p:txBody>
          <a:bodyPr wrap="square" rtlCol="0">
            <a:spAutoFit/>
          </a:bodyPr>
          <a:lstStyle/>
          <a:p>
            <a:pPr algn="ctr"/>
            <a:r>
              <a:rPr lang="en-US" sz="2000" dirty="0" smtClean="0">
                <a:latin typeface="Avenir Roman"/>
              </a:rPr>
              <a:t>Mom hangs up, talks to John</a:t>
            </a:r>
            <a:endParaRPr lang="en-US" sz="2000" dirty="0">
              <a:latin typeface="Avenir Roman"/>
            </a:endParaRPr>
          </a:p>
        </p:txBody>
      </p:sp>
      <p:sp>
        <p:nvSpPr>
          <p:cNvPr id="16" name="Right Arrow 15"/>
          <p:cNvSpPr/>
          <p:nvPr/>
        </p:nvSpPr>
        <p:spPr>
          <a:xfrm>
            <a:off x="2812447" y="4512199"/>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Arrow 17"/>
          <p:cNvSpPr/>
          <p:nvPr/>
        </p:nvSpPr>
        <p:spPr>
          <a:xfrm>
            <a:off x="6142135" y="4467909"/>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264</a:t>
            </a:r>
            <a:endParaRPr lang="en-US" sz="1600" dirty="0">
              <a:solidFill>
                <a:srgbClr val="641868"/>
              </a:solidFill>
              <a:latin typeface="Avenir Roman"/>
            </a:endParaRPr>
          </a:p>
        </p:txBody>
      </p:sp>
      <p:sp>
        <p:nvSpPr>
          <p:cNvPr id="20" name="TextBox 19"/>
          <p:cNvSpPr txBox="1"/>
          <p:nvPr/>
        </p:nvSpPr>
        <p:spPr>
          <a:xfrm>
            <a:off x="1922324" y="6524822"/>
            <a:ext cx="5299353" cy="338554"/>
          </a:xfrm>
          <a:prstGeom prst="rect">
            <a:avLst/>
          </a:prstGeom>
          <a:noFill/>
        </p:spPr>
        <p:txBody>
          <a:bodyPr wrap="square" rtlCol="0">
            <a:spAutoFit/>
          </a:bodyPr>
          <a:lstStyle/>
          <a:p>
            <a:pPr algn="ctr"/>
            <a:r>
              <a:rPr lang="en-US" sz="1600" dirty="0" smtClean="0">
                <a:solidFill>
                  <a:srgbClr val="641868"/>
                </a:solidFill>
                <a:latin typeface="Avenir Roman"/>
              </a:rPr>
              <a:t>A - B - Cs of Behavior</a:t>
            </a:r>
            <a:endParaRPr lang="en-US" sz="1600" dirty="0">
              <a:solidFill>
                <a:srgbClr val="641868"/>
              </a:solidFill>
              <a:latin typeface="Avenir Roman"/>
            </a:endParaRPr>
          </a:p>
        </p:txBody>
      </p:sp>
      <p:sp>
        <p:nvSpPr>
          <p:cNvPr id="25" name="TextBox 24"/>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11</a:t>
            </a:r>
            <a:endParaRPr lang="en-US" sz="2000" dirty="0">
              <a:latin typeface="Avenir Roman"/>
            </a:endParaRPr>
          </a:p>
        </p:txBody>
      </p:sp>
      <p:sp>
        <p:nvSpPr>
          <p:cNvPr id="5" name="Multiply 4"/>
          <p:cNvSpPr/>
          <p:nvPr/>
        </p:nvSpPr>
        <p:spPr>
          <a:xfrm>
            <a:off x="6767753" y="2181875"/>
            <a:ext cx="1783080" cy="1783080"/>
          </a:xfrm>
          <a:prstGeom prst="mathMultiply">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96255" y="3756147"/>
            <a:ext cx="2665641" cy="2616101"/>
          </a:xfrm>
          <a:prstGeom prst="rect">
            <a:avLst/>
          </a:prstGeom>
          <a:solidFill>
            <a:schemeClr val="bg1"/>
          </a:solidFill>
          <a:ln>
            <a:solidFill>
              <a:schemeClr val="tx1"/>
            </a:solidFill>
          </a:ln>
        </p:spPr>
        <p:txBody>
          <a:bodyPr wrap="square" rtlCol="0">
            <a:spAutoFit/>
          </a:bodyPr>
          <a:lstStyle/>
          <a:p>
            <a:r>
              <a:rPr lang="en-US" sz="2000" b="1" u="sng" dirty="0" smtClean="0"/>
              <a:t>Alternative Behaviors</a:t>
            </a:r>
          </a:p>
          <a:p>
            <a:endParaRPr lang="en-US" u="sng" dirty="0" smtClean="0"/>
          </a:p>
          <a:p>
            <a:endParaRPr lang="en-US" u="sng" dirty="0"/>
          </a:p>
          <a:p>
            <a:endParaRPr lang="en-US" u="sng" dirty="0" smtClean="0"/>
          </a:p>
          <a:p>
            <a:endParaRPr lang="en-US" u="sng" dirty="0"/>
          </a:p>
          <a:p>
            <a:endParaRPr lang="en-US" u="sng" dirty="0" smtClean="0"/>
          </a:p>
          <a:p>
            <a:endParaRPr lang="en-US" u="sng" dirty="0"/>
          </a:p>
          <a:p>
            <a:endParaRPr lang="en-US" u="sng" dirty="0"/>
          </a:p>
          <a:p>
            <a:endParaRPr lang="en-US" dirty="0"/>
          </a:p>
        </p:txBody>
      </p:sp>
    </p:spTree>
    <p:extLst>
      <p:ext uri="{BB962C8B-B14F-4D97-AF65-F5344CB8AC3E}">
        <p14:creationId xmlns:p14="http://schemas.microsoft.com/office/powerpoint/2010/main" val="276549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61649"/>
            <a:ext cx="8229600" cy="1143000"/>
          </a:xfrm>
        </p:spPr>
        <p:txBody>
          <a:bodyPr/>
          <a:lstStyle/>
          <a:p>
            <a:r>
              <a:rPr lang="en-US" dirty="0" smtClean="0"/>
              <a:t>Steps for intervention</a:t>
            </a:r>
            <a:endParaRPr lang="en-US" dirty="0"/>
          </a:p>
        </p:txBody>
      </p:sp>
      <p:sp>
        <p:nvSpPr>
          <p:cNvPr id="3" name="Content Placeholder 2"/>
          <p:cNvSpPr>
            <a:spLocks noGrp="1"/>
          </p:cNvSpPr>
          <p:nvPr>
            <p:ph idx="1"/>
          </p:nvPr>
        </p:nvSpPr>
        <p:spPr>
          <a:xfrm>
            <a:off x="659296" y="1817555"/>
            <a:ext cx="8304229" cy="4032043"/>
          </a:xfrm>
        </p:spPr>
        <p:txBody>
          <a:bodyPr>
            <a:normAutofit/>
          </a:bodyPr>
          <a:lstStyle/>
          <a:p>
            <a:pPr marL="0" indent="0">
              <a:buNone/>
            </a:pPr>
            <a:r>
              <a:rPr lang="en-US" sz="2800" dirty="0" smtClean="0"/>
              <a:t>Antecedent    </a:t>
            </a:r>
            <a:r>
              <a:rPr lang="en-US" sz="2800" dirty="0" smtClean="0">
                <a:sym typeface="Wingdings"/>
              </a:rPr>
              <a:t>     Behavior        Consequence</a:t>
            </a:r>
            <a:endParaRPr lang="en-US" sz="2800" dirty="0"/>
          </a:p>
        </p:txBody>
      </p:sp>
      <p:cxnSp>
        <p:nvCxnSpPr>
          <p:cNvPr id="4" name="Straight Connector 3"/>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0927" y="2786844"/>
            <a:ext cx="2272157" cy="1015663"/>
          </a:xfrm>
          <a:prstGeom prst="rect">
            <a:avLst/>
          </a:prstGeom>
          <a:noFill/>
        </p:spPr>
        <p:txBody>
          <a:bodyPr wrap="square" rtlCol="0">
            <a:spAutoFit/>
          </a:bodyPr>
          <a:lstStyle/>
          <a:p>
            <a:pPr algn="ctr"/>
            <a:r>
              <a:rPr lang="en-US" sz="2000" dirty="0" smtClean="0">
                <a:latin typeface="Avenir Roman"/>
                <a:cs typeface="Avenir Roman"/>
              </a:rPr>
              <a:t>1. The teacher prompts John to clean off his desk</a:t>
            </a:r>
            <a:endParaRPr lang="en-US" sz="2000" dirty="0">
              <a:latin typeface="Avenir Roman"/>
              <a:cs typeface="Avenir Roman"/>
            </a:endParaRPr>
          </a:p>
        </p:txBody>
      </p:sp>
      <p:sp>
        <p:nvSpPr>
          <p:cNvPr id="9" name="TextBox 8"/>
          <p:cNvSpPr txBox="1"/>
          <p:nvPr/>
        </p:nvSpPr>
        <p:spPr>
          <a:xfrm>
            <a:off x="3492701" y="2887630"/>
            <a:ext cx="2272157" cy="400110"/>
          </a:xfrm>
          <a:prstGeom prst="rect">
            <a:avLst/>
          </a:prstGeom>
          <a:noFill/>
        </p:spPr>
        <p:txBody>
          <a:bodyPr wrap="square" rtlCol="0">
            <a:spAutoFit/>
          </a:bodyPr>
          <a:lstStyle/>
          <a:p>
            <a:pPr algn="ctr"/>
            <a:r>
              <a:rPr lang="en-US" sz="2000" dirty="0" smtClean="0">
                <a:latin typeface="Avenir Roman"/>
                <a:cs typeface="Avenir Roman"/>
              </a:rPr>
              <a:t>John yells</a:t>
            </a:r>
            <a:endParaRPr lang="en-US" sz="2000" dirty="0">
              <a:latin typeface="Avenir Roman"/>
              <a:cs typeface="Avenir Roman"/>
            </a:endParaRPr>
          </a:p>
        </p:txBody>
      </p:sp>
      <p:sp>
        <p:nvSpPr>
          <p:cNvPr id="10" name="TextBox 9"/>
          <p:cNvSpPr txBox="1"/>
          <p:nvPr/>
        </p:nvSpPr>
        <p:spPr>
          <a:xfrm>
            <a:off x="6233631" y="2835603"/>
            <a:ext cx="2272157" cy="1015663"/>
          </a:xfrm>
          <a:prstGeom prst="rect">
            <a:avLst/>
          </a:prstGeom>
          <a:noFill/>
        </p:spPr>
        <p:txBody>
          <a:bodyPr wrap="square" rtlCol="0">
            <a:spAutoFit/>
          </a:bodyPr>
          <a:lstStyle/>
          <a:p>
            <a:pPr algn="ctr"/>
            <a:r>
              <a:rPr lang="en-US" sz="2000" dirty="0" smtClean="0">
                <a:latin typeface="Avenir Roman"/>
                <a:cs typeface="Avenir Roman"/>
              </a:rPr>
              <a:t>The teacher cleans John’s desk</a:t>
            </a:r>
            <a:endParaRPr lang="en-US" sz="2000" dirty="0">
              <a:latin typeface="Avenir Roman"/>
              <a:cs typeface="Avenir Roman"/>
            </a:endParaRPr>
          </a:p>
        </p:txBody>
      </p:sp>
      <p:sp>
        <p:nvSpPr>
          <p:cNvPr id="11" name="Right Arrow 10"/>
          <p:cNvSpPr/>
          <p:nvPr/>
        </p:nvSpPr>
        <p:spPr>
          <a:xfrm>
            <a:off x="2804054" y="3018335"/>
            <a:ext cx="514477" cy="26469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1"/>
          <p:cNvSpPr/>
          <p:nvPr/>
        </p:nvSpPr>
        <p:spPr>
          <a:xfrm>
            <a:off x="6058986" y="3018918"/>
            <a:ext cx="514477" cy="274074"/>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462890" y="4352191"/>
            <a:ext cx="2308272" cy="1015663"/>
          </a:xfrm>
          <a:prstGeom prst="rect">
            <a:avLst/>
          </a:prstGeom>
          <a:noFill/>
        </p:spPr>
        <p:txBody>
          <a:bodyPr wrap="square" rtlCol="0">
            <a:spAutoFit/>
          </a:bodyPr>
          <a:lstStyle/>
          <a:p>
            <a:pPr algn="ctr"/>
            <a:r>
              <a:rPr lang="en-US" sz="2000" dirty="0" smtClean="0">
                <a:latin typeface="Avenir Roman"/>
              </a:rPr>
              <a:t>2. The teacher prompts John to clean off his desk</a:t>
            </a:r>
            <a:endParaRPr lang="en-US" sz="2000" dirty="0">
              <a:latin typeface="Avenir Roman"/>
            </a:endParaRPr>
          </a:p>
        </p:txBody>
      </p:sp>
      <p:sp>
        <p:nvSpPr>
          <p:cNvPr id="14" name="TextBox 13"/>
          <p:cNvSpPr txBox="1"/>
          <p:nvPr/>
        </p:nvSpPr>
        <p:spPr>
          <a:xfrm>
            <a:off x="3358015" y="4513529"/>
            <a:ext cx="2500364" cy="400110"/>
          </a:xfrm>
          <a:prstGeom prst="rect">
            <a:avLst/>
          </a:prstGeom>
          <a:noFill/>
        </p:spPr>
        <p:txBody>
          <a:bodyPr wrap="square" rtlCol="0">
            <a:spAutoFit/>
          </a:bodyPr>
          <a:lstStyle/>
          <a:p>
            <a:pPr algn="ctr"/>
            <a:r>
              <a:rPr lang="en-US" sz="2000" dirty="0" smtClean="0">
                <a:latin typeface="Avenir Roman"/>
              </a:rPr>
              <a:t>John yells</a:t>
            </a:r>
            <a:endParaRPr lang="en-US" sz="2000" dirty="0">
              <a:latin typeface="Avenir Roman"/>
            </a:endParaRPr>
          </a:p>
        </p:txBody>
      </p:sp>
      <p:sp>
        <p:nvSpPr>
          <p:cNvPr id="15" name="TextBox 14"/>
          <p:cNvSpPr txBox="1"/>
          <p:nvPr/>
        </p:nvSpPr>
        <p:spPr>
          <a:xfrm>
            <a:off x="6348626" y="4405246"/>
            <a:ext cx="2157162" cy="1015663"/>
          </a:xfrm>
          <a:prstGeom prst="rect">
            <a:avLst/>
          </a:prstGeom>
          <a:noFill/>
        </p:spPr>
        <p:txBody>
          <a:bodyPr wrap="square" rtlCol="0">
            <a:spAutoFit/>
          </a:bodyPr>
          <a:lstStyle/>
          <a:p>
            <a:pPr algn="ctr"/>
            <a:r>
              <a:rPr lang="en-US" sz="2000" dirty="0" smtClean="0">
                <a:latin typeface="Avenir Roman"/>
              </a:rPr>
              <a:t>The teacher cleans John’s desk</a:t>
            </a:r>
            <a:endParaRPr lang="en-US" sz="2000" dirty="0">
              <a:latin typeface="Avenir Roman"/>
            </a:endParaRPr>
          </a:p>
        </p:txBody>
      </p:sp>
      <p:sp>
        <p:nvSpPr>
          <p:cNvPr id="16" name="Right Arrow 15"/>
          <p:cNvSpPr/>
          <p:nvPr/>
        </p:nvSpPr>
        <p:spPr>
          <a:xfrm>
            <a:off x="2804053" y="4531342"/>
            <a:ext cx="514477" cy="292563"/>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Arrow 17"/>
          <p:cNvSpPr/>
          <p:nvPr/>
        </p:nvSpPr>
        <p:spPr>
          <a:xfrm>
            <a:off x="6099184" y="4587994"/>
            <a:ext cx="514477" cy="274074"/>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264</a:t>
            </a:r>
            <a:endParaRPr lang="en-US" sz="1600" dirty="0">
              <a:solidFill>
                <a:srgbClr val="641868"/>
              </a:solidFill>
              <a:latin typeface="Avenir Roman"/>
            </a:endParaRPr>
          </a:p>
        </p:txBody>
      </p:sp>
      <p:sp>
        <p:nvSpPr>
          <p:cNvPr id="20" name="TextBox 19"/>
          <p:cNvSpPr txBox="1"/>
          <p:nvPr/>
        </p:nvSpPr>
        <p:spPr>
          <a:xfrm>
            <a:off x="6177" y="6524822"/>
            <a:ext cx="5299353" cy="338554"/>
          </a:xfrm>
          <a:prstGeom prst="rect">
            <a:avLst/>
          </a:prstGeom>
          <a:noFill/>
        </p:spPr>
        <p:txBody>
          <a:bodyPr wrap="square" rtlCol="0">
            <a:spAutoFit/>
          </a:bodyPr>
          <a:lstStyle/>
          <a:p>
            <a:r>
              <a:rPr lang="en-US" sz="1600" dirty="0" smtClean="0">
                <a:solidFill>
                  <a:srgbClr val="641868"/>
                </a:solidFill>
                <a:latin typeface="Avenir Roman"/>
              </a:rPr>
              <a:t>A - B - Cs of Behavior</a:t>
            </a:r>
            <a:endParaRPr lang="en-US" sz="1600" dirty="0">
              <a:solidFill>
                <a:srgbClr val="641868"/>
              </a:solidFill>
              <a:latin typeface="Avenir Roman"/>
            </a:endParaRPr>
          </a:p>
        </p:txBody>
      </p:sp>
      <p:sp>
        <p:nvSpPr>
          <p:cNvPr id="25" name="TextBox 24"/>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11</a:t>
            </a:r>
            <a:endParaRPr lang="en-US" sz="2000" dirty="0">
              <a:latin typeface="Avenir Roman"/>
            </a:endParaRPr>
          </a:p>
        </p:txBody>
      </p:sp>
      <p:sp>
        <p:nvSpPr>
          <p:cNvPr id="5" name="Multiply 4"/>
          <p:cNvSpPr/>
          <p:nvPr/>
        </p:nvSpPr>
        <p:spPr>
          <a:xfrm>
            <a:off x="6474778" y="2344491"/>
            <a:ext cx="1783080" cy="1783080"/>
          </a:xfrm>
          <a:prstGeom prst="mathMultiply">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3358015" y="3826560"/>
            <a:ext cx="2665641" cy="2616101"/>
          </a:xfrm>
          <a:prstGeom prst="rect">
            <a:avLst/>
          </a:prstGeom>
          <a:solidFill>
            <a:schemeClr val="bg1"/>
          </a:solidFill>
          <a:ln>
            <a:solidFill>
              <a:schemeClr val="tx1"/>
            </a:solidFill>
          </a:ln>
        </p:spPr>
        <p:txBody>
          <a:bodyPr wrap="square" rtlCol="0">
            <a:spAutoFit/>
          </a:bodyPr>
          <a:lstStyle/>
          <a:p>
            <a:r>
              <a:rPr lang="en-US" sz="2000" b="1" u="sng" dirty="0" smtClean="0"/>
              <a:t>Alternative Behaviors</a:t>
            </a:r>
          </a:p>
          <a:p>
            <a:endParaRPr lang="en-US" u="sng" dirty="0" smtClean="0"/>
          </a:p>
          <a:p>
            <a:endParaRPr lang="en-US" u="sng" dirty="0"/>
          </a:p>
          <a:p>
            <a:endParaRPr lang="en-US" u="sng" dirty="0" smtClean="0"/>
          </a:p>
          <a:p>
            <a:endParaRPr lang="en-US" u="sng" dirty="0"/>
          </a:p>
          <a:p>
            <a:endParaRPr lang="en-US" u="sng" dirty="0" smtClean="0"/>
          </a:p>
          <a:p>
            <a:endParaRPr lang="en-US" u="sng" dirty="0"/>
          </a:p>
          <a:p>
            <a:endParaRPr lang="en-US" u="sng" dirty="0"/>
          </a:p>
          <a:p>
            <a:endParaRPr lang="en-US" dirty="0"/>
          </a:p>
        </p:txBody>
      </p:sp>
    </p:spTree>
    <p:extLst>
      <p:ext uri="{BB962C8B-B14F-4D97-AF65-F5344CB8AC3E}">
        <p14:creationId xmlns:p14="http://schemas.microsoft.com/office/powerpoint/2010/main" val="396188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399" y="467518"/>
            <a:ext cx="8229600" cy="1143000"/>
          </a:xfrm>
        </p:spPr>
        <p:txBody>
          <a:bodyPr/>
          <a:lstStyle/>
          <a:p>
            <a:r>
              <a:rPr lang="en-US" dirty="0" smtClean="0"/>
              <a:t>ABCs of Behavior – Activity</a:t>
            </a:r>
            <a:endParaRPr lang="en-US" dirty="0"/>
          </a:p>
        </p:txBody>
      </p:sp>
      <p:pic>
        <p:nvPicPr>
          <p:cNvPr id="1026" name="Picture 2" descr="Image result for challenging behav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299" y="2239106"/>
            <a:ext cx="5210256" cy="2930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ACTIVITY   331</a:t>
            </a:r>
            <a:endParaRPr lang="en-US" sz="1600" dirty="0">
              <a:solidFill>
                <a:srgbClr val="641868"/>
              </a:solidFill>
              <a:latin typeface="Avenir Roman"/>
            </a:endParaRPr>
          </a:p>
        </p:txBody>
      </p:sp>
      <p:cxnSp>
        <p:nvCxnSpPr>
          <p:cNvPr id="5" name="Straight Connector 4"/>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524822"/>
            <a:ext cx="5299353" cy="338554"/>
          </a:xfrm>
          <a:prstGeom prst="rect">
            <a:avLst/>
          </a:prstGeom>
          <a:noFill/>
        </p:spPr>
        <p:txBody>
          <a:bodyPr wrap="square" rtlCol="0">
            <a:spAutoFit/>
          </a:bodyPr>
          <a:lstStyle/>
          <a:p>
            <a:r>
              <a:rPr lang="en-US" sz="1600" dirty="0" smtClean="0">
                <a:solidFill>
                  <a:srgbClr val="641868"/>
                </a:solidFill>
                <a:latin typeface="Avenir Roman"/>
              </a:rPr>
              <a:t>Functions of Challenging Behaviors</a:t>
            </a:r>
            <a:endParaRPr lang="en-US" sz="1600" dirty="0">
              <a:solidFill>
                <a:srgbClr val="641868"/>
              </a:solidFill>
              <a:latin typeface="Avenir Roman"/>
            </a:endParaRPr>
          </a:p>
        </p:txBody>
      </p:sp>
      <p:sp>
        <p:nvSpPr>
          <p:cNvPr id="8" name="TextBox 7"/>
          <p:cNvSpPr txBox="1"/>
          <p:nvPr/>
        </p:nvSpPr>
        <p:spPr>
          <a:xfrm>
            <a:off x="6254496" y="0"/>
            <a:ext cx="2709029" cy="400110"/>
          </a:xfrm>
          <a:prstGeom prst="rect">
            <a:avLst/>
          </a:prstGeom>
          <a:noFill/>
        </p:spPr>
        <p:txBody>
          <a:bodyPr wrap="square" rtlCol="0">
            <a:spAutoFit/>
          </a:bodyPr>
          <a:lstStyle/>
          <a:p>
            <a:pPr algn="r"/>
            <a:r>
              <a:rPr lang="en-US" sz="2000" dirty="0" smtClean="0">
                <a:latin typeface="Avenir Roman"/>
              </a:rPr>
              <a:t>Module 11</a:t>
            </a:r>
            <a:endParaRPr lang="en-US" sz="2000" dirty="0">
              <a:latin typeface="Avenir Roman"/>
            </a:endParaRPr>
          </a:p>
        </p:txBody>
      </p:sp>
    </p:spTree>
    <p:extLst>
      <p:ext uri="{BB962C8B-B14F-4D97-AF65-F5344CB8AC3E}">
        <p14:creationId xmlns:p14="http://schemas.microsoft.com/office/powerpoint/2010/main" val="22497912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p:cNvGraphicFramePr/>
          <p:nvPr>
            <p:extLst/>
          </p:nvPr>
        </p:nvGraphicFramePr>
        <p:xfrm>
          <a:off x="144378" y="108284"/>
          <a:ext cx="8807115" cy="666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019800" y="6524822"/>
            <a:ext cx="3124200" cy="338554"/>
          </a:xfrm>
          <a:prstGeom prst="rect">
            <a:avLst/>
          </a:prstGeom>
          <a:noFill/>
        </p:spPr>
        <p:txBody>
          <a:bodyPr wrap="square" rtlCol="0">
            <a:spAutoFit/>
          </a:bodyPr>
          <a:lstStyle/>
          <a:p>
            <a:pPr algn="r"/>
            <a:r>
              <a:rPr lang="en-US" sz="1600" dirty="0" smtClean="0">
                <a:solidFill>
                  <a:srgbClr val="641868"/>
                </a:solidFill>
                <a:latin typeface="Avenir Roman"/>
              </a:rPr>
              <a:t>271</a:t>
            </a:r>
            <a:endParaRPr lang="en-US" sz="1600" dirty="0">
              <a:solidFill>
                <a:srgbClr val="641868"/>
              </a:solidFill>
              <a:latin typeface="Avenir Roman"/>
            </a:endParaRPr>
          </a:p>
        </p:txBody>
      </p:sp>
      <p:sp>
        <p:nvSpPr>
          <p:cNvPr id="5" name="TextBox 4"/>
          <p:cNvSpPr txBox="1"/>
          <p:nvPr/>
        </p:nvSpPr>
        <p:spPr>
          <a:xfrm>
            <a:off x="6177" y="6524822"/>
            <a:ext cx="5299353" cy="338554"/>
          </a:xfrm>
          <a:prstGeom prst="rect">
            <a:avLst/>
          </a:prstGeom>
          <a:noFill/>
        </p:spPr>
        <p:txBody>
          <a:bodyPr wrap="square" rtlCol="0">
            <a:spAutoFit/>
          </a:bodyPr>
          <a:lstStyle/>
          <a:p>
            <a:r>
              <a:rPr lang="en-US" sz="1600" dirty="0">
                <a:solidFill>
                  <a:srgbClr val="641868"/>
                </a:solidFill>
                <a:latin typeface="Avenir Roman"/>
              </a:rPr>
              <a:t>Understanding Behavior</a:t>
            </a:r>
          </a:p>
        </p:txBody>
      </p:sp>
      <p:cxnSp>
        <p:nvCxnSpPr>
          <p:cNvPr id="6" name="Straight Connector 5"/>
          <p:cNvCxnSpPr/>
          <p:nvPr/>
        </p:nvCxnSpPr>
        <p:spPr>
          <a:xfrm>
            <a:off x="0" y="6505030"/>
            <a:ext cx="9144000" cy="0"/>
          </a:xfrm>
          <a:prstGeom prst="line">
            <a:avLst/>
          </a:prstGeom>
          <a:ln>
            <a:solidFill>
              <a:srgbClr val="641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700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BHP_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BHP_PowerPointTemplate</Template>
  <TotalTime>14129</TotalTime>
  <Words>23150</Words>
  <Application>Microsoft Office PowerPoint</Application>
  <PresentationFormat>On-screen Show (4:3)</PresentationFormat>
  <Paragraphs>2297</Paragraphs>
  <Slides>109</Slides>
  <Notes>109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109</vt:i4>
      </vt:variant>
    </vt:vector>
  </HeadingPairs>
  <TitlesOfParts>
    <vt:vector size="129" baseType="lpstr">
      <vt:lpstr>Agency FB</vt:lpstr>
      <vt:lpstr>Andalus</vt:lpstr>
      <vt:lpstr>Arabic Typesetting</vt:lpstr>
      <vt:lpstr>Arial</vt:lpstr>
      <vt:lpstr>Arial Rounded MT Bold</vt:lpstr>
      <vt:lpstr>Avenir Heavy</vt:lpstr>
      <vt:lpstr>Avenir Roman</vt:lpstr>
      <vt:lpstr>Avenir Romn</vt:lpstr>
      <vt:lpstr>Calibri</vt:lpstr>
      <vt:lpstr>Cambria</vt:lpstr>
      <vt:lpstr>Candara</vt:lpstr>
      <vt:lpstr>Century Gothic</vt:lpstr>
      <vt:lpstr>Courier New</vt:lpstr>
      <vt:lpstr>Georgia</vt:lpstr>
      <vt:lpstr>Symbol</vt:lpstr>
      <vt:lpstr>Times New Roman</vt:lpstr>
      <vt:lpstr>Tw Cen MT</vt:lpstr>
      <vt:lpstr>Verdana</vt:lpstr>
      <vt:lpstr>Wingdings</vt:lpstr>
      <vt:lpstr>BHP_PowerPointTemplate</vt:lpstr>
      <vt:lpstr>PowerPoint Presentation</vt:lpstr>
      <vt:lpstr>Communicating in the Virtual Classroom</vt:lpstr>
      <vt:lpstr>Communicate Using Chat</vt:lpstr>
      <vt:lpstr>PowerPoint Presentation</vt:lpstr>
      <vt:lpstr>Communicate Using Audio</vt:lpstr>
      <vt:lpstr>Communicate by Giving Feedback</vt:lpstr>
      <vt:lpstr>Communicating Using the Whiteboard</vt:lpstr>
      <vt:lpstr>Introductions</vt:lpstr>
      <vt:lpstr>PowerPoint Presentation</vt:lpstr>
      <vt:lpstr>Take-Aways</vt:lpstr>
      <vt:lpstr>Ground Rules</vt:lpstr>
      <vt:lpstr>Learning Objectives</vt:lpstr>
      <vt:lpstr>PowerPoint Presentation</vt:lpstr>
      <vt:lpstr>Mission &amp; Vision</vt:lpstr>
      <vt:lpstr>My Personal Mission Statement</vt:lpstr>
      <vt:lpstr>My Personal Mission Statement</vt:lpstr>
      <vt:lpstr>Learning Objectives</vt:lpstr>
      <vt:lpstr>Ethics</vt:lpstr>
      <vt:lpstr>Ethical Standards</vt:lpstr>
      <vt:lpstr>Ethical Standards - Activity</vt:lpstr>
      <vt:lpstr>Boundaries</vt:lpstr>
      <vt:lpstr>PowerPoint Presentation</vt:lpstr>
      <vt:lpstr>Is this a boundary violation?</vt:lpstr>
      <vt:lpstr>Self-awareness</vt:lpstr>
      <vt:lpstr>Job Stressors</vt:lpstr>
      <vt:lpstr>Self-Awareness and Stress</vt:lpstr>
      <vt:lpstr>An Example of a Self-Care Plan</vt:lpstr>
      <vt:lpstr>What’s Your Plan?</vt:lpstr>
      <vt:lpstr>Learning Objectives</vt:lpstr>
      <vt:lpstr>General Types of Supervision</vt:lpstr>
      <vt:lpstr>Supervisor Responsibilities</vt:lpstr>
      <vt:lpstr>BHP’s Responsibilities</vt:lpstr>
      <vt:lpstr>Skill Assessment</vt:lpstr>
      <vt:lpstr>Conflict Happens</vt:lpstr>
      <vt:lpstr>Effective Team Members</vt:lpstr>
      <vt:lpstr>Learning Objectives</vt:lpstr>
      <vt:lpstr>Activity</vt:lpstr>
      <vt:lpstr>PowerPoint Presentation</vt:lpstr>
      <vt:lpstr>What is Culture?</vt:lpstr>
      <vt:lpstr>What is Culture?</vt:lpstr>
      <vt:lpstr>Features of Culture</vt:lpstr>
      <vt:lpstr>Acceptance &amp; Respect</vt:lpstr>
      <vt:lpstr>5 Keys to Cultural Competence</vt:lpstr>
      <vt:lpstr>PowerPoint Presentation</vt:lpstr>
      <vt:lpstr>Welcome to Holland</vt:lpstr>
      <vt:lpstr>Challenges &amp; Strategies</vt:lpstr>
      <vt:lpstr>Challenges &amp; Strategies</vt:lpstr>
      <vt:lpstr>Learning Objectives</vt:lpstr>
      <vt:lpstr>Forms of Communication</vt:lpstr>
      <vt:lpstr>Why Use Active Listening?</vt:lpstr>
      <vt:lpstr>Fluency Privilege and the Communication Ally</vt:lpstr>
      <vt:lpstr>PECS Challenge</vt:lpstr>
      <vt:lpstr>Learning Objectives</vt:lpstr>
      <vt:lpstr>Guidelines For Documentation</vt:lpstr>
      <vt:lpstr>Objective Documentation</vt:lpstr>
      <vt:lpstr>Subjective versus Objective</vt:lpstr>
      <vt:lpstr>PowerPoint Presentation</vt:lpstr>
      <vt:lpstr>  Documentation</vt:lpstr>
      <vt:lpstr>  Documentation</vt:lpstr>
      <vt:lpstr>  Documentation</vt:lpstr>
      <vt:lpstr>  Documentation</vt:lpstr>
      <vt:lpstr>  Documentation</vt:lpstr>
      <vt:lpstr>PowerPoint Presentation</vt:lpstr>
      <vt:lpstr>Learning Objectives</vt:lpstr>
      <vt:lpstr>“There are things known and there are things unknown, and in between are the doors of perception.”  ~ Aldous Huxley</vt:lpstr>
      <vt:lpstr>The Cycle of Expectations</vt:lpstr>
      <vt:lpstr>The Cycle of Expectations</vt:lpstr>
      <vt:lpstr>The Cycle of Expectations</vt:lpstr>
      <vt:lpstr>The Cycle of Expectations</vt:lpstr>
      <vt:lpstr>The Cycle of Expectations</vt:lpstr>
      <vt:lpstr>The Cycle of Expectations</vt:lpstr>
      <vt:lpstr>The Cycle of Expectations</vt:lpstr>
      <vt:lpstr>The Cycle of Expectations</vt:lpstr>
      <vt:lpstr>Identifying Strengths</vt:lpstr>
      <vt:lpstr>Build a Trusting Relationship</vt:lpstr>
      <vt:lpstr>Learning Objectives</vt:lpstr>
      <vt:lpstr>I am More Than My Diagnosis</vt:lpstr>
      <vt:lpstr>PowerPoint Presentation</vt:lpstr>
      <vt:lpstr>PowerPoint Presentation</vt:lpstr>
      <vt:lpstr>The Trauma Continuum</vt:lpstr>
      <vt:lpstr>The Trauma Continuum</vt:lpstr>
      <vt:lpstr>3 Sources of Resilience</vt:lpstr>
      <vt:lpstr>3 Sources of Resilience</vt:lpstr>
      <vt:lpstr>Strength-based In Action</vt:lpstr>
      <vt:lpstr>Happiness Advantage</vt:lpstr>
      <vt:lpstr>Learning Objectives</vt:lpstr>
      <vt:lpstr>PowerPoint Presentation</vt:lpstr>
      <vt:lpstr>Behavior is…</vt:lpstr>
      <vt:lpstr>Maslow’s Hierarchy of Needs</vt:lpstr>
      <vt:lpstr>ABCs of Behavior - Examples</vt:lpstr>
      <vt:lpstr>A Word About Reinforcement </vt:lpstr>
      <vt:lpstr>What is the Function of Behavior?</vt:lpstr>
      <vt:lpstr>Obtain or Avoid?</vt:lpstr>
      <vt:lpstr>Steps for Intervention</vt:lpstr>
      <vt:lpstr>Steps for intervention</vt:lpstr>
      <vt:lpstr>Steps for intervention</vt:lpstr>
      <vt:lpstr>Steps for intervention</vt:lpstr>
      <vt:lpstr>ABCs of Behavior – Activity</vt:lpstr>
      <vt:lpstr>PowerPoint Presentation</vt:lpstr>
      <vt:lpstr>Learning Objectives</vt:lpstr>
      <vt:lpstr>PowerPoint Presentation</vt:lpstr>
      <vt:lpstr>Teaching Methods</vt:lpstr>
      <vt:lpstr>Task Analysis</vt:lpstr>
      <vt:lpstr>Task Analysis</vt:lpstr>
      <vt:lpstr>Completing All Stages of a Task</vt:lpstr>
      <vt:lpstr>Completing All Stages of a Task</vt:lpstr>
      <vt:lpstr>Take-Aways</vt:lpstr>
      <vt:lpstr>Conclusion</vt:lpstr>
      <vt:lpstr>Important Reminders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Ditzel</dc:creator>
  <cp:lastModifiedBy>Wendy Enright</cp:lastModifiedBy>
  <cp:revision>628</cp:revision>
  <cp:lastPrinted>2019-06-10T16:30:36Z</cp:lastPrinted>
  <dcterms:created xsi:type="dcterms:W3CDTF">2015-09-25T12:06:12Z</dcterms:created>
  <dcterms:modified xsi:type="dcterms:W3CDTF">2020-05-13T21:31:15Z</dcterms:modified>
</cp:coreProperties>
</file>